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7" r:id="rId6"/>
    <p:sldId id="260" r:id="rId7"/>
    <p:sldId id="262" r:id="rId8"/>
    <p:sldId id="268" r:id="rId9"/>
    <p:sldId id="261" r:id="rId10"/>
    <p:sldId id="265" r:id="rId11"/>
    <p:sldId id="266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45"/>
    <p:restoredTop sz="94834"/>
  </p:normalViewPr>
  <p:slideViewPr>
    <p:cSldViewPr snapToGrid="0">
      <p:cViewPr>
        <p:scale>
          <a:sx n="91" d="100"/>
          <a:sy n="91" d="100"/>
        </p:scale>
        <p:origin x="64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CD8CF2-C0E2-9C45-BC88-2111DB2F0196}" type="datetimeFigureOut">
              <a:rPr lang="en-US" smtClean="0"/>
              <a:t>8/20/26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BB754F-8377-6D4B-A522-54B35D061A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625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54DF1-0A06-D3FB-ED0F-896CB434A6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A0046A-A42B-CE8A-6E9E-E6532616CA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964834-6E1D-16D1-FBF6-7C2733C04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4D0F-777A-B245-8AFF-0D9C233C1A44}" type="datetime1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D9491D-783F-F4CC-AB06-2A1C40B01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Rose Powers (Princeton)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EEE477-0A97-32CE-7B5A-D69298164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9DB48-6232-A54E-B5D1-223873938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147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1A462-0E7F-7A6F-4899-F3D268F16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5CC783-8259-7512-F200-04967D2789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D7BB48-ECA9-0D5F-76E4-90324A9EA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F4626-5CFA-9D4C-9822-B86FDA423F64}" type="datetime1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B0A7B-46FC-8329-9DB3-26B405845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Rose Powers (Princeton)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F1BFD4-0206-CB96-ADA5-5643AF5A5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9DB48-6232-A54E-B5D1-223873938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147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B79C16-F0C5-BF1D-B393-A05B0F2645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ABD16-0232-1BAE-74B3-D12F12DE10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7C259B-0887-13C0-460B-2C852CFC3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3A247-65D7-884B-ACBD-47C7623BF7D1}" type="datetime1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58C165-B8E9-DA2B-07D2-6767F322F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Rose Powers (Princeton)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0291AC-85A2-5A6C-D6E5-14DE059A2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9DB48-6232-A54E-B5D1-223873938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496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4CE13-1F62-819A-19B0-CB73F9D3F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578477-D2A4-B07F-B6B0-B4BAC4C5D7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74DE59-F647-A33B-1153-E981A87CE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23921-B248-5646-AEA2-D5C44B5B2B85}" type="datetime1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E16A9-F214-B651-22BD-67FF1660C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Rose Powers (Princeton)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8BC238-1CE1-2D23-F78A-0538ACDD0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9DB48-6232-A54E-B5D1-223873938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97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7CE1D-B581-E9AD-8056-E052940CF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665126-E4A3-AC9A-B0B4-C4FA12376D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BEB651-C592-E19B-8860-BA06E0A64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318FB-32E2-8F4D-AF68-9338F5DD30D1}" type="datetime1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D0CBD1-52DE-B87C-83B9-B5B0ACE15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Rose Powers (Princeton)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F718DD-74D6-2560-CACE-6BBE88760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9DB48-6232-A54E-B5D1-223873938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390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C6426-D977-ACF7-3816-BC92FEF6C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8493A-D549-CB7B-5C7C-C4963D0517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86DB02-8351-DA3A-AA67-259C79AAF1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8BD0AC-79B3-FEE0-3CE4-0DDE2F99B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B0A69-CA21-B047-B7F1-5AC6930AA7F6}" type="datetime1">
              <a:rPr lang="en-US" smtClean="0"/>
              <a:t>8/20/26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FE62DD-7A2A-A18D-18C2-06F8E184E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Rose Powers (Princeton)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A71FC3-2287-DD73-F68F-EC4536015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9DB48-6232-A54E-B5D1-223873938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335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2DC29-9F84-313A-E8BB-DA1A58506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09D666-974A-1F9C-224C-7C114F85BB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B5CE9D-244A-8D96-446C-0F0AEA5F67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D5901-D18A-2F39-90DD-210A537B9F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705256-E9B7-2A24-AE6C-4B24F880AD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F443B7-6FFE-5511-B734-92C5B5755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598E0-A208-434B-8908-C966150AFD70}" type="datetime1">
              <a:rPr lang="en-US" smtClean="0"/>
              <a:t>8/20/26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9F8DC0-3E14-E2BA-B09A-1E6A9D71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Rose Powers (Princeton)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A52F4A-0458-485F-6506-CDC969A49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9DB48-6232-A54E-B5D1-223873938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406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6DD35-2CCE-EE2A-DCFF-17E917C57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D7350C-1FF8-3F7D-8B14-20B2D45C7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81360-FABB-094A-8F48-C1822DD77232}" type="datetime1">
              <a:rPr lang="en-US" smtClean="0"/>
              <a:t>8/20/26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C71652-9212-ACFF-82F5-191C3A5C9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Rose Powers (Princeton)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D992D9-0B0C-4F84-129E-D246FEC4F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9DB48-6232-A54E-B5D1-223873938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796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40321A-158C-D76F-A1C7-EBAAC4F5A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901B-2181-DE43-822E-D0A263C83BA5}" type="datetime1">
              <a:rPr lang="en-US" smtClean="0"/>
              <a:t>8/20/26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684313-95CD-A7A6-3899-D4687D1C8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Rose Powers (Princeton)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81DB5D-69C5-0256-8E48-80630A1C0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9DB48-6232-A54E-B5D1-223873938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66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9E3FA-AE69-FC94-3E34-42594DF15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6585BF-3B80-A813-5A0E-627ED87126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76133A-4DD5-32AE-A7AB-C960FA2C48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BC216A-01B7-C07E-7AFC-3E047AD48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4DA1F-64E3-8643-9936-A577F91DF958}" type="datetime1">
              <a:rPr lang="en-US" smtClean="0"/>
              <a:t>8/20/26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E0E54E-FDF9-6AA9-514D-7B62409A4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Rose Powers (Princeton)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AD60B1-4AAC-5FF1-B225-FD7530E0A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9DB48-6232-A54E-B5D1-223873938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570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AE617-467E-6087-B213-37EC65668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CA2E34-12DD-0E2C-FCD5-9508FB4CF9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71AADB-242E-5EBA-A045-017B08C46F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96E1F4-B40D-34E6-E2C0-9599FD608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8AEC7-F715-E548-AE5C-21A98694DA5A}" type="datetime1">
              <a:rPr lang="en-US" smtClean="0"/>
              <a:t>8/20/26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77DBA0-27C5-BE74-25F0-EEC7ED8CE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Rose Powers (Princeton)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FD04AB-4A96-A53A-9FF2-B3D6066E7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9DB48-6232-A54E-B5D1-223873938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111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F74D4A-8428-263F-A65B-69772EDDF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1D1369-3572-DAD2-D578-D1A73FECC1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CB996C-5276-F18F-2267-157B1E58CB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82000"/>
                  </a:schemeClr>
                </a:solidFill>
                <a:latin typeface="CMU Sans Serif Medium" panose="02000603000000000000" pitchFamily="2" charset="0"/>
              </a:defRPr>
            </a:lvl1pPr>
          </a:lstStyle>
          <a:p>
            <a:fld id="{70ECCADC-6599-814F-BFA9-C7830B921D33}" type="datetime1">
              <a:rPr lang="en-US" smtClean="0"/>
              <a:t>8/20/26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56E1B4-07E1-D80A-E85F-193ECF4849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82000"/>
                  </a:schemeClr>
                </a:solidFill>
                <a:latin typeface="CMU Sans Serif Medium" panose="02000603000000000000" pitchFamily="2" charset="0"/>
              </a:defRPr>
            </a:lvl1pPr>
          </a:lstStyle>
          <a:p>
            <a:r>
              <a:rPr lang="en-US"/>
              <a:t>Rose Powers (Princeton)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57C7F2-B4D7-FCAD-51D1-492A6EFFB7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82000"/>
                  </a:schemeClr>
                </a:solidFill>
                <a:latin typeface="CMU Sans Serif Medium" panose="02000603000000000000" pitchFamily="2" charset="0"/>
              </a:defRPr>
            </a:lvl1pPr>
          </a:lstStyle>
          <a:p>
            <a:fld id="{57E9DB48-6232-A54E-B5D1-223873938EE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482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CMU Sans Serif Demi Condensed D" panose="02000603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MU Sans Serif Medium" panose="02000603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MU Sans Serif Medium" panose="02000603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MU Sans Serif Medium" panose="02000603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MU Sans Serif Medium" panose="02000603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MU Sans Serif Medium" panose="02000603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68192-41BC-9611-EA76-0A37745317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MAIA Hackathon Summary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A6F101-9132-5E70-7181-90C5495186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20 August 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9DC09C-5A56-616C-4B64-797B4A455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8550" y="4125119"/>
            <a:ext cx="23749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554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F1B0A-8AE1-DFB8-D599-BFB61A2ED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KDTree</a:t>
            </a:r>
            <a:r>
              <a:rPr lang="en-US" dirty="0"/>
              <a:t> Searches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112065-F05A-6977-2118-5955F8C33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9526"/>
            <a:ext cx="10515600" cy="4351338"/>
          </a:xfrm>
        </p:spPr>
        <p:txBody>
          <a:bodyPr/>
          <a:lstStyle/>
          <a:p>
            <a:r>
              <a:rPr lang="en-US" dirty="0"/>
              <a:t>Two options: Box Search or Nearest-Neighbor Search</a:t>
            </a:r>
          </a:p>
          <a:p>
            <a:pPr lvl="1"/>
            <a:r>
              <a:rPr lang="en-US" dirty="0"/>
              <a:t>Former is similar to Fede’s methodology; I tested out the latter</a:t>
            </a:r>
          </a:p>
          <a:p>
            <a:pPr lvl="1"/>
            <a:r>
              <a:rPr lang="en-US" dirty="0"/>
              <a:t>Build a </a:t>
            </a:r>
            <a:r>
              <a:rPr lang="en-US" dirty="0" err="1"/>
              <a:t>KDTree</a:t>
            </a:r>
            <a:r>
              <a:rPr lang="en-US" dirty="0"/>
              <a:t> of hits (up-front overhead), walk twice over tree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673AD6-6165-CE84-6FBE-53133388F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24841" y="2559699"/>
            <a:ext cx="5576669" cy="42645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B13A3C-432B-6482-260F-66B304A1FD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3859" y="2941202"/>
            <a:ext cx="5205046" cy="2908702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2C2E085-47FE-E910-F4BD-3ACAE4FB3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9ADE9-5A42-1442-93DF-5E4981F4467B}" type="datetime1">
              <a:rPr lang="en-US" smtClean="0"/>
              <a:t>8/20/26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6F5DDAE-0B35-CBE0-53CA-BCDAFC9B5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Rose Powers (Princeton)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53306D4-3A3D-6959-2AFB-FDE1E7AF2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9DB48-6232-A54E-B5D1-223873938EED}" type="slidenum">
              <a:rPr lang="en-US" smtClean="0"/>
              <a:t>10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563D86B-9A53-7CBE-BC30-9E98494571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8142" y="107095"/>
            <a:ext cx="23749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982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33685-82D0-6A78-590B-A47A7DD56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Timing Comparisons (with </a:t>
            </a:r>
            <a:r>
              <a:rPr lang="en-US" dirty="0" err="1"/>
              <a:t>KDTree</a:t>
            </a:r>
            <a:r>
              <a:rPr lang="en-US" dirty="0"/>
              <a:t>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38B942-EA80-4CED-F292-B61002288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253" y="1372946"/>
            <a:ext cx="7067842" cy="2920894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5B833D7-62FD-DA39-102F-1DC192B3D2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41253" y="4027365"/>
            <a:ext cx="10515600" cy="272354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FC30F00-6780-CDF6-6EF0-82651B451EAF}"/>
              </a:ext>
            </a:extLst>
          </p:cNvPr>
          <p:cNvSpPr/>
          <p:nvPr/>
        </p:nvSpPr>
        <p:spPr>
          <a:xfrm>
            <a:off x="641253" y="2875597"/>
            <a:ext cx="7067842" cy="233364"/>
          </a:xfrm>
          <a:prstGeom prst="rect">
            <a:avLst/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BD25B0F-D0B0-E4DF-105C-C9C992B5D104}"/>
              </a:ext>
            </a:extLst>
          </p:cNvPr>
          <p:cNvSpPr/>
          <p:nvPr/>
        </p:nvSpPr>
        <p:spPr>
          <a:xfrm>
            <a:off x="641253" y="3749040"/>
            <a:ext cx="7067842" cy="233364"/>
          </a:xfrm>
          <a:prstGeom prst="rect">
            <a:avLst/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65FB6D-49C2-2FE7-2D97-AD84F14183D2}"/>
              </a:ext>
            </a:extLst>
          </p:cNvPr>
          <p:cNvSpPr txBox="1"/>
          <p:nvPr/>
        </p:nvSpPr>
        <p:spPr>
          <a:xfrm>
            <a:off x="7836877" y="2975379"/>
            <a:ext cx="2982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>
                <a:highlight>
                  <a:srgbClr val="FFFF00"/>
                </a:highlight>
                <a:latin typeface="CMU Sans Serif Oblique" panose="02000603000000000000" pitchFamily="2" charset="0"/>
                <a:ea typeface="CMU Sans Serif Oblique" panose="02000603000000000000" pitchFamily="2" charset="0"/>
                <a:cs typeface="CMU Sans Serif Oblique" panose="02000603000000000000" pitchFamily="2" charset="0"/>
              </a:rPr>
              <a:t>KDTree</a:t>
            </a:r>
            <a:r>
              <a:rPr lang="en-US" i="1" dirty="0">
                <a:highlight>
                  <a:srgbClr val="FFFF00"/>
                </a:highlight>
                <a:latin typeface="CMU Sans Serif Oblique" panose="02000603000000000000" pitchFamily="2" charset="0"/>
                <a:ea typeface="CMU Sans Serif Oblique" panose="02000603000000000000" pitchFamily="2" charset="0"/>
                <a:cs typeface="CMU Sans Serif Oblique" panose="02000603000000000000" pitchFamily="2" charset="0"/>
              </a:rPr>
              <a:t> is fastest overall job timing across both inputs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D2F2C2-569D-8D05-2804-C455CDE00FE8}"/>
              </a:ext>
            </a:extLst>
          </p:cNvPr>
          <p:cNvSpPr txBox="1"/>
          <p:nvPr/>
        </p:nvSpPr>
        <p:spPr>
          <a:xfrm>
            <a:off x="8174502" y="3924508"/>
            <a:ext cx="29823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highlight>
                  <a:srgbClr val="FFFF00"/>
                </a:highlight>
                <a:latin typeface="CMU Sans Serif Oblique" panose="02000603000000000000" pitchFamily="2" charset="0"/>
                <a:ea typeface="CMU Sans Serif Oblique" panose="02000603000000000000" pitchFamily="2" charset="0"/>
                <a:cs typeface="CMU Sans Serif Oblique" panose="02000603000000000000" pitchFamily="2" charset="0"/>
              </a:rPr>
              <a:t>For photons, the neutral fragment removal (neutral hadron-targeted) is fastest at default nominal settings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DE04BB84-24BB-BD6D-6B52-9BAEC1E34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4A146-114A-6745-A9CC-7A25C3803A11}" type="datetime1">
              <a:rPr lang="en-US" smtClean="0"/>
              <a:t>8/20/26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B9DC3CDD-C931-9438-0452-A2E148393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Rose Powers (Princeton)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AF26A802-A983-59C2-5CC0-789260C77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9DB48-6232-A54E-B5D1-223873938EED}" type="slidenum">
              <a:rPr lang="en-US" smtClean="0"/>
              <a:t>11</a:t>
            </a:fld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CFDE2F9-9ED0-6A73-74B4-D05D016B67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8142" y="107095"/>
            <a:ext cx="23749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836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CFA42-09B6-A579-5D3D-46A590110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Physics Verification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9DCDB31-EB5D-4EC3-B38F-7039522AEA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12813" y="2475914"/>
            <a:ext cx="4166851" cy="29942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89D6D4-D992-98CD-2CEE-D27A860670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9919" y="2475914"/>
            <a:ext cx="4166851" cy="29942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704783-FACD-2D93-7A20-3E3795C89A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230" y="2475914"/>
            <a:ext cx="3993058" cy="2869383"/>
          </a:xfrm>
          <a:prstGeom prst="rect">
            <a:avLst/>
          </a:prstGeom>
        </p:spPr>
      </p:pic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48A5B853-F582-6BF7-75A2-6D3F489E8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1A05-D106-5941-875E-91E724706763}" type="datetime1">
              <a:rPr lang="en-US" smtClean="0"/>
              <a:t>8/20/26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C57DED87-26F4-FB1C-4837-8ADF535F9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Rose Powers (Princeton)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0AF64FED-0727-F373-B828-0A05FD647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9DB48-6232-A54E-B5D1-223873938EED}" type="slidenum">
              <a:rPr lang="en-US" smtClean="0"/>
              <a:t>12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C5D712C-0948-87AB-AC97-7ECDF71011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8142" y="107095"/>
            <a:ext cx="23749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53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FD830-CE5B-5A91-C173-88F7879FA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511BCC-538E-7EA9-7F60-6F2490FA3B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KDTree</a:t>
            </a:r>
            <a:r>
              <a:rPr lang="en-US" dirty="0"/>
              <a:t> implementation is promising but needs further validation</a:t>
            </a:r>
          </a:p>
          <a:p>
            <a:r>
              <a:rPr lang="en-US" dirty="0"/>
              <a:t>I’ve got larger photon stats cooking</a:t>
            </a:r>
          </a:p>
          <a:p>
            <a:r>
              <a:rPr lang="en-US" dirty="0"/>
              <a:t>Need to make a BIB-overlaid photon test sample as well</a:t>
            </a:r>
          </a:p>
          <a:p>
            <a:r>
              <a:rPr lang="en-US" dirty="0"/>
              <a:t>Might be interesting to understand </a:t>
            </a:r>
            <a:r>
              <a:rPr lang="en-US" dirty="0" err="1"/>
              <a:t>NeutralFragmentRemoval</a:t>
            </a:r>
            <a:r>
              <a:rPr lang="en-US" dirty="0"/>
              <a:t> performance for a neutron (or even neutral pion) sample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F7D30-FC03-8705-6DC4-4155016D6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F78EF-0CCC-CD44-BD83-A7B37C52FB28}" type="datetime1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9FC72E-A7D2-DE80-47BD-110796310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Rose Powers (Princeton)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D01EF-1975-D4B8-363D-1B5588A97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9DB48-6232-A54E-B5D1-223873938EED}" type="slidenum">
              <a:rPr lang="en-US" smtClean="0"/>
              <a:t>13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607E0E1-ECBC-65A9-5EB9-5B4AB5142B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8142" y="107095"/>
            <a:ext cx="23749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632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8547B-D21E-8649-2FF6-47B846082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BC470-078C-209F-E639-94DE90219A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Day 1: Looked at </a:t>
            </a:r>
            <a:r>
              <a:rPr lang="en-US" dirty="0" err="1"/>
              <a:t>PhotonReconstruction</a:t>
            </a:r>
            <a:r>
              <a:rPr lang="en-US" dirty="0"/>
              <a:t>, determined useless in default</a:t>
            </a:r>
          </a:p>
          <a:p>
            <a:r>
              <a:rPr lang="en-US" dirty="0"/>
              <a:t>Day 2: Dug into Federico’s </a:t>
            </a:r>
            <a:r>
              <a:rPr lang="en-US" dirty="0" err="1"/>
              <a:t>FragmentRemoval</a:t>
            </a:r>
            <a:r>
              <a:rPr lang="en-US" dirty="0"/>
              <a:t> optimizations, started producing samples and making comparisons</a:t>
            </a:r>
          </a:p>
          <a:p>
            <a:r>
              <a:rPr lang="en-US" dirty="0"/>
              <a:t>Day 3: Learned about and implemented </a:t>
            </a:r>
            <a:r>
              <a:rPr lang="en-US" dirty="0" err="1"/>
              <a:t>KDTree</a:t>
            </a:r>
            <a:r>
              <a:rPr lang="en-US" dirty="0"/>
              <a:t> search, made final comparisons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EDB77C-4591-0B45-5BDD-090054641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8AC38-B06A-9543-91CF-5777A69C44E7}" type="datetime1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E1315E-3DEF-3901-59AD-D67C1DDF0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Rose Powers (Princeton)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7CA9CA-9BF1-994F-0A6E-C5ECE4D84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9DB48-6232-A54E-B5D1-223873938EED}" type="slidenum">
              <a:rPr lang="en-US" smtClean="0"/>
              <a:t>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46F7B3-75D5-CE19-4089-83B144535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8142" y="107095"/>
            <a:ext cx="23749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921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77335-1D53-BF8E-FDC7-F9B04A712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PhotonReconstruction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0A31B-4A51-A199-1F0B-26BC503D93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had never verified the usefulness of the standalone photon clustering algorithm in the Pandora defaults</a:t>
            </a:r>
          </a:p>
          <a:p>
            <a:r>
              <a:rPr lang="en-US" dirty="0"/>
              <a:t>Turning it off does not change the efficiency for a photon gun sample</a:t>
            </a:r>
          </a:p>
          <a:p>
            <a:r>
              <a:rPr lang="en-US" dirty="0"/>
              <a:t>While there may be valid use cases, shouldn’t be in default, as it will not be relevant for particle gun samples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D5701D-B675-BC4C-60CC-F445F8A40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10C0C-6EBA-654F-825E-C28C0A8AF690}" type="datetime1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4330AE-FAA6-93CA-BF80-FC75B0212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Rose Powers (Princeton)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4047E5-90F4-6BD2-D6DD-72E3446EC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9DB48-6232-A54E-B5D1-223873938EED}" type="slidenum">
              <a:rPr lang="en-US" smtClean="0"/>
              <a:t>3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10F624-9036-CC6E-65EB-4743098B5A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8142" y="107095"/>
            <a:ext cx="23749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408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A0AA1-8B94-C891-FB6E-202E1A0A3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Fragment Removal: Moving Away from N</a:t>
            </a:r>
            <a:r>
              <a:rPr lang="en-US" baseline="30000" dirty="0"/>
              <a:t>2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047F0F-ACE4-D22C-5B0D-C3364E3BAD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Nested hit-to-hit comparison in fragment removal algorithms introduces a huge O(N</a:t>
            </a:r>
            <a:r>
              <a:rPr lang="en-US" baseline="30000" dirty="0"/>
              <a:t>2</a:t>
            </a:r>
            <a:r>
              <a:rPr lang="en-US" dirty="0"/>
              <a:t>) inefficiency</a:t>
            </a:r>
          </a:p>
          <a:p>
            <a:pPr lvl="1"/>
            <a:r>
              <a:rPr lang="en-US" dirty="0"/>
              <a:t>All hits are compared, even if they are on opposite ends of detector</a:t>
            </a:r>
          </a:p>
          <a:p>
            <a:pPr lvl="1"/>
            <a:r>
              <a:rPr lang="en-US" dirty="0"/>
              <a:t>At first-order, we should be able to at least discard hits with vast spatial separation</a:t>
            </a:r>
          </a:p>
          <a:p>
            <a:r>
              <a:rPr lang="en-US" dirty="0"/>
              <a:t>Federico introduced the Bounding Box strategy</a:t>
            </a:r>
          </a:p>
          <a:p>
            <a:pPr lvl="1"/>
            <a:r>
              <a:rPr lang="en-US" dirty="0"/>
              <a:t>Search layer by layer instead of hit by hit, skip if layer is empty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9AF8A3-21CF-845D-EC1A-93549A42E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B9E0-F484-DE4B-971D-20D0771128DD}" type="datetime1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F53A79-7F6E-6D93-1907-28BB287D3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Rose Powers (Princeton)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2BD74D-9CC4-A6EC-F6C2-63C8A8BCF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9DB48-6232-A54E-B5D1-223873938EED}" type="slidenum">
              <a:rPr lang="en-US" smtClean="0"/>
              <a:t>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F2BCD9-C035-3AB3-4C22-A12C84060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8142" y="107095"/>
            <a:ext cx="23749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186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4A0FA-8FBC-BAFE-CF4B-DC896817D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Bounding Box Logic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9A8335-2926-4ECE-DD3F-DF72BDC5A8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Rough cluster check: O(N)</a:t>
            </a:r>
          </a:p>
          <a:p>
            <a:r>
              <a:rPr lang="en-US" dirty="0"/>
              <a:t>Worst case scenario: O(N</a:t>
            </a:r>
            <a:r>
              <a:rPr lang="en-US" baseline="30000" dirty="0"/>
              <a:t>3</a:t>
            </a:r>
            <a:r>
              <a:rPr lang="en-US" dirty="0"/>
              <a:t>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89A518-9E4C-5D60-82D4-AC72154C1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6089" y="1945518"/>
            <a:ext cx="6442089" cy="45473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8B5D307-6836-7326-D09F-BB60C04517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6517" y="1257811"/>
            <a:ext cx="6136767" cy="4692821"/>
          </a:xfrm>
          <a:prstGeom prst="rect">
            <a:avLst/>
          </a:prstGeom>
        </p:spPr>
      </p:pic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38E732C3-8CA5-4C9C-8BAD-C219E7F9E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23A87-5E08-8146-B9A5-7D1F33F1968A}" type="datetime1">
              <a:rPr lang="en-US" smtClean="0"/>
              <a:t>8/20/26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1DBEFF7E-4BFE-87B6-5BDB-B0867B769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Rose Powers (Princeton)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A073C38-5A72-F83B-CC80-191F0D741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9DB48-6232-A54E-B5D1-223873938EED}" type="slidenum">
              <a:rPr lang="en-US" smtClean="0"/>
              <a:t>5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EC5A60E-C995-ACD2-76AC-04DE9A8A2A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8142" y="107095"/>
            <a:ext cx="23749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021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FD2EE-8523-D768-9403-A8879E87C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Fragment Removal Sub-Algorithm Timing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D10E47-E0E9-52CD-F941-9EAF010B85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Fede’s results showed a timing improvement for the </a:t>
            </a:r>
            <a:r>
              <a:rPr lang="en-US" b="1" dirty="0"/>
              <a:t>main</a:t>
            </a:r>
            <a:r>
              <a:rPr lang="en-US" dirty="0"/>
              <a:t> fragment removal algorithm, but worse timing for the </a:t>
            </a:r>
            <a:r>
              <a:rPr lang="en-US" b="1" dirty="0"/>
              <a:t>neutral</a:t>
            </a:r>
            <a:r>
              <a:rPr lang="en-US" dirty="0"/>
              <a:t> fragment removal algorithm</a:t>
            </a:r>
          </a:p>
          <a:p>
            <a:r>
              <a:rPr lang="en-US" dirty="0"/>
              <a:t>Tested on a single photon gun event with 25% BIB overlay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184ACF-D3E5-5360-ECFA-668171F247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7865" y="3566506"/>
            <a:ext cx="7172837" cy="292636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7C00F1E-82F5-0BF7-2899-2F902B3EF386}"/>
              </a:ext>
            </a:extLst>
          </p:cNvPr>
          <p:cNvSpPr/>
          <p:nvPr/>
        </p:nvSpPr>
        <p:spPr>
          <a:xfrm>
            <a:off x="4243717" y="4204663"/>
            <a:ext cx="7301132" cy="711383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Curved Connector 7">
            <a:extLst>
              <a:ext uri="{FF2B5EF4-FFF2-40B4-BE49-F238E27FC236}">
                <a16:creationId xmlns:a16="http://schemas.microsoft.com/office/drawing/2014/main" id="{9B73E8A5-53F2-60EF-F069-DFBF384BE271}"/>
              </a:ext>
            </a:extLst>
          </p:cNvPr>
          <p:cNvCxnSpPr>
            <a:endCxn id="6" idx="1"/>
          </p:cNvCxnSpPr>
          <p:nvPr/>
        </p:nvCxnSpPr>
        <p:spPr>
          <a:xfrm flipV="1">
            <a:off x="2335237" y="4560355"/>
            <a:ext cx="1908480" cy="1157551"/>
          </a:xfrm>
          <a:prstGeom prst="curved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0D2FC68-B9ED-08B8-48E9-CC86D4D6D2EC}"/>
              </a:ext>
            </a:extLst>
          </p:cNvPr>
          <p:cNvSpPr txBox="1"/>
          <p:nvPr/>
        </p:nvSpPr>
        <p:spPr>
          <a:xfrm>
            <a:off x="0" y="5456296"/>
            <a:ext cx="23352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highlight>
                  <a:srgbClr val="FFFF00"/>
                </a:highlight>
                <a:latin typeface="CMU Sans Serif Medium" panose="02000603000000000000" pitchFamily="2" charset="0"/>
                <a:ea typeface="CMU Sans Serif Medium" panose="02000603000000000000" pitchFamily="2" charset="0"/>
                <a:cs typeface="CMU Sans Serif Medium" panose="02000603000000000000" pitchFamily="2" charset="0"/>
              </a:rPr>
              <a:t>This contradictory effect is what I wanted to understand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5AD5290-891B-94C4-5934-F7455D429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FA2EC-8FA8-FB47-A618-59B494450E85}" type="datetime1">
              <a:rPr lang="en-US" smtClean="0"/>
              <a:t>8/20/26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EDF203B-7374-00B7-F5A0-21D5CD2CE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Rose Powers (Princeton)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ABDAFE03-6546-34A3-9DAC-59BE9F659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9DB48-6232-A54E-B5D1-223873938EED}" type="slidenum">
              <a:rPr lang="en-US" smtClean="0"/>
              <a:t>6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9CD411B-63E2-33A7-D083-90C121A49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8142" y="107095"/>
            <a:ext cx="23749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794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0AA18-D4FD-470F-8077-D9D04D96E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Tests against Photons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FEB2134-DCBC-3676-4B63-96D8F007FE3E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MU Sans Serif Medium" panose="02000603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CMU Sans Serif Medium" panose="02000603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MU Sans Serif Medium" panose="02000603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MU Sans Serif Medium" panose="02000603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MU Sans Serif Medium" panose="02000603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Ran the legacy, Fede’s optimizations (bounding box ON), and a </a:t>
            </a:r>
            <a:r>
              <a:rPr lang="en-US" dirty="0" err="1"/>
              <a:t>middleground</a:t>
            </a:r>
            <a:r>
              <a:rPr lang="en-US" dirty="0"/>
              <a:t> (bounding box ON for main, OFF for neutral/photon) and compared</a:t>
            </a:r>
          </a:p>
          <a:p>
            <a:r>
              <a:rPr lang="en-US" dirty="0"/>
              <a:t>Used two different photon samples, both with no BIB</a:t>
            </a:r>
          </a:p>
          <a:p>
            <a:pPr lvl="1"/>
            <a:r>
              <a:rPr lang="en-US" dirty="0"/>
              <a:t>100 </a:t>
            </a:r>
            <a:r>
              <a:rPr lang="en-US" dirty="0" err="1"/>
              <a:t>evts</a:t>
            </a:r>
            <a:r>
              <a:rPr lang="en-US" dirty="0"/>
              <a:t>, 1 photon each, 50-250 GeV (isolated low-noise event proxy)</a:t>
            </a:r>
          </a:p>
          <a:p>
            <a:pPr lvl="1"/>
            <a:r>
              <a:rPr lang="en-US" dirty="0"/>
              <a:t>100 </a:t>
            </a:r>
            <a:r>
              <a:rPr lang="en-US" dirty="0" err="1"/>
              <a:t>evts</a:t>
            </a:r>
            <a:r>
              <a:rPr lang="en-US" dirty="0"/>
              <a:t>, 10 photons each, 0-50 GeV (multi cluster, lower-E – towards BIB proxy)</a:t>
            </a:r>
          </a:p>
          <a:p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CE202926-5C67-105F-3978-8F68FA00E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1E01F-BB41-544A-9945-D88FE0273471}" type="datetime1">
              <a:rPr lang="en-US" smtClean="0"/>
              <a:t>8/20/26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CDB0403-22DF-D0A1-D28F-94256CBB1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Rose Powers (Princeton)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5BF35F7-C68C-F98F-C04B-4F63C4293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9DB48-6232-A54E-B5D1-223873938EED}" type="slidenum">
              <a:rPr lang="en-US" smtClean="0"/>
              <a:t>7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D705993-E76B-12E9-2972-E2B1B7A0F8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8142" y="107095"/>
            <a:ext cx="23749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403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501843A-E85D-D1D0-80B5-89BAB5B5A3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8011" y="999057"/>
            <a:ext cx="6499274" cy="13429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57834CB-2EC7-823A-718A-6D96CC67C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8011" y="2324620"/>
            <a:ext cx="6499274" cy="13429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BE0E6E4-9B9C-027C-A1A3-F5827EBD8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Timing Comparisons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59D22A1-E786-F8E3-9E06-56DD62C180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881489" y="3783404"/>
            <a:ext cx="7132319" cy="13498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5434EF2-4DF8-0F0D-E300-725EE1DE9C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1488" y="5227503"/>
            <a:ext cx="7132320" cy="1349807"/>
          </a:xfrm>
          <a:prstGeom prst="rect">
            <a:avLst/>
          </a:prstGeom>
        </p:spPr>
      </p:pic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952ACB9D-B04E-A7BD-3504-FB8369E3E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F782-3F0B-2942-8C81-0EE7B23161DF}" type="datetime1">
              <a:rPr lang="en-US" smtClean="0"/>
              <a:t>8/20/26</a:t>
            </a:fld>
            <a:endParaRPr lang="en-US"/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7174510E-4D1A-4836-254F-59BB468FA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Rose Powers (Princeton)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1D899237-FB63-8872-8021-CFF022EC4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9DB48-6232-A54E-B5D1-223873938EED}" type="slidenum">
              <a:rPr lang="en-US" smtClean="0"/>
              <a:t>8</a:t>
            </a:fld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D1B7EAC-0CB2-A6DC-2AA1-36364A345B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28142" y="107095"/>
            <a:ext cx="2374900" cy="609600"/>
          </a:xfrm>
          <a:prstGeom prst="rect">
            <a:avLst/>
          </a:prstGeom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4C9EED6B-7F8B-561C-3822-797885AE423E}"/>
              </a:ext>
            </a:extLst>
          </p:cNvPr>
          <p:cNvSpPr txBox="1">
            <a:spLocks/>
          </p:cNvSpPr>
          <p:nvPr/>
        </p:nvSpPr>
        <p:spPr>
          <a:xfrm>
            <a:off x="838200" y="1463040"/>
            <a:ext cx="3860409" cy="47139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MU Sans Serif Medium" panose="02000603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CMU Sans Serif Medium" panose="02000603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MU Sans Serif Medium" panose="02000603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MU Sans Serif Medium" panose="02000603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MU Sans Serif Medium" panose="02000603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Overall timing </a:t>
            </a:r>
            <a:r>
              <a:rPr lang="en-US" b="1" dirty="0"/>
              <a:t>better</a:t>
            </a:r>
            <a:r>
              <a:rPr lang="en-US" dirty="0"/>
              <a:t> with box on for “noisy” case (closest to what Fede tested)</a:t>
            </a:r>
          </a:p>
          <a:p>
            <a:r>
              <a:rPr lang="en-US" b="1" dirty="0"/>
              <a:t>Worse</a:t>
            </a:r>
            <a:r>
              <a:rPr lang="en-US" dirty="0"/>
              <a:t> with box on for “clean” case (1 photon/</a:t>
            </a:r>
            <a:r>
              <a:rPr lang="en-US" dirty="0" err="1"/>
              <a:t>evt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This is where the bounding box overhead kicks in</a:t>
            </a:r>
          </a:p>
        </p:txBody>
      </p:sp>
    </p:spTree>
    <p:extLst>
      <p:ext uri="{BB962C8B-B14F-4D97-AF65-F5344CB8AC3E}">
        <p14:creationId xmlns:p14="http://schemas.microsoft.com/office/powerpoint/2010/main" val="78739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69E7F-40F2-D8E6-35CC-D793EF3B5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KDTree</a:t>
            </a:r>
            <a:r>
              <a:rPr lang="en-US" dirty="0"/>
              <a:t> 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8C1F9-C06F-F7B5-41EA-2E6FB81A4D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Using a </a:t>
            </a:r>
            <a:r>
              <a:rPr lang="en-US" dirty="0" err="1"/>
              <a:t>KDTree</a:t>
            </a:r>
            <a:r>
              <a:rPr lang="en-US" dirty="0"/>
              <a:t> structure to do a cluster-to-cluster comparison takes us from O(N</a:t>
            </a:r>
            <a:r>
              <a:rPr lang="en-US" baseline="30000" dirty="0"/>
              <a:t>2</a:t>
            </a:r>
            <a:r>
              <a:rPr lang="en-US" dirty="0"/>
              <a:t>) to O(</a:t>
            </a:r>
            <a:r>
              <a:rPr lang="en-US" dirty="0" err="1"/>
              <a:t>NlogN</a:t>
            </a:r>
            <a:r>
              <a:rPr lang="en-US" dirty="0"/>
              <a:t>)</a:t>
            </a:r>
          </a:p>
          <a:p>
            <a:r>
              <a:rPr lang="en-US" dirty="0"/>
              <a:t>Support already in place in Pandora </a:t>
            </a:r>
            <a:r>
              <a:rPr lang="en-US" dirty="0" err="1"/>
              <a:t>LCUtility</a:t>
            </a:r>
            <a:r>
              <a:rPr lang="en-US" dirty="0"/>
              <a:t>:</a:t>
            </a:r>
          </a:p>
          <a:p>
            <a:r>
              <a:rPr lang="en-US" dirty="0"/>
              <a:t>The actual algorithm logic is a bit complex…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E43C19-0E36-8719-142E-E50805038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0499" y="2239331"/>
            <a:ext cx="2963301" cy="1761963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941D212-DC11-3BF3-1DB7-C5FA3CE3A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DEF1F-4EC6-AA46-A928-8C52A462EFE1}" type="datetime1">
              <a:rPr lang="en-US" smtClean="0"/>
              <a:t>8/20/26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E16380E-4D78-A6A4-7F97-6D79A00D5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Rose Powers (Princeton)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23877E4-B533-5D5B-4DF5-F2D0FE368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9DB48-6232-A54E-B5D1-223873938EED}" type="slidenum">
              <a:rPr lang="en-US" smtClean="0"/>
              <a:t>9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BFA161B-0E10-D477-8072-9AFB0E318A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8142" y="107095"/>
            <a:ext cx="23749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639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595</Words>
  <Application>Microsoft Macintosh PowerPoint</Application>
  <PresentationFormat>Widescreen</PresentationFormat>
  <Paragraphs>85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Arial</vt:lpstr>
      <vt:lpstr>CMU Sans Serif Demi Condensed D</vt:lpstr>
      <vt:lpstr>CMU Sans Serif Medium</vt:lpstr>
      <vt:lpstr>CMU SANS SERIF OBLIQUE</vt:lpstr>
      <vt:lpstr>Office Theme</vt:lpstr>
      <vt:lpstr>MAIA Hackathon Summary</vt:lpstr>
      <vt:lpstr>Overview</vt:lpstr>
      <vt:lpstr>PhotonReconstruction</vt:lpstr>
      <vt:lpstr>Fragment Removal: Moving Away from N2 </vt:lpstr>
      <vt:lpstr>Bounding Box Logic</vt:lpstr>
      <vt:lpstr>Fragment Removal Sub-Algorithm Timing</vt:lpstr>
      <vt:lpstr>Tests against Photons</vt:lpstr>
      <vt:lpstr>Timing Comparisons</vt:lpstr>
      <vt:lpstr>KDTree Implementation</vt:lpstr>
      <vt:lpstr>KDTree Searches</vt:lpstr>
      <vt:lpstr>Timing Comparisons (with KDTree)</vt:lpstr>
      <vt:lpstr>Basic Physics Verification</vt:lpstr>
      <vt:lpstr>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Rose Powers</dc:creator>
  <cp:lastModifiedBy>Rose Powers</cp:lastModifiedBy>
  <cp:revision>4</cp:revision>
  <dcterms:created xsi:type="dcterms:W3CDTF">2026-08-20T13:58:40Z</dcterms:created>
  <dcterms:modified xsi:type="dcterms:W3CDTF">2026-08-20T21:56:53Z</dcterms:modified>
</cp:coreProperties>
</file>