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6858000" cx="12192000"/>
  <p:notesSz cx="6858000" cy="9144000"/>
  <p:embeddedFontLst>
    <p:embeddedFont>
      <p:font typeface="Roboto Serif"/>
      <p:regular r:id="rId21"/>
      <p:bold r:id="rId22"/>
      <p:italic r:id="rId23"/>
      <p:boldItalic r:id="rId24"/>
    </p:embeddedFont>
    <p:embeddedFont>
      <p:font typeface="Lato"/>
      <p:regular r:id="rId25"/>
      <p:bold r:id="rId26"/>
      <p:italic r:id="rId27"/>
      <p:boldItalic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Lato Black"/>
      <p:bold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504">
          <p15:clr>
            <a:srgbClr val="A4A3A4"/>
          </p15:clr>
        </p15:guide>
        <p15:guide id="4" orient="horz" pos="1176">
          <p15:clr>
            <a:srgbClr val="A4A3A4"/>
          </p15:clr>
        </p15:guide>
      </p15:sldGuideLst>
    </p:ext>
    <p:ext uri="GoogleSlidesCustomDataVersion2">
      <go:slidesCustomData xmlns:go="http://customooxmlschemas.google.com/" r:id="rId35" roundtripDataSignature="AMtx7mgnpESBXOyhwWhmn19MQ8M4s8D+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489FBA-0D03-4B3F-A79D-ACDF15BB94EA}">
  <a:tblStyle styleId="{34489FBA-0D03-4B3F-A79D-ACDF15BB94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504"/>
        <p:guide pos="117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RobotoSerif-bold.fntdata"/><Relationship Id="rId21" Type="http://schemas.openxmlformats.org/officeDocument/2006/relationships/font" Target="fonts/RobotoSerif-regular.fntdata"/><Relationship Id="rId24" Type="http://schemas.openxmlformats.org/officeDocument/2006/relationships/font" Target="fonts/RobotoSerif-boldItalic.fntdata"/><Relationship Id="rId23" Type="http://schemas.openxmlformats.org/officeDocument/2006/relationships/font" Target="fonts/RobotoSerif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Montserrat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4.xml"/><Relationship Id="rId33" Type="http://schemas.openxmlformats.org/officeDocument/2006/relationships/font" Target="fonts/LatoBlack-bold.fntdata"/><Relationship Id="rId10" Type="http://schemas.openxmlformats.org/officeDocument/2006/relationships/slide" Target="slides/slide3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6.xml"/><Relationship Id="rId35" Type="http://customschemas.google.com/relationships/presentationmetadata" Target="metadata"/><Relationship Id="rId12" Type="http://schemas.openxmlformats.org/officeDocument/2006/relationships/slide" Target="slides/slide5.xml"/><Relationship Id="rId34" Type="http://schemas.openxmlformats.org/officeDocument/2006/relationships/font" Target="fonts/LatoBlack-bold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6736df71e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3f6736df71e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6736df71e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3f6736df71e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f6736df71e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3f6736df71e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999f18d6e_1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f999f18d6e_1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999f18d6e_1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f999f18d6e_1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999f18d6e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999f18d6e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6736df71e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3f6736df71e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6736df71e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f6736df71e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6736df71e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f6736df71e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1" showMasterSp="0">
  <p:cSld name="Title Slide - Option 1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95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8"/>
          <p:cNvSpPr txBox="1"/>
          <p:nvPr>
            <p:ph idx="1" type="body"/>
          </p:nvPr>
        </p:nvSpPr>
        <p:spPr>
          <a:xfrm>
            <a:off x="800100" y="647701"/>
            <a:ext cx="7563494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28"/>
          <p:cNvSpPr txBox="1"/>
          <p:nvPr>
            <p:ph idx="2" type="body"/>
          </p:nvPr>
        </p:nvSpPr>
        <p:spPr>
          <a:xfrm>
            <a:off x="800099" y="2931546"/>
            <a:ext cx="7563495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28"/>
          <p:cNvSpPr txBox="1"/>
          <p:nvPr>
            <p:ph idx="3" type="body"/>
          </p:nvPr>
        </p:nvSpPr>
        <p:spPr>
          <a:xfrm>
            <a:off x="800100" y="3941112"/>
            <a:ext cx="7563494" cy="363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4" type="body"/>
          </p:nvPr>
        </p:nvSpPr>
        <p:spPr>
          <a:xfrm>
            <a:off x="800100" y="4306401"/>
            <a:ext cx="519970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b="1" i="0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" name="Google Shape;1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p28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20" name="Google Shape;2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2838" y="6070062"/>
            <a:ext cx="2240209" cy="472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C" showMasterSp="0">
  <p:cSld name="Title Slide - Option 4C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3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93" name="Google Shape;93;p53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4" name="Google Shape;94;p53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53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53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and white logo&#10;&#10;Description automatically generated" id="97" name="Google Shape;9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A - Printable" showMasterSp="0">
  <p:cSld name="Title Slide - Option 4A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4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00" name="Google Shape;100;p54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1" name="Google Shape;101;p54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54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54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4" name="Google Shape;10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white logo&#10;&#10;Description automatically generated" id="105" name="Google Shape;105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B - Printable" showMasterSp="0">
  <p:cSld name="Title Slide - Option 4B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5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09" name="Google Shape;109;p55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10" name="Google Shape;110;p55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55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55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and white logo&#10;&#10;Description automatically generated" id="113" name="Google Shape;11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Layout">
  <p:cSld name="Blank Layou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56"/>
          <p:cNvSpPr txBox="1"/>
          <p:nvPr>
            <p:ph idx="1" type="body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indent="-356616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1 Column">
  <p:cSld name="Text Slide - 1 Column"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idx="1" type="body"/>
          </p:nvPr>
        </p:nvSpPr>
        <p:spPr>
          <a:xfrm>
            <a:off x="800100" y="1110216"/>
            <a:ext cx="1055370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6" name="Google Shape;126;p30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27" name="Google Shape;127;p30"/>
          <p:cNvSpPr txBox="1"/>
          <p:nvPr>
            <p:ph idx="2" type="body"/>
          </p:nvPr>
        </p:nvSpPr>
        <p:spPr>
          <a:xfrm>
            <a:off x="800100" y="1605068"/>
            <a:ext cx="10553700" cy="4452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30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0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2">
  <p:cSld name="Agenda - Option 2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8"/>
          <p:cNvSpPr txBox="1"/>
          <p:nvPr>
            <p:ph idx="1" type="body"/>
          </p:nvPr>
        </p:nvSpPr>
        <p:spPr>
          <a:xfrm>
            <a:off x="4383050" y="723007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2" name="Google Shape;132;p38"/>
          <p:cNvSpPr txBox="1"/>
          <p:nvPr>
            <p:ph idx="2" type="body"/>
          </p:nvPr>
        </p:nvSpPr>
        <p:spPr>
          <a:xfrm>
            <a:off x="6096001" y="722981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38"/>
          <p:cNvSpPr txBox="1"/>
          <p:nvPr>
            <p:ph idx="3" type="body"/>
          </p:nvPr>
        </p:nvSpPr>
        <p:spPr>
          <a:xfrm>
            <a:off x="6096001" y="1048833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38"/>
          <p:cNvSpPr txBox="1"/>
          <p:nvPr>
            <p:ph idx="4" type="body"/>
          </p:nvPr>
        </p:nvSpPr>
        <p:spPr>
          <a:xfrm>
            <a:off x="4383050" y="1520675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5" name="Google Shape;135;p38"/>
          <p:cNvSpPr txBox="1"/>
          <p:nvPr>
            <p:ph idx="5" type="body"/>
          </p:nvPr>
        </p:nvSpPr>
        <p:spPr>
          <a:xfrm>
            <a:off x="6096001" y="1520649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38"/>
          <p:cNvSpPr txBox="1"/>
          <p:nvPr>
            <p:ph idx="6" type="body"/>
          </p:nvPr>
        </p:nvSpPr>
        <p:spPr>
          <a:xfrm>
            <a:off x="6096001" y="1846501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38"/>
          <p:cNvSpPr txBox="1"/>
          <p:nvPr>
            <p:ph idx="7" type="body"/>
          </p:nvPr>
        </p:nvSpPr>
        <p:spPr>
          <a:xfrm>
            <a:off x="4383050" y="2324828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8" name="Google Shape;138;p38"/>
          <p:cNvSpPr txBox="1"/>
          <p:nvPr>
            <p:ph idx="8" type="body"/>
          </p:nvPr>
        </p:nvSpPr>
        <p:spPr>
          <a:xfrm>
            <a:off x="6096001" y="2324802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38"/>
          <p:cNvSpPr txBox="1"/>
          <p:nvPr>
            <p:ph idx="9" type="body"/>
          </p:nvPr>
        </p:nvSpPr>
        <p:spPr>
          <a:xfrm>
            <a:off x="6096001" y="2650654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38"/>
          <p:cNvSpPr txBox="1"/>
          <p:nvPr>
            <p:ph idx="13" type="body"/>
          </p:nvPr>
        </p:nvSpPr>
        <p:spPr>
          <a:xfrm>
            <a:off x="4383050" y="3135454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1" name="Google Shape;141;p38"/>
          <p:cNvSpPr txBox="1"/>
          <p:nvPr>
            <p:ph idx="14" type="body"/>
          </p:nvPr>
        </p:nvSpPr>
        <p:spPr>
          <a:xfrm>
            <a:off x="6096001" y="3135428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38"/>
          <p:cNvSpPr txBox="1"/>
          <p:nvPr>
            <p:ph idx="15" type="body"/>
          </p:nvPr>
        </p:nvSpPr>
        <p:spPr>
          <a:xfrm>
            <a:off x="6096001" y="3461280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38"/>
          <p:cNvSpPr txBox="1"/>
          <p:nvPr>
            <p:ph idx="16" type="body"/>
          </p:nvPr>
        </p:nvSpPr>
        <p:spPr>
          <a:xfrm>
            <a:off x="4383050" y="3946105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4" name="Google Shape;144;p38"/>
          <p:cNvSpPr txBox="1"/>
          <p:nvPr>
            <p:ph idx="17" type="body"/>
          </p:nvPr>
        </p:nvSpPr>
        <p:spPr>
          <a:xfrm>
            <a:off x="6096001" y="3946079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38"/>
          <p:cNvSpPr txBox="1"/>
          <p:nvPr>
            <p:ph idx="18" type="body"/>
          </p:nvPr>
        </p:nvSpPr>
        <p:spPr>
          <a:xfrm>
            <a:off x="6096001" y="4271931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8"/>
          <p:cNvSpPr txBox="1"/>
          <p:nvPr>
            <p:ph idx="19" type="body"/>
          </p:nvPr>
        </p:nvSpPr>
        <p:spPr>
          <a:xfrm>
            <a:off x="4383050" y="4756743"/>
            <a:ext cx="1712950" cy="32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7" name="Google Shape;147;p38"/>
          <p:cNvSpPr txBox="1"/>
          <p:nvPr>
            <p:ph idx="20" type="body"/>
          </p:nvPr>
        </p:nvSpPr>
        <p:spPr>
          <a:xfrm>
            <a:off x="6096001" y="4756717"/>
            <a:ext cx="5295899" cy="325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b="1" i="0"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38"/>
          <p:cNvSpPr txBox="1"/>
          <p:nvPr>
            <p:ph idx="21" type="body"/>
          </p:nvPr>
        </p:nvSpPr>
        <p:spPr>
          <a:xfrm>
            <a:off x="6096001" y="5082569"/>
            <a:ext cx="5295899" cy="376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35714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38"/>
          <p:cNvSpPr txBox="1"/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0" name="Google Shape;150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8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38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8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1">
  <p:cSld name="Agenda - Option 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9"/>
          <p:cNvSpPr txBox="1"/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9"/>
          <p:cNvSpPr txBox="1"/>
          <p:nvPr>
            <p:ph idx="1" type="body"/>
          </p:nvPr>
        </p:nvSpPr>
        <p:spPr>
          <a:xfrm>
            <a:off x="4403687" y="723007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39"/>
          <p:cNvSpPr txBox="1"/>
          <p:nvPr>
            <p:ph idx="2" type="body"/>
          </p:nvPr>
        </p:nvSpPr>
        <p:spPr>
          <a:xfrm>
            <a:off x="4403687" y="2270224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39"/>
          <p:cNvSpPr txBox="1"/>
          <p:nvPr>
            <p:ph idx="3" type="body"/>
          </p:nvPr>
        </p:nvSpPr>
        <p:spPr>
          <a:xfrm>
            <a:off x="4403687" y="3798312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p39"/>
          <p:cNvSpPr txBox="1"/>
          <p:nvPr>
            <p:ph idx="4" type="body"/>
          </p:nvPr>
        </p:nvSpPr>
        <p:spPr>
          <a:xfrm>
            <a:off x="7979932" y="711892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" name="Google Shape;160;p39"/>
          <p:cNvSpPr txBox="1"/>
          <p:nvPr>
            <p:ph idx="5" type="body"/>
          </p:nvPr>
        </p:nvSpPr>
        <p:spPr>
          <a:xfrm>
            <a:off x="7979932" y="2259109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39"/>
          <p:cNvSpPr txBox="1"/>
          <p:nvPr>
            <p:ph idx="6" type="body"/>
          </p:nvPr>
        </p:nvSpPr>
        <p:spPr>
          <a:xfrm>
            <a:off x="7979932" y="3787197"/>
            <a:ext cx="3384626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39"/>
          <p:cNvSpPr txBox="1"/>
          <p:nvPr>
            <p:ph idx="7" type="body"/>
          </p:nvPr>
        </p:nvSpPr>
        <p:spPr>
          <a:xfrm>
            <a:off x="4403725" y="1136987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39"/>
          <p:cNvSpPr txBox="1"/>
          <p:nvPr>
            <p:ph idx="8" type="body"/>
          </p:nvPr>
        </p:nvSpPr>
        <p:spPr>
          <a:xfrm>
            <a:off x="4403725" y="2686682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9" type="body"/>
          </p:nvPr>
        </p:nvSpPr>
        <p:spPr>
          <a:xfrm>
            <a:off x="4403687" y="4218136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9"/>
          <p:cNvSpPr txBox="1"/>
          <p:nvPr>
            <p:ph idx="13" type="body"/>
          </p:nvPr>
        </p:nvSpPr>
        <p:spPr>
          <a:xfrm>
            <a:off x="7979970" y="1115645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39"/>
          <p:cNvSpPr txBox="1"/>
          <p:nvPr>
            <p:ph idx="14" type="body"/>
          </p:nvPr>
        </p:nvSpPr>
        <p:spPr>
          <a:xfrm>
            <a:off x="7979970" y="2665340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39"/>
          <p:cNvSpPr txBox="1"/>
          <p:nvPr>
            <p:ph idx="15" type="body"/>
          </p:nvPr>
        </p:nvSpPr>
        <p:spPr>
          <a:xfrm>
            <a:off x="7979932" y="4196794"/>
            <a:ext cx="3384588" cy="11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8" name="Google Shape;168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9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9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39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52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3">
  <p:cSld name="Agenda - Option 3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0"/>
          <p:cNvSpPr txBox="1"/>
          <p:nvPr>
            <p:ph type="title"/>
          </p:nvPr>
        </p:nvSpPr>
        <p:spPr>
          <a:xfrm>
            <a:off x="800100" y="636586"/>
            <a:ext cx="10551391" cy="804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40"/>
          <p:cNvSpPr txBox="1"/>
          <p:nvPr>
            <p:ph idx="1" type="subTitle"/>
          </p:nvPr>
        </p:nvSpPr>
        <p:spPr>
          <a:xfrm>
            <a:off x="800100" y="1649637"/>
            <a:ext cx="3367809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75" name="Google Shape;175;p40"/>
          <p:cNvCxnSpPr/>
          <p:nvPr/>
        </p:nvCxnSpPr>
        <p:spPr>
          <a:xfrm>
            <a:off x="800100" y="1975489"/>
            <a:ext cx="10569864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6" name="Google Shape;176;p40"/>
          <p:cNvSpPr txBox="1"/>
          <p:nvPr>
            <p:ph idx="2" type="body"/>
          </p:nvPr>
        </p:nvSpPr>
        <p:spPr>
          <a:xfrm>
            <a:off x="4412095" y="1649638"/>
            <a:ext cx="3367810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7" name="Google Shape;177;p40"/>
          <p:cNvSpPr txBox="1"/>
          <p:nvPr>
            <p:ph idx="3" type="body"/>
          </p:nvPr>
        </p:nvSpPr>
        <p:spPr>
          <a:xfrm>
            <a:off x="8024090" y="1649638"/>
            <a:ext cx="3345873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8" name="Google Shape;178;p40"/>
          <p:cNvSpPr txBox="1"/>
          <p:nvPr>
            <p:ph idx="4" type="body"/>
          </p:nvPr>
        </p:nvSpPr>
        <p:spPr>
          <a:xfrm>
            <a:off x="793614" y="2122841"/>
            <a:ext cx="3367809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40"/>
          <p:cNvSpPr txBox="1"/>
          <p:nvPr>
            <p:ph idx="5" type="body"/>
          </p:nvPr>
        </p:nvSpPr>
        <p:spPr>
          <a:xfrm>
            <a:off x="793614" y="2684332"/>
            <a:ext cx="3367809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40"/>
          <p:cNvSpPr txBox="1"/>
          <p:nvPr>
            <p:ph idx="6" type="body"/>
          </p:nvPr>
        </p:nvSpPr>
        <p:spPr>
          <a:xfrm>
            <a:off x="4412095" y="2122841"/>
            <a:ext cx="3367809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40"/>
          <p:cNvSpPr txBox="1"/>
          <p:nvPr>
            <p:ph idx="7" type="body"/>
          </p:nvPr>
        </p:nvSpPr>
        <p:spPr>
          <a:xfrm>
            <a:off x="4412095" y="2684332"/>
            <a:ext cx="3367809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40"/>
          <p:cNvSpPr txBox="1"/>
          <p:nvPr>
            <p:ph idx="8" type="body"/>
          </p:nvPr>
        </p:nvSpPr>
        <p:spPr>
          <a:xfrm>
            <a:off x="8030577" y="2122841"/>
            <a:ext cx="3317674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40"/>
          <p:cNvSpPr txBox="1"/>
          <p:nvPr>
            <p:ph idx="9" type="body"/>
          </p:nvPr>
        </p:nvSpPr>
        <p:spPr>
          <a:xfrm>
            <a:off x="8030577" y="2684332"/>
            <a:ext cx="3317674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40"/>
          <p:cNvSpPr txBox="1"/>
          <p:nvPr>
            <p:ph idx="13" type="body"/>
          </p:nvPr>
        </p:nvSpPr>
        <p:spPr>
          <a:xfrm>
            <a:off x="4412095" y="3822149"/>
            <a:ext cx="3389674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5" name="Google Shape;185;p40"/>
          <p:cNvSpPr txBox="1"/>
          <p:nvPr>
            <p:ph idx="14" type="body"/>
          </p:nvPr>
        </p:nvSpPr>
        <p:spPr>
          <a:xfrm>
            <a:off x="8030577" y="3822149"/>
            <a:ext cx="3317673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6" name="Google Shape;186;p40"/>
          <p:cNvSpPr txBox="1"/>
          <p:nvPr>
            <p:ph idx="15" type="body"/>
          </p:nvPr>
        </p:nvSpPr>
        <p:spPr>
          <a:xfrm>
            <a:off x="793614" y="4295352"/>
            <a:ext cx="3361323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p40"/>
          <p:cNvSpPr txBox="1"/>
          <p:nvPr>
            <p:ph idx="16" type="body"/>
          </p:nvPr>
        </p:nvSpPr>
        <p:spPr>
          <a:xfrm>
            <a:off x="793614" y="4856843"/>
            <a:ext cx="3361323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40"/>
          <p:cNvSpPr txBox="1"/>
          <p:nvPr>
            <p:ph idx="17" type="body"/>
          </p:nvPr>
        </p:nvSpPr>
        <p:spPr>
          <a:xfrm>
            <a:off x="4412095" y="4295352"/>
            <a:ext cx="3389674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40"/>
          <p:cNvSpPr txBox="1"/>
          <p:nvPr>
            <p:ph idx="18" type="body"/>
          </p:nvPr>
        </p:nvSpPr>
        <p:spPr>
          <a:xfrm>
            <a:off x="4412095" y="4856843"/>
            <a:ext cx="3389674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40"/>
          <p:cNvSpPr txBox="1"/>
          <p:nvPr>
            <p:ph idx="19" type="body"/>
          </p:nvPr>
        </p:nvSpPr>
        <p:spPr>
          <a:xfrm>
            <a:off x="8030577" y="4295352"/>
            <a:ext cx="3317673" cy="561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 b="0" i="1" sz="1400">
                <a:latin typeface="Montserrat"/>
                <a:ea typeface="Montserrat"/>
                <a:cs typeface="Montserrat"/>
                <a:sym typeface="Montserrat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40"/>
          <p:cNvSpPr txBox="1"/>
          <p:nvPr>
            <p:ph idx="20" type="body"/>
          </p:nvPr>
        </p:nvSpPr>
        <p:spPr>
          <a:xfrm>
            <a:off x="8030577" y="4856843"/>
            <a:ext cx="3317673" cy="74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0" i="0" sz="1400">
                <a:latin typeface="Lato"/>
                <a:ea typeface="Lato"/>
                <a:cs typeface="Lato"/>
                <a:sym typeface="Lato"/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40"/>
          <p:cNvSpPr txBox="1"/>
          <p:nvPr>
            <p:ph idx="21" type="body"/>
          </p:nvPr>
        </p:nvSpPr>
        <p:spPr>
          <a:xfrm>
            <a:off x="800100" y="3822149"/>
            <a:ext cx="3361323" cy="32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193" name="Google Shape;193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40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5" name="Google Shape;195;p40"/>
          <p:cNvCxnSpPr/>
          <p:nvPr/>
        </p:nvCxnSpPr>
        <p:spPr>
          <a:xfrm>
            <a:off x="800100" y="4155271"/>
            <a:ext cx="10569864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6" name="Google Shape;196;p40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40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One Image">
  <p:cSld name="Photo Slide - One Image"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/>
          <p:nvPr>
            <p:ph idx="2" type="pic"/>
          </p:nvPr>
        </p:nvSpPr>
        <p:spPr>
          <a:xfrm>
            <a:off x="800100" y="1107621"/>
            <a:ext cx="6929879" cy="4950264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7980362" y="1107621"/>
            <a:ext cx="3373438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41"/>
          <p:cNvSpPr txBox="1"/>
          <p:nvPr>
            <p:ph idx="3" type="body"/>
          </p:nvPr>
        </p:nvSpPr>
        <p:spPr>
          <a:xfrm>
            <a:off x="7980363" y="1602470"/>
            <a:ext cx="3373437" cy="4455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41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41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p41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05" name="Google Shape;205;p41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2 Images">
  <p:cSld name="Photo Slide - 2 Images"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2"/>
          <p:cNvSpPr/>
          <p:nvPr>
            <p:ph idx="2" type="pic"/>
          </p:nvPr>
        </p:nvSpPr>
        <p:spPr>
          <a:xfrm>
            <a:off x="800100" y="1107622"/>
            <a:ext cx="5143050" cy="3190048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42"/>
          <p:cNvSpPr/>
          <p:nvPr>
            <p:ph idx="3" type="pic"/>
          </p:nvPr>
        </p:nvSpPr>
        <p:spPr>
          <a:xfrm>
            <a:off x="6229939" y="1107620"/>
            <a:ext cx="5123861" cy="3190049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42"/>
          <p:cNvSpPr txBox="1"/>
          <p:nvPr>
            <p:ph idx="1" type="body"/>
          </p:nvPr>
        </p:nvSpPr>
        <p:spPr>
          <a:xfrm>
            <a:off x="800100" y="4955452"/>
            <a:ext cx="5143050" cy="1102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" name="Google Shape;210;p42"/>
          <p:cNvSpPr txBox="1"/>
          <p:nvPr>
            <p:ph idx="4" type="body"/>
          </p:nvPr>
        </p:nvSpPr>
        <p:spPr>
          <a:xfrm>
            <a:off x="800100" y="4482939"/>
            <a:ext cx="514305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42"/>
          <p:cNvSpPr txBox="1"/>
          <p:nvPr>
            <p:ph idx="5" type="body"/>
          </p:nvPr>
        </p:nvSpPr>
        <p:spPr>
          <a:xfrm>
            <a:off x="6237422" y="4955452"/>
            <a:ext cx="5143050" cy="1102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42"/>
          <p:cNvSpPr txBox="1"/>
          <p:nvPr>
            <p:ph idx="6" type="body"/>
          </p:nvPr>
        </p:nvSpPr>
        <p:spPr>
          <a:xfrm>
            <a:off x="6237422" y="4482939"/>
            <a:ext cx="514305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" name="Google Shape;213;p42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42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p42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16" name="Google Shape;216;p42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2" showMasterSp="0">
  <p:cSld name="Title Slide - Option 2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ocean floor&#10;&#10;Description automatically generated" id="22" name="Google Shape;22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800100" y="647701"/>
            <a:ext cx="7563494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1"/>
          <p:cNvSpPr txBox="1"/>
          <p:nvPr>
            <p:ph idx="2" type="body"/>
          </p:nvPr>
        </p:nvSpPr>
        <p:spPr>
          <a:xfrm>
            <a:off x="800099" y="2931546"/>
            <a:ext cx="7563495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4D1D1"/>
              </a:buClr>
              <a:buSzPts val="2800"/>
              <a:buFont typeface="Lato"/>
              <a:buNone/>
              <a:defRPr sz="2800">
                <a:solidFill>
                  <a:srgbClr val="D4D1D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1"/>
          <p:cNvSpPr txBox="1"/>
          <p:nvPr>
            <p:ph idx="3" type="body"/>
          </p:nvPr>
        </p:nvSpPr>
        <p:spPr>
          <a:xfrm>
            <a:off x="800100" y="3941112"/>
            <a:ext cx="7563494" cy="363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31"/>
          <p:cNvSpPr txBox="1"/>
          <p:nvPr>
            <p:ph idx="4" type="body"/>
          </p:nvPr>
        </p:nvSpPr>
        <p:spPr>
          <a:xfrm>
            <a:off x="800100" y="4306401"/>
            <a:ext cx="519970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4D1D1"/>
              </a:buClr>
              <a:buSzPts val="1600"/>
              <a:buFont typeface="Lato"/>
              <a:buNone/>
              <a:defRPr b="1" i="0" sz="1600">
                <a:solidFill>
                  <a:srgbClr val="D4D1D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7" name="Google Shape;2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31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29" name="Google Shape;2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2838" y="6070062"/>
            <a:ext cx="2240209" cy="472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- 3 Columns">
  <p:cSld name="Content Slide - 3 Columns"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3"/>
          <p:cNvSpPr txBox="1"/>
          <p:nvPr>
            <p:ph idx="1" type="body"/>
          </p:nvPr>
        </p:nvSpPr>
        <p:spPr>
          <a:xfrm>
            <a:off x="800100" y="1107622"/>
            <a:ext cx="3367810" cy="2814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 sz="16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3pPr>
            <a:lvl4pPr indent="-342392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4pPr>
            <a:lvl5pPr indent="-342392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9" name="Google Shape;219;p43"/>
          <p:cNvSpPr txBox="1"/>
          <p:nvPr>
            <p:ph idx="2" type="body"/>
          </p:nvPr>
        </p:nvSpPr>
        <p:spPr>
          <a:xfrm>
            <a:off x="800099" y="4601585"/>
            <a:ext cx="3367810" cy="1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43"/>
          <p:cNvSpPr txBox="1"/>
          <p:nvPr>
            <p:ph idx="3" type="body"/>
          </p:nvPr>
        </p:nvSpPr>
        <p:spPr>
          <a:xfrm>
            <a:off x="800099" y="4104388"/>
            <a:ext cx="336781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43"/>
          <p:cNvSpPr txBox="1"/>
          <p:nvPr>
            <p:ph idx="4" type="body"/>
          </p:nvPr>
        </p:nvSpPr>
        <p:spPr>
          <a:xfrm>
            <a:off x="4412095" y="1107622"/>
            <a:ext cx="3367810" cy="2814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 sz="16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3pPr>
            <a:lvl4pPr indent="-342392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4pPr>
            <a:lvl5pPr indent="-342392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2" name="Google Shape;222;p43"/>
          <p:cNvSpPr txBox="1"/>
          <p:nvPr>
            <p:ph idx="5" type="body"/>
          </p:nvPr>
        </p:nvSpPr>
        <p:spPr>
          <a:xfrm>
            <a:off x="4412094" y="4601585"/>
            <a:ext cx="3367810" cy="1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43"/>
          <p:cNvSpPr txBox="1"/>
          <p:nvPr>
            <p:ph idx="6" type="body"/>
          </p:nvPr>
        </p:nvSpPr>
        <p:spPr>
          <a:xfrm>
            <a:off x="4412094" y="4104388"/>
            <a:ext cx="336781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43"/>
          <p:cNvSpPr txBox="1"/>
          <p:nvPr>
            <p:ph idx="7" type="body"/>
          </p:nvPr>
        </p:nvSpPr>
        <p:spPr>
          <a:xfrm>
            <a:off x="8003707" y="1107622"/>
            <a:ext cx="3367810" cy="28146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 sz="16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3pPr>
            <a:lvl4pPr indent="-342392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4pPr>
            <a:lvl5pPr indent="-342392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 sz="1600"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5" name="Google Shape;225;p43"/>
          <p:cNvSpPr txBox="1"/>
          <p:nvPr>
            <p:ph idx="8" type="body"/>
          </p:nvPr>
        </p:nvSpPr>
        <p:spPr>
          <a:xfrm>
            <a:off x="8003706" y="4601585"/>
            <a:ext cx="3367810" cy="1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6" name="Google Shape;226;p43"/>
          <p:cNvSpPr txBox="1"/>
          <p:nvPr>
            <p:ph idx="9" type="body"/>
          </p:nvPr>
        </p:nvSpPr>
        <p:spPr>
          <a:xfrm>
            <a:off x="8003706" y="4104388"/>
            <a:ext cx="3367810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" name="Google Shape;227;p43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43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43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30" name="Google Shape;230;p43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2 Column">
  <p:cSld name="Text Slide - 2 Column">
    <p:bg>
      <p:bgPr>
        <a:solidFill>
          <a:schemeClr val="lt1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"/>
          <p:cNvSpPr txBox="1"/>
          <p:nvPr>
            <p:ph idx="1" type="body"/>
          </p:nvPr>
        </p:nvSpPr>
        <p:spPr>
          <a:xfrm>
            <a:off x="800100" y="1602938"/>
            <a:ext cx="5157788" cy="4454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" name="Google Shape;233;p44"/>
          <p:cNvSpPr txBox="1"/>
          <p:nvPr>
            <p:ph idx="2" type="body"/>
          </p:nvPr>
        </p:nvSpPr>
        <p:spPr>
          <a:xfrm>
            <a:off x="6229939" y="1602938"/>
            <a:ext cx="5157788" cy="4454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indent="-34036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44"/>
          <p:cNvSpPr txBox="1"/>
          <p:nvPr>
            <p:ph idx="3" type="body"/>
          </p:nvPr>
        </p:nvSpPr>
        <p:spPr>
          <a:xfrm>
            <a:off x="794904" y="1107621"/>
            <a:ext cx="5164831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44"/>
          <p:cNvSpPr txBox="1"/>
          <p:nvPr>
            <p:ph idx="4" type="body"/>
          </p:nvPr>
        </p:nvSpPr>
        <p:spPr>
          <a:xfrm>
            <a:off x="6234170" y="1107621"/>
            <a:ext cx="5162925" cy="398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" name="Google Shape;236;p44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37" name="Google Shape;237;p44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38" name="Google Shape;238;p44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4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Image" showMasterSp="0">
  <p:cSld name="Section Break - Imag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5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43" name="Google Shape;243;p45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4" name="Google Shape;244;p45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45" name="Google Shape;2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5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Red" showMasterSp="0">
  <p:cSld name="Section Break - Red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6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50" name="Google Shape;250;p46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1" name="Google Shape;251;p46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52" name="Google Shape;2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6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Blue" showMasterSp="0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00" scaled="0"/>
        </a:gra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7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57" name="Google Shape;257;p47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8" name="Google Shape;258;p47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59" name="Google Shape;25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7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Purple" showMasterSp="0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00" scaled="0"/>
        </a:gra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8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64" name="Google Shape;264;p48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5" name="Google Shape;265;p48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66" name="Google Shape;26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8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Orange" showMasterSp="0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00" scaled="0"/>
        </a:gra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9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71" name="Google Shape;271;p49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2" name="Google Shape;272;p49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73" name="Google Shape;27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9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Green" showMasterSp="0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00" scaled="0"/>
        </a:gra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0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78" name="Google Shape;278;p50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9" name="Google Shape;279;p50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chemeClr val="lt1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0" name="Google Shape;28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Printable">
  <p:cSld name="Section Break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1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>
                <a:solidFill>
                  <a:srgbClr val="8C151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84" name="Google Shape;284;p51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85" name="Google Shape;285;p51"/>
          <p:cNvSpPr txBox="1"/>
          <p:nvPr>
            <p:ph idx="1" type="body"/>
          </p:nvPr>
        </p:nvSpPr>
        <p:spPr>
          <a:xfrm>
            <a:off x="800100" y="1273091"/>
            <a:ext cx="1460711" cy="1243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6000"/>
              <a:buFont typeface="Lato"/>
              <a:buNone/>
              <a:defRPr sz="6000">
                <a:solidFill>
                  <a:srgbClr val="3F3F3F"/>
                </a:solidFill>
              </a:defRPr>
            </a:lvl1pPr>
            <a:lvl2pPr indent="-356616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6" name="Google Shape;286;p51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51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5" showMasterSp="0">
  <p:cSld name="Title Slide - Option 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2"/>
          <p:cNvSpPr txBox="1"/>
          <p:nvPr>
            <p:ph idx="1" type="body"/>
          </p:nvPr>
        </p:nvSpPr>
        <p:spPr>
          <a:xfrm>
            <a:off x="800099" y="647700"/>
            <a:ext cx="7013041" cy="2199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Lato"/>
              <a:buNone/>
              <a:defRPr b="1" i="0" sz="4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2" type="body"/>
          </p:nvPr>
        </p:nvSpPr>
        <p:spPr>
          <a:xfrm>
            <a:off x="800100" y="2884411"/>
            <a:ext cx="701304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2800"/>
              <a:buFont typeface="Lato"/>
              <a:buNone/>
              <a:defRPr sz="2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3" type="body"/>
          </p:nvPr>
        </p:nvSpPr>
        <p:spPr>
          <a:xfrm>
            <a:off x="800099" y="3845860"/>
            <a:ext cx="7013041" cy="395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32"/>
          <p:cNvSpPr txBox="1"/>
          <p:nvPr>
            <p:ph idx="4" type="body"/>
          </p:nvPr>
        </p:nvSpPr>
        <p:spPr>
          <a:xfrm>
            <a:off x="800098" y="4241336"/>
            <a:ext cx="7013041" cy="395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1800"/>
              <a:buFont typeface="Lato"/>
              <a:buNone/>
              <a:defRPr b="0" i="0" sz="180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5" name="Google Shape;3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9223" y="6070062"/>
            <a:ext cx="2240209" cy="472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A" showMasterSp="0">
  <p:cSld name="Title Slide - Option 4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3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9" name="Google Shape;39;p33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33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3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3" name="Google Shape;4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white logo&#10;&#10;Description automatically generated" id="44" name="Google Shape;4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tion 4C - Printable" showMasterSp="0">
  <p:cSld name="1_Title Slide - Option 4C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4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48" name="Google Shape;48;p34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9" name="Google Shape;49;p34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4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and white logo&#10;&#10;Description automatically generated" id="52" name="Google Shape;5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6" showMasterSp="0">
  <p:cSld name="Title Slide - Option 6">
    <p:bg>
      <p:bgPr>
        <a:solidFill>
          <a:srgbClr val="D4D1D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/>
          <p:nvPr>
            <p:ph idx="1" type="body"/>
          </p:nvPr>
        </p:nvSpPr>
        <p:spPr>
          <a:xfrm>
            <a:off x="800099" y="487442"/>
            <a:ext cx="6210301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Lato"/>
              <a:buNone/>
              <a:defRPr sz="4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35"/>
          <p:cNvSpPr txBox="1"/>
          <p:nvPr>
            <p:ph idx="2" type="body"/>
          </p:nvPr>
        </p:nvSpPr>
        <p:spPr>
          <a:xfrm>
            <a:off x="800100" y="2903265"/>
            <a:ext cx="5947562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2800"/>
              <a:buFont typeface="Lato"/>
              <a:buNone/>
              <a:defRPr sz="2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3" type="body"/>
          </p:nvPr>
        </p:nvSpPr>
        <p:spPr>
          <a:xfrm>
            <a:off x="800100" y="4413375"/>
            <a:ext cx="5947564" cy="374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idx="4" type="body"/>
          </p:nvPr>
        </p:nvSpPr>
        <p:spPr>
          <a:xfrm>
            <a:off x="800097" y="4806484"/>
            <a:ext cx="5947565" cy="374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 Black"/>
              <a:buNone/>
              <a:defRPr b="1" i="0" sz="1200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58" name="Google Shape;58;p35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59" name="Google Shape;59;p35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60" name="Google Shape;6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5"/>
          <p:cNvSpPr/>
          <p:nvPr>
            <p:ph idx="5" type="pic"/>
          </p:nvPr>
        </p:nvSpPr>
        <p:spPr>
          <a:xfrm>
            <a:off x="7340826" y="0"/>
            <a:ext cx="4851173" cy="586898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A black and white logo&#10;&#10;Description automatically generated" id="62" name="Google Shape;6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6 - Printable" showMasterSp="0">
  <p:cSld name="Title Slide - Option 6 - Printable"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6"/>
          <p:cNvSpPr txBox="1"/>
          <p:nvPr>
            <p:ph idx="1" type="body"/>
          </p:nvPr>
        </p:nvSpPr>
        <p:spPr>
          <a:xfrm>
            <a:off x="800099" y="487442"/>
            <a:ext cx="5947565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Lato"/>
              <a:buNone/>
              <a:defRPr sz="4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36"/>
          <p:cNvSpPr txBox="1"/>
          <p:nvPr>
            <p:ph idx="2" type="body"/>
          </p:nvPr>
        </p:nvSpPr>
        <p:spPr>
          <a:xfrm>
            <a:off x="800100" y="2903265"/>
            <a:ext cx="5947562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2800"/>
              <a:buFont typeface="Lato"/>
              <a:buNone/>
              <a:defRPr sz="2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36"/>
          <p:cNvSpPr txBox="1"/>
          <p:nvPr>
            <p:ph idx="3" type="body"/>
          </p:nvPr>
        </p:nvSpPr>
        <p:spPr>
          <a:xfrm>
            <a:off x="800100" y="4413375"/>
            <a:ext cx="5947564" cy="374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36"/>
          <p:cNvSpPr txBox="1"/>
          <p:nvPr>
            <p:ph idx="4" type="body"/>
          </p:nvPr>
        </p:nvSpPr>
        <p:spPr>
          <a:xfrm>
            <a:off x="800097" y="4806484"/>
            <a:ext cx="5947565" cy="374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 Black"/>
              <a:buNone/>
              <a:defRPr b="1" i="0" sz="1200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" name="Google Shape;68;p36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69" name="Google Shape;69;p36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70" name="Google Shape;70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6"/>
          <p:cNvSpPr/>
          <p:nvPr>
            <p:ph idx="5" type="pic"/>
          </p:nvPr>
        </p:nvSpPr>
        <p:spPr>
          <a:xfrm>
            <a:off x="7340826" y="0"/>
            <a:ext cx="4851173" cy="586898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pic>
        <p:nvPicPr>
          <p:cNvPr descr="A black and white logo&#10;&#10;Description automatically generated" id="72" name="Google Shape;7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tion 3">
  <p:cSld name="1_Title Slide - Option 3"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7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</p:sp>
      <p:sp>
        <p:nvSpPr>
          <p:cNvPr id="75" name="Google Shape;75;p37"/>
          <p:cNvSpPr txBox="1"/>
          <p:nvPr>
            <p:ph idx="1" type="body"/>
          </p:nvPr>
        </p:nvSpPr>
        <p:spPr>
          <a:xfrm>
            <a:off x="800100" y="647701"/>
            <a:ext cx="7563494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3" type="body"/>
          </p:nvPr>
        </p:nvSpPr>
        <p:spPr>
          <a:xfrm>
            <a:off x="800099" y="2931546"/>
            <a:ext cx="7563495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4" type="body"/>
          </p:nvPr>
        </p:nvSpPr>
        <p:spPr>
          <a:xfrm>
            <a:off x="800100" y="3941112"/>
            <a:ext cx="7563494" cy="363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>
                <a:solidFill>
                  <a:schemeClr val="lt1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5" type="body"/>
          </p:nvPr>
        </p:nvSpPr>
        <p:spPr>
          <a:xfrm>
            <a:off x="800099" y="4306401"/>
            <a:ext cx="756349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b="1" i="0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6" type="body"/>
          </p:nvPr>
        </p:nvSpPr>
        <p:spPr>
          <a:xfrm>
            <a:off x="800099" y="3740943"/>
            <a:ext cx="10553701" cy="45719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indent="-356616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7" type="body"/>
          </p:nvPr>
        </p:nvSpPr>
        <p:spPr>
          <a:xfrm>
            <a:off x="759144" y="6156325"/>
            <a:ext cx="1734820" cy="322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indent="-356616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1" name="Google Shape;8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2838" y="6070062"/>
            <a:ext cx="2240209" cy="472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B" showMasterSp="0">
  <p:cSld name="Title Slide - Option 4B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2"/>
          <p:cNvSpPr txBox="1"/>
          <p:nvPr>
            <p:ph idx="1" type="body"/>
          </p:nvPr>
        </p:nvSpPr>
        <p:spPr>
          <a:xfrm>
            <a:off x="800100" y="638271"/>
            <a:ext cx="6449112" cy="22465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1" sz="4800">
                <a:solidFill>
                  <a:srgbClr val="8C1515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85" name="Google Shape;85;p52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6" name="Google Shape;86;p52"/>
          <p:cNvSpPr txBox="1"/>
          <p:nvPr>
            <p:ph idx="2" type="body"/>
          </p:nvPr>
        </p:nvSpPr>
        <p:spPr>
          <a:xfrm>
            <a:off x="800100" y="2903265"/>
            <a:ext cx="6553200" cy="505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Lato"/>
              <a:buNone/>
              <a:defRPr sz="2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52"/>
          <p:cNvSpPr txBox="1"/>
          <p:nvPr>
            <p:ph idx="3" type="body"/>
          </p:nvPr>
        </p:nvSpPr>
        <p:spPr>
          <a:xfrm>
            <a:off x="800100" y="3836713"/>
            <a:ext cx="6553200" cy="4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sz="1800"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chemeClr val="lt1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chemeClr val="lt1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52"/>
          <p:cNvSpPr txBox="1"/>
          <p:nvPr>
            <p:ph idx="4" type="body"/>
          </p:nvPr>
        </p:nvSpPr>
        <p:spPr>
          <a:xfrm>
            <a:off x="800100" y="4260940"/>
            <a:ext cx="6553200" cy="41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 b="0" i="0" sz="18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00B0F0"/>
                </a:solidFill>
              </a:defRPr>
            </a:lvl2pPr>
            <a:lvl3pPr indent="-34036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00B0F0"/>
                </a:solidFill>
              </a:defRPr>
            </a:lvl3pPr>
            <a:lvl4pPr indent="-328168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4pPr>
            <a:lvl5pPr indent="-328168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00B0F0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and white logo&#10;&#10;Description automatically generated" id="89" name="Google Shape;89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58609" y="6064702"/>
            <a:ext cx="2256832" cy="47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0" i="0" sz="4800" u="none" cap="none" strike="noStrik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28168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0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28168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1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F26B43"/>
          </p15:clr>
        </p15:guide>
        <p15:guide id="2" orient="horz" pos="408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orient="horz" pos="1464">
          <p15:clr>
            <a:srgbClr val="F26B43"/>
          </p15:clr>
        </p15:guide>
        <p15:guide id="5" pos="3840">
          <p15:clr>
            <a:srgbClr val="F26B43"/>
          </p15:clr>
        </p15:guide>
        <p15:guide id="6" pos="504">
          <p15:clr>
            <a:srgbClr val="F26B43"/>
          </p15:clr>
        </p15:guide>
        <p15:guide id="7" pos="7152">
          <p15:clr>
            <a:srgbClr val="F26B43"/>
          </p15:clr>
        </p15:guide>
        <p15:guide id="8" orient="horz" pos="3984">
          <p15:clr>
            <a:srgbClr val="F26B43"/>
          </p15:clr>
        </p15:guide>
        <p15:guide id="9" orient="horz" pos="4128">
          <p15:clr>
            <a:srgbClr val="F26B43"/>
          </p15:clr>
        </p15:guide>
        <p15:guide id="10" orient="horz" pos="3816">
          <p15:clr>
            <a:srgbClr val="F26B43"/>
          </p15:clr>
        </p15:guide>
        <p15:guide id="11" pos="43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/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 u="none" cap="none" strike="noStrik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29"/>
          <p:cNvSpPr txBox="1"/>
          <p:nvPr>
            <p:ph idx="1" type="body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28168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28168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1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29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29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2" name="Google Shape;122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"/>
          <p:cNvSpPr txBox="1"/>
          <p:nvPr>
            <p:ph idx="1" type="body"/>
          </p:nvPr>
        </p:nvSpPr>
        <p:spPr>
          <a:xfrm>
            <a:off x="494250" y="558350"/>
            <a:ext cx="11016900" cy="224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Lato"/>
              <a:buNone/>
            </a:pPr>
            <a:r>
              <a:rPr lang="en-US">
                <a:solidFill>
                  <a:srgbClr val="3F3F3F"/>
                </a:solidFill>
              </a:rPr>
              <a:t>Beam-Beam Interactions in the Muon Collider: </a:t>
            </a:r>
            <a:endParaRPr>
              <a:solidFill>
                <a:srgbClr val="3F3F3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16693"/>
              <a:buFont typeface="Lato"/>
              <a:buNone/>
            </a:pPr>
            <a:r>
              <a:rPr lang="en-US" sz="4113">
                <a:solidFill>
                  <a:schemeClr val="accent1"/>
                </a:solidFill>
              </a:rPr>
              <a:t>A Comparison of WarpX and GUINEA-PIG</a:t>
            </a:r>
            <a:endParaRPr sz="4113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ct val="100000"/>
              <a:buFont typeface="Lato"/>
              <a:buNone/>
            </a:pPr>
            <a:r>
              <a:t/>
            </a:r>
            <a:endParaRPr/>
          </a:p>
        </p:txBody>
      </p:sp>
      <p:pic>
        <p:nvPicPr>
          <p:cNvPr id="293" name="Google Shape;29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1175" y="2244150"/>
            <a:ext cx="6891297" cy="374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"/>
          <p:cNvSpPr txBox="1"/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Appendix: GP 1.2.1   v.   GP muon-patched</a:t>
            </a:r>
            <a:endParaRPr/>
          </a:p>
        </p:txBody>
      </p:sp>
      <p:sp>
        <p:nvSpPr>
          <p:cNvPr id="365" name="Google Shape;365;p3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6" name="Google Shape;366;p3"/>
          <p:cNvSpPr txBox="1"/>
          <p:nvPr/>
        </p:nvSpPr>
        <p:spPr>
          <a:xfrm>
            <a:off x="9292082" y="3710522"/>
            <a:ext cx="3168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"/>
          <p:cNvSpPr txBox="1"/>
          <p:nvPr/>
        </p:nvSpPr>
        <p:spPr>
          <a:xfrm>
            <a:off x="671800" y="1362275"/>
            <a:ext cx="53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8" name="Google Shape;368;p3"/>
          <p:cNvSpPr txBox="1"/>
          <p:nvPr/>
        </p:nvSpPr>
        <p:spPr>
          <a:xfrm>
            <a:off x="811775" y="1250300"/>
            <a:ext cx="11380200" cy="50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 Major changes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Fixes the classical beam kinematics. 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e.g,   </a:t>
            </a:r>
            <a:r>
              <a:rPr lang="en-US" sz="1600">
                <a:solidFill>
                  <a:schemeClr val="dk1"/>
                </a:solidFill>
                <a:highlight>
                  <a:srgbClr val="D0CECE"/>
                </a:highlight>
                <a:latin typeface="Roboto Serif"/>
                <a:ea typeface="Roboto Serif"/>
                <a:cs typeface="Roboto Serif"/>
                <a:sym typeface="Roboto Serif"/>
              </a:rPr>
              <a:t>sigma_prime = emx*MUMASS/(energy*sigma)</a:t>
            </a:r>
            <a:r>
              <a:rPr lang="en-US" sz="16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    </a:t>
            </a: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(guinea_pig.c:2735, 2992)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This is the main fix that allows the luminosity and beam-beam parameter to come out correct.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Also appears to patch the rate of production for QED-secondaries to use muon mass (e.g, cutoff energy for producing virtual photons, , beamstrahlung rate)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 have not tested this yet since I’ve been running GP with QED effects off.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 IS NOT patched for muons: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-U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classical beam-beam kick is still computed using the electron mass </a:t>
            </a:r>
            <a:r>
              <a:rPr lang="en-US" sz="1600">
                <a:solidFill>
                  <a:schemeClr val="dk1"/>
                </a:solidFill>
                <a:highlight>
                  <a:schemeClr val="lt2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solidFill>
                <a:schemeClr val="dk1"/>
              </a:solidFill>
              <a:highlight>
                <a:schemeClr val="lt2"/>
              </a:highlight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</a:pPr>
            <a:r>
              <a:rPr lang="en-US" sz="1600">
                <a:solidFill>
                  <a:schemeClr val="dk1"/>
                </a:solidFill>
                <a:highlight>
                  <a:schemeClr val="lt2"/>
                </a:highlight>
                <a:latin typeface="Roboto Serif"/>
                <a:ea typeface="Roboto Serif"/>
                <a:cs typeface="Roboto Serif"/>
                <a:sym typeface="Roboto Serif"/>
              </a:rPr>
              <a:t>RE =  ___ * EMASS</a:t>
            </a:r>
            <a:endParaRPr sz="1600">
              <a:solidFill>
                <a:schemeClr val="dk1"/>
              </a:solidFill>
              <a:highlight>
                <a:schemeClr val="lt2"/>
              </a:highlight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</a:pPr>
            <a:r>
              <a:rPr lang="en-US" sz="1600">
                <a:solidFill>
                  <a:schemeClr val="dk1"/>
                </a:solidFill>
                <a:highlight>
                  <a:schemeClr val="lt2"/>
                </a:highlight>
                <a:latin typeface="Roboto Serif"/>
                <a:ea typeface="Roboto Serif"/>
                <a:cs typeface="Roboto Serif"/>
                <a:sym typeface="Roboto Serif"/>
              </a:rPr>
              <a:t>factor = -charge_sign*2*RE/(delta_z*1e9*EMASS)</a:t>
            </a:r>
            <a:endParaRPr sz="1600">
              <a:solidFill>
                <a:schemeClr val="dk1"/>
              </a:solidFill>
              <a:highlight>
                <a:schemeClr val="lt2"/>
              </a:highlight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-US" sz="16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Fortuitious cancellation means nothing breaks </a:t>
            </a:r>
            <a:r>
              <a:rPr lang="en-US" sz="16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 it seem doesn’t break anything for now when studying electromagnetic interactions.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6736df71e_0_27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4" name="Google Shape;374;g3f6736df71e_0_27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Tweaking WarpX and GP  [Pt. 1: luminosity]</a:t>
            </a:r>
            <a:endParaRPr/>
          </a:p>
        </p:txBody>
      </p:sp>
      <p:pic>
        <p:nvPicPr>
          <p:cNvPr id="375" name="Google Shape;375;g3f6736df71e_0_27" title="nx_ny_lumi_convergence_overla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725" y="1051200"/>
            <a:ext cx="8117675" cy="5050983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f6736df71e_0_27"/>
          <p:cNvSpPr txBox="1"/>
          <p:nvPr/>
        </p:nvSpPr>
        <p:spPr>
          <a:xfrm>
            <a:off x="8584175" y="1427575"/>
            <a:ext cx="3359100" cy="46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7" name="Google Shape;377;g3f6736df71e_0_27"/>
          <p:cNvSpPr txBox="1"/>
          <p:nvPr>
            <p:ph idx="2" type="body"/>
          </p:nvPr>
        </p:nvSpPr>
        <p:spPr>
          <a:xfrm>
            <a:off x="8335401" y="1401150"/>
            <a:ext cx="3533700" cy="44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lang="en-US"/>
              <a:t>WarpX uses a 3D poisson solver by default</a:t>
            </a:r>
            <a:endParaRPr/>
          </a:p>
          <a:p>
            <a:pPr indent="-173038" lvl="2" marL="863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GP can only solve in 2D slices</a:t>
            </a:r>
            <a:endParaRPr/>
          </a:p>
          <a:p>
            <a:pPr indent="0" lvl="0" marL="863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b="1" lang="en-US">
                <a:solidFill>
                  <a:srgbClr val="00B0F0"/>
                </a:solidFill>
              </a:rPr>
              <a:t>But even if you set Warpx to use the 2D solver </a:t>
            </a:r>
            <a:r>
              <a:rPr lang="en-US">
                <a:solidFill>
                  <a:srgbClr val="00B0F0"/>
                </a:solidFill>
              </a:rPr>
              <a:t>(light blue),</a:t>
            </a:r>
            <a:r>
              <a:rPr lang="en-US"/>
              <a:t> that doesn’t explain the differences in luminosity and beam-beam parameter.</a:t>
            </a:r>
            <a:br>
              <a:rPr lang="en-US"/>
            </a:br>
            <a:endParaRPr/>
          </a:p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lang="en-US">
                <a:solidFill>
                  <a:srgbClr val="59B06D"/>
                </a:solidFill>
              </a:rPr>
              <a:t>Additionally, making sure the GP input file </a:t>
            </a:r>
            <a:r>
              <a:rPr lang="en-US">
                <a:solidFill>
                  <a:srgbClr val="59B06D"/>
                </a:solidFill>
              </a:rPr>
              <a:t>aligns</a:t>
            </a:r>
            <a:r>
              <a:rPr lang="en-US">
                <a:solidFill>
                  <a:srgbClr val="59B06D"/>
                </a:solidFill>
              </a:rPr>
              <a:t> parameter-by parameter with WarpX (light green) </a:t>
            </a:r>
            <a:r>
              <a:rPr lang="en-US"/>
              <a:t>doesn’t produce a major change in luminosity.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f6736df71e_0_55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3" name="Google Shape;383;g3f6736df71e_0_55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Tweaking WarpX and GP  [Pt.2: beam-beam parameter]</a:t>
            </a:r>
            <a:endParaRPr/>
          </a:p>
        </p:txBody>
      </p:sp>
      <p:sp>
        <p:nvSpPr>
          <p:cNvPr id="384" name="Google Shape;384;g3f6736df71e_0_55"/>
          <p:cNvSpPr txBox="1"/>
          <p:nvPr/>
        </p:nvSpPr>
        <p:spPr>
          <a:xfrm>
            <a:off x="8584175" y="1427575"/>
            <a:ext cx="3359100" cy="46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5" name="Google Shape;385;g3f6736df71e_0_55" title="nx_ny_xi_x_convergence_overla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86751"/>
            <a:ext cx="8030600" cy="499681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f6736df71e_0_55"/>
          <p:cNvSpPr txBox="1"/>
          <p:nvPr>
            <p:ph idx="2" type="body"/>
          </p:nvPr>
        </p:nvSpPr>
        <p:spPr>
          <a:xfrm>
            <a:off x="8335401" y="1401150"/>
            <a:ext cx="3533700" cy="44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lang="en-US"/>
              <a:t>WarpX uses a 3D poisson solver by default</a:t>
            </a:r>
            <a:endParaRPr/>
          </a:p>
          <a:p>
            <a:pPr indent="-173038" lvl="2" marL="863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GP can only solve in 2D slices</a:t>
            </a:r>
            <a:endParaRPr/>
          </a:p>
          <a:p>
            <a:pPr indent="0" lvl="0" marL="863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b="1" lang="en-US">
                <a:solidFill>
                  <a:srgbClr val="00B0F0"/>
                </a:solidFill>
              </a:rPr>
              <a:t>But even if you set Warpx to use the 2D solver </a:t>
            </a:r>
            <a:r>
              <a:rPr lang="en-US">
                <a:solidFill>
                  <a:srgbClr val="00B0F0"/>
                </a:solidFill>
              </a:rPr>
              <a:t>(light blue),</a:t>
            </a:r>
            <a:r>
              <a:rPr lang="en-US"/>
              <a:t> that doesn’t explain the differences in luminosity and beam-beam parameter.</a:t>
            </a:r>
            <a:br>
              <a:rPr lang="en-US"/>
            </a:br>
            <a:endParaRPr/>
          </a:p>
          <a:p>
            <a:pPr indent="-173038" lvl="1" marL="466725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792"/>
              <a:buChar char="•"/>
            </a:pPr>
            <a:r>
              <a:rPr lang="en-US">
                <a:solidFill>
                  <a:srgbClr val="59B06D"/>
                </a:solidFill>
              </a:rPr>
              <a:t>Additionally, making sure the GP input file aligns parameter-by parameter with WarpX (light green) </a:t>
            </a:r>
            <a:r>
              <a:rPr lang="en-US"/>
              <a:t>doesn’t produce a major change in luminosity.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f6736df71e_0_38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2" name="Google Shape;392;g3f6736df71e_0_38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Ratio of luminosity to beam-beam parameter is consistent</a:t>
            </a:r>
            <a:endParaRPr/>
          </a:p>
        </p:txBody>
      </p:sp>
      <p:sp>
        <p:nvSpPr>
          <p:cNvPr id="393" name="Google Shape;393;g3f6736df71e_0_38"/>
          <p:cNvSpPr txBox="1"/>
          <p:nvPr>
            <p:ph idx="2" type="body"/>
          </p:nvPr>
        </p:nvSpPr>
        <p:spPr>
          <a:xfrm>
            <a:off x="8335396" y="1401150"/>
            <a:ext cx="3062400" cy="44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-173038" lvl="1" marL="466725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</a:pPr>
            <a:r>
              <a:rPr lang="en-US"/>
              <a:t>Since these quantities seem to vary together, there is likely something larger that WarpX is picking up that GP isn’t. </a:t>
            </a:r>
            <a:endParaRPr/>
          </a:p>
          <a:p>
            <a:pPr indent="-173038" lvl="2" marL="8636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that is, IF you correctly patch for the muon mass [purple line should be discarded]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320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4" name="Google Shape;394;g3f6736df71e_0_38" title="wx_gp_gpold_lumi_over_xi_convergen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000" y="1047389"/>
            <a:ext cx="8030597" cy="5162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999f18d6e_1_32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Goals for this Research</a:t>
            </a:r>
            <a:endParaRPr/>
          </a:p>
        </p:txBody>
      </p:sp>
      <p:sp>
        <p:nvSpPr>
          <p:cNvPr id="299" name="Google Shape;299;g3f999f18d6e_1_32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0" name="Google Shape;300;g3f999f18d6e_1_32"/>
          <p:cNvSpPr txBox="1"/>
          <p:nvPr/>
        </p:nvSpPr>
        <p:spPr>
          <a:xfrm>
            <a:off x="9292082" y="3710522"/>
            <a:ext cx="31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3f999f18d6e_1_32"/>
          <p:cNvSpPr txBox="1"/>
          <p:nvPr/>
        </p:nvSpPr>
        <p:spPr>
          <a:xfrm>
            <a:off x="671800" y="1362275"/>
            <a:ext cx="53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g3f999f18d6e_1_32"/>
          <p:cNvSpPr txBox="1"/>
          <p:nvPr/>
        </p:nvSpPr>
        <p:spPr>
          <a:xfrm>
            <a:off x="800100" y="1074575"/>
            <a:ext cx="10553700" cy="50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Building tools to use WarpX to correctly model muon beams, including</a:t>
            </a:r>
            <a:b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understanding beam-beam interactions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quantifying collider performance under different input parameters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comparing results to a comparable e-e collider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verifying mass-suppression of quantum effects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Validating WarpX results with the more commonly used GUINEA-PIG</a:t>
            </a:r>
            <a:b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Today, I’ll be focusing on the classical side [beam-beam effects].</a:t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"/>
          <p:cNvSpPr txBox="1"/>
          <p:nvPr>
            <p:ph idx="11" type="ftr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TITLE AND/OR DEPARTMENT</a:t>
            </a:r>
            <a:endParaRPr/>
          </a:p>
        </p:txBody>
      </p:sp>
      <p:sp>
        <p:nvSpPr>
          <p:cNvPr id="308" name="Google Shape;308;p14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9" name="Google Shape;309;p14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Muon Collider Input Parameters: WarpX &amp; GUINEA-PIG</a:t>
            </a:r>
            <a:endParaRPr/>
          </a:p>
        </p:txBody>
      </p:sp>
      <p:pic>
        <p:nvPicPr>
          <p:cNvPr id="310" name="Google Shape;310;p14"/>
          <p:cNvPicPr preferRelativeResize="0"/>
          <p:nvPr/>
        </p:nvPicPr>
        <p:blipFill rotWithShape="1">
          <a:blip r:embed="rId3">
            <a:alphaModFix/>
          </a:blip>
          <a:srcRect b="4239" l="0" r="0" t="10806"/>
          <a:stretch/>
        </p:blipFill>
        <p:spPr>
          <a:xfrm>
            <a:off x="670825" y="1090600"/>
            <a:ext cx="10855552" cy="5192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999f18d6e_1_9"/>
          <p:cNvSpPr txBox="1"/>
          <p:nvPr>
            <p:ph type="title"/>
          </p:nvPr>
        </p:nvSpPr>
        <p:spPr>
          <a:xfrm>
            <a:off x="819150" y="233476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Mass scaling of classical beam parameters</a:t>
            </a:r>
            <a:endParaRPr/>
          </a:p>
        </p:txBody>
      </p:sp>
      <p:sp>
        <p:nvSpPr>
          <p:cNvPr id="316" name="Google Shape;316;g3f999f18d6e_1_9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7" name="Google Shape;317;g3f999f18d6e_1_9"/>
          <p:cNvSpPr txBox="1"/>
          <p:nvPr/>
        </p:nvSpPr>
        <p:spPr>
          <a:xfrm>
            <a:off x="9292082" y="3710522"/>
            <a:ext cx="31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g3f999f18d6e_1_9"/>
          <p:cNvSpPr txBox="1"/>
          <p:nvPr/>
        </p:nvSpPr>
        <p:spPr>
          <a:xfrm>
            <a:off x="671800" y="1362275"/>
            <a:ext cx="53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9" name="Google Shape;319;g3f999f18d6e_1_9"/>
          <p:cNvSpPr txBox="1"/>
          <p:nvPr>
            <p:ph idx="2" type="body"/>
          </p:nvPr>
        </p:nvSpPr>
        <p:spPr>
          <a:xfrm>
            <a:off x="6046303" y="1363300"/>
            <a:ext cx="5214000" cy="4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-198438" lvl="1" marL="466725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192"/>
              <a:buChar char="•"/>
            </a:pPr>
            <a:r>
              <a:rPr lang="en-US" sz="2000"/>
              <a:t>Holding fixed emittance and beam size, </a:t>
            </a:r>
            <a:r>
              <a:rPr lang="en-US" sz="2000"/>
              <a:t>ll of the classical beam parameters scale linearly with the mass of particle.</a:t>
            </a:r>
            <a:br>
              <a:rPr lang="en-US" sz="2000"/>
            </a:br>
            <a:endParaRPr sz="2000"/>
          </a:p>
          <a:p>
            <a:pPr indent="-198438" lvl="1" marL="466725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192"/>
              <a:buChar char="•"/>
            </a:pPr>
            <a:r>
              <a:rPr lang="en-US" sz="2000"/>
              <a:t>Therefore, in order to do a 1-1 comparison of the muon collider vs. e collider, it’s necessary to ‘scale’ at least one of the parameters. </a:t>
            </a:r>
            <a:endParaRPr sz="2000"/>
          </a:p>
          <a:p>
            <a:pPr indent="-200470" lvl="2" marL="8636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192"/>
              <a:buChar char="•"/>
            </a:pPr>
            <a:r>
              <a:rPr lang="en-US" sz="2000"/>
              <a:t>I think particle number N is probably most physical, to avoid inflating the beam size or changing the enrgy. </a:t>
            </a:r>
            <a:endParaRPr sz="2000"/>
          </a:p>
          <a:p>
            <a:pPr indent="0" lvl="0" marL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1320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0" name="Google Shape;320;g3f999f18d6e_1_9" title="Screenshot 2026-08-10 at 11.25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675" y="865563"/>
            <a:ext cx="4995676" cy="512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999f18d6e_1_0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ct val="100000"/>
              <a:buFont typeface="Lato"/>
              <a:buNone/>
            </a:pPr>
            <a:r>
              <a:rPr lang="en-US"/>
              <a:t>Muon collider v. electron collider with similar input parameters</a:t>
            </a:r>
            <a:endParaRPr/>
          </a:p>
        </p:txBody>
      </p:sp>
      <p:sp>
        <p:nvSpPr>
          <p:cNvPr id="326" name="Google Shape;326;g3f999f18d6e_1_0"/>
          <p:cNvSpPr txBox="1"/>
          <p:nvPr/>
        </p:nvSpPr>
        <p:spPr>
          <a:xfrm>
            <a:off x="9292082" y="3710522"/>
            <a:ext cx="31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3f999f18d6e_1_0"/>
          <p:cNvSpPr txBox="1"/>
          <p:nvPr/>
        </p:nvSpPr>
        <p:spPr>
          <a:xfrm>
            <a:off x="671800" y="1362275"/>
            <a:ext cx="537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8" name="Google Shape;328;g3f999f18d6e_1_0" title="Screenshot 2026-08-10 at 11.09.0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688" y="1213163"/>
            <a:ext cx="11910625" cy="459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f999f18d6e_1_0" title="Screenshot 2026-08-10 at 11.53.0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7225" y="5807123"/>
            <a:ext cx="3744033" cy="6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f999f18d6e_1_0"/>
          <p:cNvSpPr txBox="1"/>
          <p:nvPr/>
        </p:nvSpPr>
        <p:spPr>
          <a:xfrm>
            <a:off x="1823750" y="6254700"/>
            <a:ext cx="18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(Yokoya &amp; Chen 1988)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"/>
          <p:cNvSpPr txBox="1"/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Convergence Test: Luminosity</a:t>
            </a:r>
            <a:endParaRPr/>
          </a:p>
        </p:txBody>
      </p:sp>
      <p:pic>
        <p:nvPicPr>
          <p:cNvPr id="336" name="Google Shape;336;p2" title="wx_gp_gpold_lumi_convergen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1975" y="1047390"/>
            <a:ext cx="8030597" cy="5162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6736df71e_0_19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2" name="Google Shape;342;g3f6736df71e_0_19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Convergence Test: Beam-Beam Parameter</a:t>
            </a:r>
            <a:endParaRPr/>
          </a:p>
        </p:txBody>
      </p:sp>
      <p:pic>
        <p:nvPicPr>
          <p:cNvPr id="343" name="Google Shape;343;g3f6736df71e_0_19" title="wx_gp_gpold_xi_x_convergenc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1925" y="898800"/>
            <a:ext cx="8845433" cy="56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6736df71e_0_6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9" name="Google Shape;349;g3f6736df71e_0_6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Appendix:  Fitting Beam-Beam Parameter in WarpX</a:t>
            </a:r>
            <a:endParaRPr/>
          </a:p>
        </p:txBody>
      </p:sp>
      <p:pic>
        <p:nvPicPr>
          <p:cNvPr id="350" name="Google Shape;350;g3f6736df71e_0_6" title="beam_beam_fit_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750" y="1517700"/>
            <a:ext cx="5466826" cy="41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f6736df71e_0_6" title="beam_beam_fit_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8875" y="1564963"/>
            <a:ext cx="5340799" cy="400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6736df71e_0_46"/>
          <p:cNvSpPr txBox="1"/>
          <p:nvPr>
            <p:ph idx="11" type="ftr"/>
          </p:nvPr>
        </p:nvSpPr>
        <p:spPr>
          <a:xfrm>
            <a:off x="1634490" y="6282824"/>
            <a:ext cx="5852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SECTION TITLE AND/OR DEPARTMENT</a:t>
            </a:r>
            <a:endParaRPr/>
          </a:p>
        </p:txBody>
      </p:sp>
      <p:sp>
        <p:nvSpPr>
          <p:cNvPr id="357" name="Google Shape;357;g3f6736df71e_0_46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g3f6736df71e_0_46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Appendix: WarpX muon-patches</a:t>
            </a:r>
            <a:endParaRPr/>
          </a:p>
        </p:txBody>
      </p:sp>
      <p:graphicFrame>
        <p:nvGraphicFramePr>
          <p:cNvPr id="359" name="Google Shape;359;g3f6736df71e_0_46"/>
          <p:cNvGraphicFramePr/>
          <p:nvPr/>
        </p:nvGraphicFramePr>
        <p:xfrm>
          <a:off x="1032375" y="1057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{34489FBA-0D03-4B3F-A79D-ACDF15BB94EA}</a:tableStyleId>
              </a:tblPr>
              <a:tblGrid>
                <a:gridCol w="4705250"/>
                <a:gridCol w="4705250"/>
              </a:tblGrid>
              <a:tr h="619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/>
                        <a:t>File (everything in subdirectory Source/Particles/ElementaryProcess/)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/>
                        <a:t>Description of change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847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Roboto Serif"/>
                          <a:ea typeface="Roboto Serif"/>
                          <a:cs typeface="Roboto Serif"/>
                          <a:sym typeface="Roboto Serif"/>
                        </a:rPr>
                        <a:t>QEDInternals/QedChiFunctions.H</a:t>
                      </a:r>
                      <a:endParaRPr sz="1200">
                        <a:latin typeface="Roboto Serif"/>
                        <a:ea typeface="Roboto Serif"/>
                        <a:cs typeface="Roboto Serif"/>
                        <a:sym typeface="Roboto Serif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Add mass scaling in computation of Schwinger field χ: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χ ∝ (m / m_e)^3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95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Roboto Serif"/>
                          <a:ea typeface="Roboto Serif"/>
                          <a:cs typeface="Roboto Serif"/>
                          <a:sym typeface="Roboto Serif"/>
                        </a:rPr>
                        <a:t>QEDInternals/QuantumSyncEngineWrapper.H</a:t>
                      </a:r>
                      <a:endParaRPr sz="1200">
                        <a:latin typeface="Roboto Serif"/>
                        <a:ea typeface="Roboto Serif"/>
                        <a:cs typeface="Roboto Serif"/>
                        <a:sym typeface="Roboto Serif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Propagate input mass through everything that calls χ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101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Input file change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Numerical integrals of T(χ) [a modified Bessel function] normally has a pre-computed table; 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Since 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χ</a:t>
                      </a:r>
                      <a:r>
                        <a:rPr lang="en-US" sz="1200"/>
                        <a:t> can now range over orders of magnitude, we have to modify the range over which T(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χ)</a:t>
                      </a:r>
                      <a:r>
                        <a:rPr lang="en-US" sz="1200"/>
                        <a:t> is computed. 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101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Roboto Serif"/>
                          <a:ea typeface="Roboto Serif"/>
                          <a:cs typeface="Roboto Serif"/>
                          <a:sym typeface="Roboto Serif"/>
                        </a:rPr>
                        <a:t>QEDPhotonEmission.H</a:t>
                      </a:r>
                      <a:endParaRPr sz="1200">
                        <a:latin typeface="Roboto Serif"/>
                        <a:ea typeface="Roboto Serif"/>
                        <a:cs typeface="Roboto Serif"/>
                        <a:sym typeface="Roboto Serif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WarpX ‘cleans’ low energy photons by dropping photons under a certain energy, computed using the mass of the electron. This threshold needs to be lowered for heavier lepton.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101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PICSAR </a:t>
                      </a: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[Particle In Cell Scalable Application Resources] </a:t>
                      </a:r>
                      <a:r>
                        <a:rPr lang="en-US" sz="1200"/>
                        <a:t>dependency: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Roboto Serif"/>
                          <a:ea typeface="Roboto Serif"/>
                          <a:cs typeface="Roboto Serif"/>
                          <a:sym typeface="Roboto Serif"/>
                        </a:rPr>
                        <a:t>quantum_sync_engine_core.hpp, gamma_functions.hpp</a:t>
                      </a:r>
                      <a:endParaRPr sz="1200">
                        <a:latin typeface="Roboto Serif"/>
                        <a:ea typeface="Roboto Serif"/>
                        <a:cs typeface="Roboto Serif"/>
                        <a:sym typeface="Roboto Serif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PICSAR library is used to compute dN/dt [# photons/time] and hard codes the electron mass, so this has to be updated to pass through as well.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2023-05-25T23:24:36Z</dcterms:created>
  <dc:creator>McCulloch, Linda U</dc:creator>
</cp:coreProperties>
</file>