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0" r:id="rId1"/>
    <p:sldMasterId id="2147483969" r:id="rId2"/>
  </p:sldMasterIdLst>
  <p:notesMasterIdLst>
    <p:notesMasterId r:id="rId35"/>
  </p:notesMasterIdLst>
  <p:sldIdLst>
    <p:sldId id="374" r:id="rId3"/>
    <p:sldId id="2613" r:id="rId4"/>
    <p:sldId id="423" r:id="rId5"/>
    <p:sldId id="419" r:id="rId6"/>
    <p:sldId id="2598" r:id="rId7"/>
    <p:sldId id="2602" r:id="rId8"/>
    <p:sldId id="424" r:id="rId9"/>
    <p:sldId id="261" r:id="rId10"/>
    <p:sldId id="2600" r:id="rId11"/>
    <p:sldId id="343" r:id="rId12"/>
    <p:sldId id="560" r:id="rId13"/>
    <p:sldId id="371" r:id="rId14"/>
    <p:sldId id="564" r:id="rId15"/>
    <p:sldId id="591" r:id="rId16"/>
    <p:sldId id="570" r:id="rId17"/>
    <p:sldId id="571" r:id="rId18"/>
    <p:sldId id="2601" r:id="rId19"/>
    <p:sldId id="2599" r:id="rId20"/>
    <p:sldId id="2510" r:id="rId21"/>
    <p:sldId id="2508" r:id="rId22"/>
    <p:sldId id="346" r:id="rId23"/>
    <p:sldId id="2603" r:id="rId24"/>
    <p:sldId id="2605" r:id="rId25"/>
    <p:sldId id="2607" r:id="rId26"/>
    <p:sldId id="2608" r:id="rId27"/>
    <p:sldId id="2606" r:id="rId28"/>
    <p:sldId id="2610" r:id="rId29"/>
    <p:sldId id="2609" r:id="rId30"/>
    <p:sldId id="2614" r:id="rId31"/>
    <p:sldId id="2612" r:id="rId32"/>
    <p:sldId id="2616" r:id="rId33"/>
    <p:sldId id="250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40FF"/>
    <a:srgbClr val="0432FF"/>
    <a:srgbClr val="002855"/>
    <a:srgbClr val="FED141"/>
    <a:srgbClr val="36573B"/>
    <a:srgbClr val="4C8C2B"/>
    <a:srgbClr val="B94700"/>
    <a:srgbClr val="C3CAD1"/>
    <a:srgbClr val="EAA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70"/>
    <p:restoredTop sz="89767"/>
  </p:normalViewPr>
  <p:slideViewPr>
    <p:cSldViewPr snapToGrid="0">
      <p:cViewPr>
        <p:scale>
          <a:sx n="107" d="100"/>
          <a:sy n="107" d="100"/>
        </p:scale>
        <p:origin x="14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F2451-84DD-1F4B-8AC6-346741B30F1F}" type="datetimeFigureOut">
              <a:rPr lang="en-US" smtClean="0"/>
              <a:t>11/3/25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B986E1-723D-3E4A-B2D8-02370382B7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337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192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872071-54A9-6C58-8B31-3F116477E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659720-E372-9602-B8E9-B1C6E20DC9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437274-7018-D9B1-95FE-EBC163DC98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0A764C-F174-26F8-1BA4-02441B9898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768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Generation after generation,</a:t>
            </a:r>
            <a:r>
              <a:rPr lang="en-US" baseline="0" dirty="0"/>
              <a:t> the beam power increase and the energy decrease, leading to more and more power density deposited in material.  </a:t>
            </a:r>
          </a:p>
          <a:p>
            <a:r>
              <a:rPr lang="en-US" baseline="0" dirty="0"/>
              <a:t>The different targets are presented with the same scale so you can compare the size from one to another design.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634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9038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To address these material challenges, the HPT community formed the </a:t>
            </a:r>
            <a:r>
              <a:rPr lang="en-US" err="1"/>
              <a:t>RaDIATE</a:t>
            </a:r>
            <a:r>
              <a:rPr lang="en-US"/>
              <a:t> collaboration in 2012, with Fermilab as the leading institution. The goal was to bring experts from the accelerator and fission/fusion communities together to generate new data for accelerator materials. The collaboration has grown up to 14 institutions over the years.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577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ligh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56F1D6D-26C8-AC5C-A07B-6930103873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530888"/>
            <a:ext cx="10003536" cy="2388558"/>
          </a:xfrm>
          <a:prstGeom prst="rect">
            <a:avLst/>
          </a:prstGeom>
          <a:noFill/>
        </p:spPr>
        <p:txBody>
          <a:bodyPr lIns="0" tIns="0" rIns="0" bIns="0" anchor="ctr">
            <a:normAutofit/>
          </a:bodyPr>
          <a:lstStyle>
            <a:lvl1pPr>
              <a:lnSpc>
                <a:spcPct val="90000"/>
              </a:lnSpc>
              <a:defRPr sz="6300" b="1" i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placeholder text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90BF925A-4769-8F5E-E189-BA9570FDB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1" y="5115756"/>
            <a:ext cx="10003536" cy="278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marL="11113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2000" b="1" i="0" kern="1200" spc="0" baseline="0" dirty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FAD9049D-EF89-EE33-32BB-A63D80B3DF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399" y="5394233"/>
            <a:ext cx="10003537" cy="27847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marL="0" indent="7938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1600" b="0" i="0" kern="1200" spc="-20" baseline="0" dirty="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E7453D-6C1B-3ABD-39FF-9C11A64411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2175056"/>
            <a:ext cx="10003536" cy="23632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>
            <a:noAutofit/>
          </a:bodyPr>
          <a:lstStyle>
            <a:lvl1pPr marL="0" indent="7938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1600" b="0" i="0" kern="1200" spc="-20" baseline="0" dirty="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Month Day, Year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578A7C-428E-4D58-E4FB-CC0CFCB97EDB}"/>
              </a:ext>
            </a:extLst>
          </p:cNvPr>
          <p:cNvSpPr/>
          <p:nvPr userDrawn="1"/>
        </p:nvSpPr>
        <p:spPr>
          <a:xfrm>
            <a:off x="914399" y="2484850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8D5A5C-8820-F08B-5D55-E18FD6A1F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FA22FE4-143F-235A-C05B-B6F9FCECE2C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11/3/25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8A4EDC5-97BE-4275-C308-190517A9A21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Yonehara | High Power Targetry for Muon Collider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D673A42-E09C-6821-C950-C083FE88087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366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left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26064E41-DF59-6301-DE38-F0DFE24D71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79" b="4126"/>
          <a:stretch/>
        </p:blipFill>
        <p:spPr>
          <a:xfrm>
            <a:off x="8362184" y="2425441"/>
            <a:ext cx="3464835" cy="4432559"/>
          </a:xfrm>
          <a:prstGeom prst="rect">
            <a:avLst/>
          </a:prstGeom>
        </p:spPr>
      </p:pic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1CE716CA-F3AD-BE9A-11EE-F4AE1FACBE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236021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2D2C341C-5226-C6B0-870F-B3DA04CF8C0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904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l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D21E25E-D547-BB0C-056B-1E4BED8276AA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157216" y="1700784"/>
            <a:ext cx="5760720" cy="424281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6AA105-7DBD-9DF3-02C8-4B214942C5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FF79C2B-39DB-F0FC-1C09-C45F7AF4DF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7217" y="365760"/>
            <a:ext cx="5760720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B81A79C8-47D1-87B1-E39F-8BE75767B4A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57217" y="822960"/>
            <a:ext cx="5760720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2" name="Picture 11" descr="Logo, company name&#10;&#10;AI-generated content may be incorrect.">
            <a:extLst>
              <a:ext uri="{FF2B5EF4-FFF2-40B4-BE49-F238E27FC236}">
                <a16:creationId xmlns:a16="http://schemas.microsoft.com/office/drawing/2014/main" id="{5802CF21-D793-E9E0-76EE-6C64625C2F8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576" y="347472"/>
            <a:ext cx="415981" cy="415981"/>
          </a:xfrm>
          <a:prstGeom prst="rect">
            <a:avLst/>
          </a:prstGeo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47A82C0C-F619-67C1-0650-12EB4F6E4C92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748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idea-with-support-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AI-generated content may be incorrect.">
            <a:extLst>
              <a:ext uri="{FF2B5EF4-FFF2-40B4-BE49-F238E27FC236}">
                <a16:creationId xmlns:a16="http://schemas.microsoft.com/office/drawing/2014/main" id="{D026C6A1-CA77-A75B-8DF4-FCBEBEF63B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2103" y="2365732"/>
            <a:ext cx="4496423" cy="44922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355CF2-BE45-5D15-57AB-87A35BEE8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3" y="775504"/>
            <a:ext cx="10003536" cy="2223125"/>
          </a:xfrm>
          <a:prstGeom prst="rect">
            <a:avLst/>
          </a:prstGeom>
        </p:spPr>
        <p:txBody>
          <a:bodyPr lIns="0" rIns="0" bIns="0" anchor="b">
            <a:no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399" y="4121150"/>
            <a:ext cx="10003536" cy="1690335"/>
          </a:xfrm>
          <a:solidFill>
            <a:schemeClr val="tx2"/>
          </a:solidFill>
        </p:spPr>
        <p:txBody>
          <a:bodyPr wrap="square" lIns="548640" tIns="365760" rIns="548640" bIns="365760" anchor="ctr">
            <a:spAutoFit/>
          </a:bodyPr>
          <a:lstStyle>
            <a:lvl1pPr marL="0" indent="0">
              <a:lnSpc>
                <a:spcPct val="110000"/>
              </a:lnSpc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Ineter</a:t>
            </a:r>
            <a:r>
              <a:rPr lang="en-US" dirty="0"/>
              <a:t> nec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auctor, vel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Donec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non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65BE62F-E256-0F4F-4A42-36112DA347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399" y="2998629"/>
            <a:ext cx="10003536" cy="1122521"/>
          </a:xfr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44B288-869E-FEF3-B2A3-5706671738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5" name="Picture 14" descr="Logo, company name&#10;&#10;AI-generated content may be incorrect.">
            <a:extLst>
              <a:ext uri="{FF2B5EF4-FFF2-40B4-BE49-F238E27FC236}">
                <a16:creationId xmlns:a16="http://schemas.microsoft.com/office/drawing/2014/main" id="{F42FD863-F4B6-B6D1-BAFB-D52DC4E044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B2EEDEF-8C67-0FEE-7A5A-F9872906BB70}"/>
              </a:ext>
            </a:extLst>
          </p:cNvPr>
          <p:cNvSpPr/>
          <p:nvPr userDrawn="1"/>
        </p:nvSpPr>
        <p:spPr>
          <a:xfrm rot="10800000">
            <a:off x="912875" y="3123596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413611B-0AEB-E25E-602A-8BA07E7C7F3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11/3/25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F78E56C-649B-84D7-883E-399BED309F9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Yonehara | High Power Targetry for Muon Collider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4FCBB44-51F9-6FA3-085E-EB9F216454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6928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ideas-with-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6A6E3EA-A830-B168-79DF-164310C3A5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4400" y="1873983"/>
            <a:ext cx="4791456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4400" y="2543085"/>
            <a:ext cx="4791456" cy="119786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3C11AC4-3132-DF00-E861-4EC706C3EB2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4105656"/>
            <a:ext cx="11830050" cy="2752344"/>
          </a:xfrm>
          <a:solidFill>
            <a:srgbClr val="C3CAD1"/>
          </a:solidFill>
          <a:ln>
            <a:noFill/>
          </a:ln>
        </p:spPr>
        <p:txBody>
          <a:bodyPr tIns="164592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825B179B-754F-E075-416F-58FDF815CA2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0" y="6400799"/>
            <a:ext cx="11529391" cy="457201"/>
          </a:xfrm>
          <a:noFill/>
          <a:ln>
            <a:noFill/>
          </a:ln>
        </p:spPr>
        <p:txBody>
          <a:bodyPr lIns="182880" tIns="0" rIns="182880" bIns="137160" anchor="b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14AD5D-B2B5-2D86-5607-F93500D5A829}"/>
              </a:ext>
            </a:extLst>
          </p:cNvPr>
          <p:cNvSpPr/>
          <p:nvPr userDrawn="1"/>
        </p:nvSpPr>
        <p:spPr>
          <a:xfrm rot="16200000">
            <a:off x="466342" y="2294872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B44406A-7064-09CD-0D32-B50A4C2A47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B1451569-253C-B587-A86F-4D190EF1B24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7" name="Picture 16" descr="Logo, company name&#10;&#10;AI-generated content may be incorrect.">
            <a:extLst>
              <a:ext uri="{FF2B5EF4-FFF2-40B4-BE49-F238E27FC236}">
                <a16:creationId xmlns:a16="http://schemas.microsoft.com/office/drawing/2014/main" id="{809A0A5D-5886-4562-448A-83FC8512DC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B38B5940-D626-697E-1DE2-483ADD73F4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5550671B-40D3-6B53-A651-02217D09EBC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117335" y="1873983"/>
            <a:ext cx="4791456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57650E2F-D63F-64A0-264F-AB6835C7483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117335" y="2543085"/>
            <a:ext cx="4791456" cy="119786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368FBFD-4E2A-68B9-526C-938F5B7C839F}"/>
              </a:ext>
            </a:extLst>
          </p:cNvPr>
          <p:cNvSpPr/>
          <p:nvPr userDrawn="1"/>
        </p:nvSpPr>
        <p:spPr>
          <a:xfrm rot="16200000">
            <a:off x="5669277" y="2294872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5474D73-F9BE-8323-9710-2D943D074AA7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8947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ideas-with-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E73DE767-6E27-2F6D-9DFB-476DFBA08AC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378952" y="0"/>
            <a:ext cx="3447288" cy="6858001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45720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562FBDD1-DD88-5129-A1B4-F8213B472B8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40140" y="6251713"/>
            <a:ext cx="2724912" cy="606288"/>
          </a:xfrm>
          <a:noFill/>
          <a:ln>
            <a:noFill/>
          </a:ln>
        </p:spPr>
        <p:txBody>
          <a:bodyPr lIns="182880" tIns="0" rIns="18288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0A7BBE-ABB8-C2EC-5680-6576FD9F3F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2" name="Picture 11" descr="Logo, company name&#10;&#10;AI-generated content may be incorrect.">
            <a:extLst>
              <a:ext uri="{FF2B5EF4-FFF2-40B4-BE49-F238E27FC236}">
                <a16:creationId xmlns:a16="http://schemas.microsoft.com/office/drawing/2014/main" id="{A20E4B7D-A2F4-E2C0-B651-BA709ADA79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A5343729-79AD-1ED6-768D-6A792503B3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6532561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7A6A44F0-F202-67D2-AA06-2C6B93FCC06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400" y="820351"/>
            <a:ext cx="6532560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sp>
        <p:nvSpPr>
          <p:cNvPr id="39" name="Text Placeholder 11">
            <a:extLst>
              <a:ext uri="{FF2B5EF4-FFF2-40B4-BE49-F238E27FC236}">
                <a16:creationId xmlns:a16="http://schemas.microsoft.com/office/drawing/2014/main" id="{18B7F31E-5DA9-AE9E-946C-DBEDE553E35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914398" y="1874670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0" name="Text Placeholder 13">
            <a:extLst>
              <a:ext uri="{FF2B5EF4-FFF2-40B4-BE49-F238E27FC236}">
                <a16:creationId xmlns:a16="http://schemas.microsoft.com/office/drawing/2014/main" id="{E2CB8A18-7CC3-DC44-09AA-C5930608CB79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14398" y="2543772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8724181-2302-5B6D-8D9A-0FDFFA0EAC2A}"/>
              </a:ext>
            </a:extLst>
          </p:cNvPr>
          <p:cNvSpPr/>
          <p:nvPr userDrawn="1"/>
        </p:nvSpPr>
        <p:spPr>
          <a:xfrm rot="16200000">
            <a:off x="462533" y="2309010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Text Placeholder 11">
            <a:extLst>
              <a:ext uri="{FF2B5EF4-FFF2-40B4-BE49-F238E27FC236}">
                <a16:creationId xmlns:a16="http://schemas.microsoft.com/office/drawing/2014/main" id="{E8C39114-AC4E-397F-2083-2D7D594E888D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4376229" y="1880783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3" name="Text Placeholder 13">
            <a:extLst>
              <a:ext uri="{FF2B5EF4-FFF2-40B4-BE49-F238E27FC236}">
                <a16:creationId xmlns:a16="http://schemas.microsoft.com/office/drawing/2014/main" id="{E47A550C-93F7-8A24-C26C-808BEFCFC57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4376229" y="2549885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2D36219-087B-419B-9E96-63D476258513}"/>
              </a:ext>
            </a:extLst>
          </p:cNvPr>
          <p:cNvSpPr/>
          <p:nvPr userDrawn="1"/>
        </p:nvSpPr>
        <p:spPr>
          <a:xfrm rot="16200000">
            <a:off x="3924364" y="2315123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6096CCA3-6EF5-DABE-B6E8-DC02967800A7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914398" y="4318318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6" name="Text Placeholder 13">
            <a:extLst>
              <a:ext uri="{FF2B5EF4-FFF2-40B4-BE49-F238E27FC236}">
                <a16:creationId xmlns:a16="http://schemas.microsoft.com/office/drawing/2014/main" id="{1F561A6E-CA30-68DE-C30C-E3D04D574F82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914398" y="4987420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393A29F-FA2C-9EBB-AEC6-3930FE314D14}"/>
              </a:ext>
            </a:extLst>
          </p:cNvPr>
          <p:cNvSpPr/>
          <p:nvPr userDrawn="1"/>
        </p:nvSpPr>
        <p:spPr>
          <a:xfrm rot="16200000">
            <a:off x="462533" y="475265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 Placeholder 11">
            <a:extLst>
              <a:ext uri="{FF2B5EF4-FFF2-40B4-BE49-F238E27FC236}">
                <a16:creationId xmlns:a16="http://schemas.microsoft.com/office/drawing/2014/main" id="{D6464A17-58FF-1CEF-5B44-C332EEA11FA9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4376229" y="4324431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9" name="Text Placeholder 13">
            <a:extLst>
              <a:ext uri="{FF2B5EF4-FFF2-40B4-BE49-F238E27FC236}">
                <a16:creationId xmlns:a16="http://schemas.microsoft.com/office/drawing/2014/main" id="{8E44891D-B952-10F7-E744-374B1A1B2307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4376229" y="4993533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52E0381-ADF4-8D24-C867-C900E35689E9}"/>
              </a:ext>
            </a:extLst>
          </p:cNvPr>
          <p:cNvSpPr/>
          <p:nvPr userDrawn="1"/>
        </p:nvSpPr>
        <p:spPr>
          <a:xfrm rot="16200000">
            <a:off x="3924364" y="4758771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2B2213-C7AE-6BAB-99BE-3FEB3626C9CD}"/>
              </a:ext>
            </a:extLst>
          </p:cNvPr>
          <p:cNvSpPr>
            <a:spLocks noGrp="1"/>
          </p:cNvSpPr>
          <p:nvPr>
            <p:ph type="dt" sz="half" idx="5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11/3/25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49E7BE-854D-1C7F-9ED9-A488BDBEA629}"/>
              </a:ext>
            </a:extLst>
          </p:cNvPr>
          <p:cNvSpPr>
            <a:spLocks noGrp="1"/>
          </p:cNvSpPr>
          <p:nvPr>
            <p:ph type="ftr" sz="quarter" idx="6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Yonehara | High Power Targetry for Muon Collider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44157-9DBF-C378-F538-F7840483133D}"/>
              </a:ext>
            </a:extLst>
          </p:cNvPr>
          <p:cNvSpPr>
            <a:spLocks noGrp="1"/>
          </p:cNvSpPr>
          <p:nvPr>
            <p:ph type="sldNum" sz="quarter" idx="6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1504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idea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7813F2B-33D1-CE0E-E387-D5B3B86BB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DCD67CB5-6160-A440-ED55-AD32D8B18E3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0" name="Picture 9" descr="Logo, company name&#10;&#10;AI-generated content may be incorrect.">
            <a:extLst>
              <a:ext uri="{FF2B5EF4-FFF2-40B4-BE49-F238E27FC236}">
                <a16:creationId xmlns:a16="http://schemas.microsoft.com/office/drawing/2014/main" id="{D7722649-BB7F-E00B-2BFE-CAA6645192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221A7E90-F175-1CC3-CCD9-CBD10099A0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9385C64-D0FC-E300-55DA-BCF7F9AE2D7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914398" y="1874670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923E6B3B-1082-004A-1ACD-E7066B97F00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14398" y="2543772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544981-8CC8-FD66-5962-8360F99F4D54}"/>
              </a:ext>
            </a:extLst>
          </p:cNvPr>
          <p:cNvSpPr/>
          <p:nvPr userDrawn="1"/>
        </p:nvSpPr>
        <p:spPr>
          <a:xfrm rot="16200000">
            <a:off x="462533" y="2309010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30F32B04-69CD-6970-1192-E9622B2A14F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7838061" y="1874670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5686534F-895A-175D-9ECA-69644D7DB84C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7838061" y="2543772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F9C5E80-2D6A-7B81-F349-81A6C92D8B1B}"/>
              </a:ext>
            </a:extLst>
          </p:cNvPr>
          <p:cNvSpPr/>
          <p:nvPr userDrawn="1"/>
        </p:nvSpPr>
        <p:spPr>
          <a:xfrm rot="16200000">
            <a:off x="7386196" y="2309010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8B364BB1-2F03-07C5-EAB7-CB49A1EC3282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4376229" y="1880783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5" name="Text Placeholder 13">
            <a:extLst>
              <a:ext uri="{FF2B5EF4-FFF2-40B4-BE49-F238E27FC236}">
                <a16:creationId xmlns:a16="http://schemas.microsoft.com/office/drawing/2014/main" id="{459A5D6D-C5DE-C8EE-F37F-3367BBA9F84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4376229" y="2549885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449DD49-1A8D-76CC-A4AF-D0AD5C195FB8}"/>
              </a:ext>
            </a:extLst>
          </p:cNvPr>
          <p:cNvSpPr/>
          <p:nvPr userDrawn="1"/>
        </p:nvSpPr>
        <p:spPr>
          <a:xfrm rot="16200000">
            <a:off x="3924364" y="2315123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B29C255B-11E7-E49D-1EDD-C2F6FB66D083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914398" y="4318318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 Placeholder 13">
            <a:extLst>
              <a:ext uri="{FF2B5EF4-FFF2-40B4-BE49-F238E27FC236}">
                <a16:creationId xmlns:a16="http://schemas.microsoft.com/office/drawing/2014/main" id="{F32E0527-0C17-B229-AE53-082144E5EC6C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914398" y="4987420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38D1526-CCB8-95A3-3CF3-B935126F6D3B}"/>
              </a:ext>
            </a:extLst>
          </p:cNvPr>
          <p:cNvSpPr/>
          <p:nvPr userDrawn="1"/>
        </p:nvSpPr>
        <p:spPr>
          <a:xfrm rot="16200000">
            <a:off x="462533" y="475265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 Placeholder 11">
            <a:extLst>
              <a:ext uri="{FF2B5EF4-FFF2-40B4-BE49-F238E27FC236}">
                <a16:creationId xmlns:a16="http://schemas.microsoft.com/office/drawing/2014/main" id="{8F94305F-ACC4-02B6-29A1-4EFF95BB5331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7838061" y="4318318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F4292675-527D-A6B4-E4DC-2415844F85F2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7838061" y="4987420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085E3D5-CA56-CDAB-FA38-F7ED7B165DA8}"/>
              </a:ext>
            </a:extLst>
          </p:cNvPr>
          <p:cNvSpPr/>
          <p:nvPr userDrawn="1"/>
        </p:nvSpPr>
        <p:spPr>
          <a:xfrm rot="16200000">
            <a:off x="7386196" y="475265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F81F7DBF-CBB6-1C17-14EC-49A4683D985E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4376229" y="4324431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6" name="Text Placeholder 13">
            <a:extLst>
              <a:ext uri="{FF2B5EF4-FFF2-40B4-BE49-F238E27FC236}">
                <a16:creationId xmlns:a16="http://schemas.microsoft.com/office/drawing/2014/main" id="{155C0AAD-ABA7-E72D-77DF-67C494E98156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4376229" y="4993533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048C6CE-4BDC-C393-A7CE-46A7BDCD6840}"/>
              </a:ext>
            </a:extLst>
          </p:cNvPr>
          <p:cNvSpPr/>
          <p:nvPr userDrawn="1"/>
        </p:nvSpPr>
        <p:spPr>
          <a:xfrm rot="16200000">
            <a:off x="3924364" y="4758771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5FDBA3-89C7-4621-B40D-7DE83FA22F5A}"/>
              </a:ext>
            </a:extLst>
          </p:cNvPr>
          <p:cNvSpPr>
            <a:spLocks noGrp="1"/>
          </p:cNvSpPr>
          <p:nvPr>
            <p:ph type="dt" sz="half" idx="5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11/3/25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7AF3A4-EAA0-74A8-537D-7B63527E0231}"/>
              </a:ext>
            </a:extLst>
          </p:cNvPr>
          <p:cNvSpPr>
            <a:spLocks noGrp="1"/>
          </p:cNvSpPr>
          <p:nvPr>
            <p:ph type="ftr" sz="quarter" idx="6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Yonehara | High Power Targetry for Muon Collider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8D8A77-0A01-BA2F-A32E-706B0FA90008}"/>
              </a:ext>
            </a:extLst>
          </p:cNvPr>
          <p:cNvSpPr>
            <a:spLocks noGrp="1"/>
          </p:cNvSpPr>
          <p:nvPr>
            <p:ph type="sldNum" sz="quarter" idx="6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3942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-with-caption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AI-generated content may be incorrect.">
            <a:extLst>
              <a:ext uri="{FF2B5EF4-FFF2-40B4-BE49-F238E27FC236}">
                <a16:creationId xmlns:a16="http://schemas.microsoft.com/office/drawing/2014/main" id="{342CFCE2-B4C8-ABC2-3278-6BDD1A6BA4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5563" y="3940021"/>
            <a:ext cx="2920677" cy="291797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6A6E3EA-A830-B168-79DF-164310C3A5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5760" y="5938577"/>
            <a:ext cx="11091672" cy="383991"/>
          </a:xfrm>
        </p:spPr>
        <p:txBody>
          <a:bodyPr lIns="0" rIns="0" anchor="t">
            <a:noAutofit/>
          </a:bodyPr>
          <a:lstStyle>
            <a:lvl1pPr marL="0" indent="0"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A34CFE70-A9DA-519B-846A-B0978C9FFD7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1826240" cy="5509547"/>
          </a:xfrm>
          <a:solidFill>
            <a:srgbClr val="C3CAD1"/>
          </a:solidFill>
          <a:ln>
            <a:noFill/>
          </a:ln>
        </p:spPr>
        <p:txBody>
          <a:bodyPr lIns="457200" tIns="3108960" rIns="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5760" y="6289556"/>
            <a:ext cx="11091672" cy="238244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EC6AD6-BD59-A2C2-2F3A-CEF4E0667B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1" name="Picture 10" descr="Logo, company name&#10;&#10;AI-generated content may be incorrect.">
            <a:extLst>
              <a:ext uri="{FF2B5EF4-FFF2-40B4-BE49-F238E27FC236}">
                <a16:creationId xmlns:a16="http://schemas.microsoft.com/office/drawing/2014/main" id="{44B6D53A-92C9-55F9-0CA2-68EF8475BEA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F573D6D-30D5-5B7B-90C2-D7583296043C}"/>
              </a:ext>
            </a:extLst>
          </p:cNvPr>
          <p:cNvSpPr/>
          <p:nvPr userDrawn="1"/>
        </p:nvSpPr>
        <p:spPr>
          <a:xfrm rot="10800000">
            <a:off x="365061" y="5782203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606984-9DED-F33B-C04F-1C29849539A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7278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-with-caption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3C11AC4-3132-DF00-E861-4EC706C3EB2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5924" y="640080"/>
            <a:ext cx="9994392" cy="5577840"/>
          </a:xfrm>
          <a:solidFill>
            <a:srgbClr val="C3CAD1"/>
          </a:solidFill>
          <a:ln>
            <a:noFill/>
          </a:ln>
        </p:spPr>
        <p:txBody>
          <a:bodyPr lIns="457200" tIns="3108960" rIns="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4F600118-8BF4-999C-96D0-38800692B1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5925" y="6245352"/>
            <a:ext cx="9994392" cy="310783"/>
          </a:xfr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D2A2E3-C451-68BF-12DA-0C5129B069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1" name="Picture 10" descr="Logo, company name&#10;&#10;AI-generated content may be incorrect.">
            <a:extLst>
              <a:ext uri="{FF2B5EF4-FFF2-40B4-BE49-F238E27FC236}">
                <a16:creationId xmlns:a16="http://schemas.microsoft.com/office/drawing/2014/main" id="{E4E71F28-8E11-F8BF-0A77-7AAFA42184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DFC97-7800-F5CC-5EBB-5D892475A33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874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-fig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702F704-D87B-DF16-D937-0C5723A4D34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alpha val="502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E187AF-3341-8854-383A-CA20D59A0AFD}"/>
              </a:ext>
            </a:extLst>
          </p:cNvPr>
          <p:cNvSpPr/>
          <p:nvPr userDrawn="1"/>
        </p:nvSpPr>
        <p:spPr>
          <a:xfrm>
            <a:off x="0" y="1678988"/>
            <a:ext cx="11830050" cy="3500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5C63DE5-8138-0D72-CE3E-25C89680D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257" y="2379072"/>
            <a:ext cx="10003536" cy="1668997"/>
          </a:xfrm>
          <a:prstGeom prst="rect">
            <a:avLst/>
          </a:prstGeom>
          <a:noFill/>
        </p:spPr>
        <p:txBody>
          <a:bodyPr lIns="0" tIns="0" rIns="0" bIns="0" anchor="b">
            <a:noAutofit/>
          </a:bodyPr>
          <a:lstStyle>
            <a:lvl1pPr algn="ctr">
              <a:defRPr sz="9600" spc="-1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A07A8EC1-93D3-3D5B-9385-0BA6453AF1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3257" y="4048069"/>
            <a:ext cx="10003536" cy="709159"/>
          </a:xfrm>
        </p:spPr>
        <p:txBody>
          <a:bodyPr anchor="t">
            <a:noAutofit/>
          </a:bodyPr>
          <a:lstStyle>
            <a:lvl1pPr marL="0" indent="0" algn="ctr">
              <a:spcAft>
                <a:spcPts val="0"/>
              </a:spcAft>
              <a:buNone/>
              <a:defRPr sz="2800" spc="-50" baseline="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5F9F77-9433-0FA9-9CAB-50F8190170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A0C5114-E7F3-FF3D-A850-564CA25BD4AA}"/>
              </a:ext>
            </a:extLst>
          </p:cNvPr>
          <p:cNvSpPr/>
          <p:nvPr userDrawn="1"/>
        </p:nvSpPr>
        <p:spPr>
          <a:xfrm rot="10800000">
            <a:off x="5215509" y="233303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D10C01-E502-C2A8-611B-3019CF9DFA7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11/3/25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B1728D-2C4C-4424-EC7C-F41CFAB91F3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Yonehara | High Power Targetry for Muon Collider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AA6709-2DAE-D574-74A9-6F2352BB8C6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5553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-key-figur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ABAEBB0B-FC49-0C96-1CA9-8CBAB514550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4399" y="820757"/>
            <a:ext cx="5000626" cy="5216486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tIns="283464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75CE5CA-6E88-5554-567E-566D0F3702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97155" y="1520328"/>
            <a:ext cx="4617720" cy="694062"/>
          </a:xfrm>
          <a:solidFill>
            <a:schemeClr val="tx1"/>
          </a:solidFill>
        </p:spPr>
        <p:txBody>
          <a:bodyPr lIns="274320" tIns="45720" rIns="274320" anchor="ctr">
            <a:noAutofit/>
          </a:bodyPr>
          <a:lstStyle>
            <a:lvl1pPr marL="0" indent="0">
              <a:buClr>
                <a:schemeClr val="bg1"/>
              </a:buClr>
              <a:buNone/>
              <a:defRPr sz="19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253F5A24-61CC-6326-2F0B-D0B2CD8054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399" y="6144322"/>
            <a:ext cx="5000625" cy="21202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7C79F1A4-8D7A-2A2A-13B1-007CC4DA4DD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90710" y="512899"/>
            <a:ext cx="4617720" cy="914400"/>
          </a:xfrm>
        </p:spPr>
        <p:txBody>
          <a:bodyPr lIns="274320" anchor="b">
            <a:normAutofit/>
          </a:bodyPr>
          <a:lstStyle>
            <a:lvl1pPr marL="0" indent="0">
              <a:lnSpc>
                <a:spcPts val="3600"/>
              </a:lnSpc>
              <a:spcAft>
                <a:spcPts val="0"/>
              </a:spcAft>
              <a:buNone/>
              <a:defRPr lang="en-US" sz="3600" b="1" i="0" kern="1200" spc="-100" baseline="0" dirty="0" smtClean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Key figure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4A9EC7-0A22-2867-5A93-04C549C7B24D}"/>
              </a:ext>
            </a:extLst>
          </p:cNvPr>
          <p:cNvSpPr/>
          <p:nvPr userDrawn="1"/>
        </p:nvSpPr>
        <p:spPr>
          <a:xfrm rot="16200000">
            <a:off x="5595766" y="1504465"/>
            <a:ext cx="1389888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C9AF806-A69B-CC52-7882-68CBACA47F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20" name="Picture 19" descr="Logo, company name&#10;&#10;AI-generated content may be incorrect.">
            <a:extLst>
              <a:ext uri="{FF2B5EF4-FFF2-40B4-BE49-F238E27FC236}">
                <a16:creationId xmlns:a16="http://schemas.microsoft.com/office/drawing/2014/main" id="{71A5B106-9DEE-8AB6-D922-D48EB8DF9D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47C90278-399F-D985-B545-7DCF0DA7A63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97155" y="5337672"/>
            <a:ext cx="4617720" cy="694062"/>
          </a:xfrm>
          <a:solidFill>
            <a:schemeClr val="tx1"/>
          </a:solidFill>
        </p:spPr>
        <p:txBody>
          <a:bodyPr lIns="274320" tIns="45720" rIns="274320" anchor="ctr">
            <a:noAutofit/>
          </a:bodyPr>
          <a:lstStyle>
            <a:lvl1pPr marL="0" indent="0">
              <a:buClr>
                <a:schemeClr val="bg1"/>
              </a:buClr>
              <a:buNone/>
              <a:defRPr sz="19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819A7FF5-547E-A603-F63A-B893DB8702C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0710" y="4330243"/>
            <a:ext cx="4617720" cy="914400"/>
          </a:xfrm>
        </p:spPr>
        <p:txBody>
          <a:bodyPr lIns="274320" anchor="b">
            <a:normAutofit/>
          </a:bodyPr>
          <a:lstStyle>
            <a:lvl1pPr marL="0" indent="0">
              <a:lnSpc>
                <a:spcPts val="3600"/>
              </a:lnSpc>
              <a:spcAft>
                <a:spcPts val="0"/>
              </a:spcAft>
              <a:buNone/>
              <a:defRPr lang="en-US" sz="3600" b="1" i="0" kern="1200" spc="-100" baseline="0" dirty="0" smtClean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Key figure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CF14232-891E-BF84-C925-6BB3EFCEB08D}"/>
              </a:ext>
            </a:extLst>
          </p:cNvPr>
          <p:cNvSpPr/>
          <p:nvPr userDrawn="1"/>
        </p:nvSpPr>
        <p:spPr>
          <a:xfrm rot="16200000">
            <a:off x="5595766" y="5321809"/>
            <a:ext cx="1389888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C5B0C835-92D5-EBA9-F2A4-BC31B439CFE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97155" y="3427735"/>
            <a:ext cx="4617720" cy="694062"/>
          </a:xfrm>
          <a:solidFill>
            <a:schemeClr val="tx1"/>
          </a:solidFill>
        </p:spPr>
        <p:txBody>
          <a:bodyPr lIns="274320" tIns="45720" rIns="274320" anchor="ctr">
            <a:noAutofit/>
          </a:bodyPr>
          <a:lstStyle>
            <a:lvl1pPr marL="0" indent="0">
              <a:buClr>
                <a:schemeClr val="bg1"/>
              </a:buClr>
              <a:buNone/>
              <a:defRPr sz="19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AFF8EEAA-8354-850E-1A0B-1EADAA1D7EB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90710" y="2420306"/>
            <a:ext cx="4617720" cy="914400"/>
          </a:xfrm>
        </p:spPr>
        <p:txBody>
          <a:bodyPr lIns="274320" anchor="b">
            <a:normAutofit/>
          </a:bodyPr>
          <a:lstStyle>
            <a:lvl1pPr marL="0" indent="0">
              <a:lnSpc>
                <a:spcPts val="3600"/>
              </a:lnSpc>
              <a:spcAft>
                <a:spcPts val="0"/>
              </a:spcAft>
              <a:buNone/>
              <a:defRPr lang="en-US" sz="3600" b="1" i="0" kern="1200" spc="-100" baseline="0" dirty="0" smtClean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Key figure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C30FE6C-CF61-D9B0-ABF1-6B526A2786D8}"/>
              </a:ext>
            </a:extLst>
          </p:cNvPr>
          <p:cNvSpPr/>
          <p:nvPr userDrawn="1"/>
        </p:nvSpPr>
        <p:spPr>
          <a:xfrm rot="16200000">
            <a:off x="5595766" y="3411872"/>
            <a:ext cx="1389888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FDCF037-3F22-455A-C167-1B9773617782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11/3/25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B849831-55D4-65FF-A7B1-CC84E9B252F7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Yonehara | High Power Targetry for Muon Collider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1D6637D-9A02-B205-EF0A-87C0E8B5D314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496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03E171D5-30FC-537F-A514-48CD3674FC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10466" y="2852018"/>
            <a:ext cx="2298325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Year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1349D683-9A3C-3B31-0359-463DB290E72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2852018"/>
            <a:ext cx="2298325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Year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B2E158B-F6B7-4699-6081-B2D57ABF91B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3775583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</a:t>
            </a:r>
          </a:p>
          <a:p>
            <a:pPr lvl="0"/>
            <a:endParaRPr lang="en-US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F49033D-66CB-33E0-1DBC-8928201CE7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4400" y="4226948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F1CDCE25-1734-8F15-F850-140D20AC47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10466" y="3775583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85289A2-5BDF-BFB7-0DE2-786AE92651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610466" y="4226948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3CFA5C77-3A47-8088-7D44-41FA177B05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45110" y="3775583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4BF923C8-904E-4223-3EB4-4B31AAE44E0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45110" y="4240724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ADCF14EF-4C7F-F7FF-B974-B74AEA466A8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79755" y="3775583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73055581-1076-7DDA-CB8D-C153A93551A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79755" y="4240724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98675C6D-0B35-795C-843D-D60026C9B8E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79756" y="2852018"/>
            <a:ext cx="2298324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Year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CF0A98D3-24F3-B6FB-0C8A-5A659B80362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45111" y="2852018"/>
            <a:ext cx="2298324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Year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845F05-CCE2-6A85-D3D4-65931BF036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6610B6D6-299C-0418-0AF3-619B25B544C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6" name="Picture 15" descr="Logo, company name&#10;&#10;AI-generated content may be incorrect.">
            <a:extLst>
              <a:ext uri="{FF2B5EF4-FFF2-40B4-BE49-F238E27FC236}">
                <a16:creationId xmlns:a16="http://schemas.microsoft.com/office/drawing/2014/main" id="{68DB6E35-74D5-6385-15A7-D3FFFECBE6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916BD9F2-83FA-DEE1-828F-C0131BE688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C08987A-C4D8-24A2-0633-7FD0D0BFD8F2}"/>
              </a:ext>
            </a:extLst>
          </p:cNvPr>
          <p:cNvSpPr/>
          <p:nvPr userDrawn="1"/>
        </p:nvSpPr>
        <p:spPr>
          <a:xfrm rot="10800000" flipV="1">
            <a:off x="2892132" y="3194302"/>
            <a:ext cx="90525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A1AF7D8-F39D-5D62-4B8B-A1E2D2280514}"/>
              </a:ext>
            </a:extLst>
          </p:cNvPr>
          <p:cNvSpPr/>
          <p:nvPr userDrawn="1"/>
        </p:nvSpPr>
        <p:spPr>
          <a:xfrm rot="10800000" flipV="1">
            <a:off x="5455268" y="3194302"/>
            <a:ext cx="90525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7AEB230-F944-F682-5C1A-0056FBFB52AB}"/>
              </a:ext>
            </a:extLst>
          </p:cNvPr>
          <p:cNvSpPr/>
          <p:nvPr userDrawn="1"/>
        </p:nvSpPr>
        <p:spPr>
          <a:xfrm rot="10800000" flipV="1">
            <a:off x="8024323" y="3194302"/>
            <a:ext cx="90525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2FE7C9-EB8A-1A48-5F36-AEE87BC4EFFB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11/3/25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5CA788-9E66-27E4-B8B2-1B3DD9A0061C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Yonehara | High Power Targetry for Muon Collider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F826E5-1E41-AE20-24CB-69936FA1646B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102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-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0A1F3CE8-9651-FEC3-BFB0-E0F6D74A4D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399" y="1700784"/>
            <a:ext cx="9994392" cy="465556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FD6FBCE-D66A-AFBF-8265-C096B00333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AA0D5227-39A3-34BF-7B1F-230DE38C9D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6" name="Picture 15" descr="Logo, company name&#10;&#10;AI-generated content may be incorrect.">
            <a:extLst>
              <a:ext uri="{FF2B5EF4-FFF2-40B4-BE49-F238E27FC236}">
                <a16:creationId xmlns:a16="http://schemas.microsoft.com/office/drawing/2014/main" id="{F528FF9F-A7C8-348A-D84B-6A3C28FC96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8DEB94-273B-912E-C99B-C8948C839955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11/3/25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5CB675-206F-B425-823E-69FCB8147860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Yonehara | High Power Targetry for Muon Collider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4605C8-61D0-BA61-5EC6-6DB9D3BA2EF3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1329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99776E6-5838-C63E-68C8-E3EF99F46087}"/>
              </a:ext>
            </a:extLst>
          </p:cNvPr>
          <p:cNvSpPr txBox="1">
            <a:spLocks/>
          </p:cNvSpPr>
          <p:nvPr userDrawn="1"/>
        </p:nvSpPr>
        <p:spPr>
          <a:xfrm>
            <a:off x="6096000" y="4361861"/>
            <a:ext cx="5029200" cy="882168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-100" baseline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B97A8FFA-98C0-7619-912E-7DE6824B8E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702" y="1700784"/>
            <a:ext cx="5000626" cy="625033"/>
          </a:xfrm>
          <a:solidFill>
            <a:schemeClr val="tx2"/>
          </a:solidFill>
        </p:spPr>
        <p:txBody>
          <a:bodyPr lIns="182880" tIns="0" rIns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Segment 1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E709C570-D515-D5C2-A7C9-873D4FB05D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3702" y="2416667"/>
            <a:ext cx="5000626" cy="700720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8D0D5251-ED14-8221-23B5-C338B9B136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3703" y="3126912"/>
            <a:ext cx="5000626" cy="625033"/>
          </a:xfrm>
          <a:solidFill>
            <a:schemeClr val="tx1"/>
          </a:solidFill>
        </p:spPr>
        <p:txBody>
          <a:bodyPr lIns="182880" tIns="0" rIns="0" anchor="ctr">
            <a:noAutofit/>
          </a:bodyPr>
          <a:lstStyle>
            <a:lvl1pPr marL="0" indent="0">
              <a:buNone/>
              <a:defRPr sz="24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Segment 2</a:t>
            </a: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E80E855E-4FDC-9D49-7BC5-49761978BA5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3703" y="3841747"/>
            <a:ext cx="5000625" cy="70408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34349A97-5971-2B65-B59E-1C98524A4F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3702" y="4567235"/>
            <a:ext cx="5000626" cy="631032"/>
          </a:xfrm>
          <a:solidFill>
            <a:schemeClr val="accent1"/>
          </a:solidFill>
        </p:spPr>
        <p:txBody>
          <a:bodyPr lIns="182880" tIns="0" rIns="0" anchor="ctr">
            <a:noAutofit/>
          </a:bodyPr>
          <a:lstStyle>
            <a:lvl1pPr marL="0" indent="0">
              <a:buNone/>
              <a:defRPr sz="24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Segment 3</a:t>
            </a:r>
          </a:p>
        </p:txBody>
      </p:sp>
      <p:sp>
        <p:nvSpPr>
          <p:cNvPr id="29" name="Text Placeholder 13">
            <a:extLst>
              <a:ext uri="{FF2B5EF4-FFF2-40B4-BE49-F238E27FC236}">
                <a16:creationId xmlns:a16="http://schemas.microsoft.com/office/drawing/2014/main" id="{56E30477-B529-728A-AA86-F0BF32CC2C9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13702" y="5283162"/>
            <a:ext cx="5000626" cy="70408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2CD14E77-F429-15B1-F9A5-C98656B05D4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16009" y="5727814"/>
            <a:ext cx="3984937" cy="814025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insert caption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EA2963-9726-4063-E7DA-0AB9CA3909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74F00707-099E-FCA0-E7DE-AF763D1AF91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5" name="Picture 14" descr="Logo, company name&#10;&#10;AI-generated content may be incorrect.">
            <a:extLst>
              <a:ext uri="{FF2B5EF4-FFF2-40B4-BE49-F238E27FC236}">
                <a16:creationId xmlns:a16="http://schemas.microsoft.com/office/drawing/2014/main" id="{1E87DF5B-EBD1-93B2-E7F8-9194FC8AC7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B92F8742-82D1-BB4D-234D-76D87357F9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Chart Placeholder 33">
            <a:extLst>
              <a:ext uri="{FF2B5EF4-FFF2-40B4-BE49-F238E27FC236}">
                <a16:creationId xmlns:a16="http://schemas.microsoft.com/office/drawing/2014/main" id="{52C864BF-BCE8-AF09-5C28-6FB7C48C3E8E}"/>
              </a:ext>
            </a:extLst>
          </p:cNvPr>
          <p:cNvSpPr>
            <a:spLocks noGrp="1"/>
          </p:cNvSpPr>
          <p:nvPr>
            <p:ph type="chart" sz="quarter" idx="38"/>
          </p:nvPr>
        </p:nvSpPr>
        <p:spPr>
          <a:xfrm>
            <a:off x="6564303" y="1691264"/>
            <a:ext cx="3718252" cy="3820420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6F6407B-2069-A156-F136-165066B97BB0}"/>
              </a:ext>
            </a:extLst>
          </p:cNvPr>
          <p:cNvSpPr>
            <a:spLocks noGrp="1"/>
          </p:cNvSpPr>
          <p:nvPr>
            <p:ph type="dt" sz="half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11/3/25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B8EB51C-6380-2192-1894-4C5355440D79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Yonehara | High Power Targetry for Muon Collider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12A945B-BEEF-183C-ECC0-6AA2D38FD9C8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5193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99776E6-5838-C63E-68C8-E3EF99F46087}"/>
              </a:ext>
            </a:extLst>
          </p:cNvPr>
          <p:cNvSpPr txBox="1">
            <a:spLocks/>
          </p:cNvSpPr>
          <p:nvPr userDrawn="1"/>
        </p:nvSpPr>
        <p:spPr>
          <a:xfrm>
            <a:off x="6095997" y="4281534"/>
            <a:ext cx="5074467" cy="890108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-100" baseline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2CD14E77-F429-15B1-F9A5-C98656B05D4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4399" y="5910199"/>
            <a:ext cx="9994392" cy="371185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insert caption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5F47B5-4761-5144-F10D-D22CD753FB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4E7EC1F8-3C79-96EA-BAC5-4A16390EF4F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0" name="Picture 9" descr="Logo, company name&#10;&#10;AI-generated content may be incorrect.">
            <a:extLst>
              <a:ext uri="{FF2B5EF4-FFF2-40B4-BE49-F238E27FC236}">
                <a16:creationId xmlns:a16="http://schemas.microsoft.com/office/drawing/2014/main" id="{BA36F6E8-B09C-D7C6-E26B-D0323BCA25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80C1E4F0-DFA5-E9B1-59B4-18ECD9C9B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able Placeholder 5">
            <a:extLst>
              <a:ext uri="{FF2B5EF4-FFF2-40B4-BE49-F238E27FC236}">
                <a16:creationId xmlns:a16="http://schemas.microsoft.com/office/drawing/2014/main" id="{D2EDDB05-1AF6-97B9-8468-040314ECE410}"/>
              </a:ext>
            </a:extLst>
          </p:cNvPr>
          <p:cNvSpPr>
            <a:spLocks noGrp="1"/>
          </p:cNvSpPr>
          <p:nvPr>
            <p:ph type="tbl" sz="quarter" idx="25"/>
          </p:nvPr>
        </p:nvSpPr>
        <p:spPr>
          <a:xfrm>
            <a:off x="915924" y="1700784"/>
            <a:ext cx="9992867" cy="4105656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table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088B00D-9B35-DB46-C790-1D78D3C30D91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11/3/25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423629E-9729-19B2-D18F-696FC5DF7C80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Yonehara | High Power Targetry for Muon Collider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F7ECEAE-4F90-EAE6-417B-EE2AEE8EB75D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6080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-ligh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99776E6-5838-C63E-68C8-E3EF99F46087}"/>
              </a:ext>
            </a:extLst>
          </p:cNvPr>
          <p:cNvSpPr txBox="1">
            <a:spLocks/>
          </p:cNvSpPr>
          <p:nvPr userDrawn="1"/>
        </p:nvSpPr>
        <p:spPr>
          <a:xfrm>
            <a:off x="6096000" y="4361861"/>
            <a:ext cx="5029200" cy="882168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-100" baseline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95878C-4EDF-38C4-5287-2AEA2144FD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2048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" y="971550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3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11/3/25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4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Yonehara | High Power Targetry for Muon Collider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929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636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GB"/>
              <a:t>Yonehara | High Power Targetry for Muon Collider</a:t>
            </a:r>
            <a:endParaRPr lang="en-US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55"/>
          <a:stretch/>
        </p:blipFill>
        <p:spPr>
          <a:xfrm rot="5400000">
            <a:off x="8576564" y="3261320"/>
            <a:ext cx="6895511" cy="3353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7873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title-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5CCE765-81F2-BAC8-4594-F05A8A98B209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alpha val="502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5A81A3-EC67-4A3B-9F41-F416DA9AD7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775545"/>
            <a:ext cx="10003536" cy="834011"/>
          </a:xfrm>
          <a:prstGeom prst="rect">
            <a:avLst/>
          </a:prstGeom>
          <a:noFill/>
        </p:spPr>
        <p:txBody>
          <a:bodyPr wrap="square" lIns="0" tIns="0" rIns="0" bIns="274320" anchor="t">
            <a:spAutoFit/>
          </a:bodyPr>
          <a:lstStyle>
            <a:lvl1pPr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F45B20B8-EF94-AE94-949A-2FB6A948075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429001"/>
            <a:ext cx="1772454" cy="1114088"/>
          </a:xfrm>
          <a:prstGeom prst="rect">
            <a:avLst/>
          </a:prstGeom>
          <a:noFill/>
        </p:spPr>
        <p:txBody>
          <a:bodyPr lIns="0" tIns="182880" bIns="0" anchor="ctr">
            <a:noAutofit/>
          </a:bodyPr>
          <a:lstStyle>
            <a:lvl1pPr marL="0" indent="127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7200" b="0" i="0" kern="1200" spc="-100" baseline="0" dirty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C440DD-C83E-5818-8D0D-4307DEB14634}"/>
              </a:ext>
            </a:extLst>
          </p:cNvPr>
          <p:cNvSpPr/>
          <p:nvPr userDrawn="1"/>
        </p:nvSpPr>
        <p:spPr>
          <a:xfrm>
            <a:off x="914400" y="4543089"/>
            <a:ext cx="177393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88DA3D-6125-4849-EF5D-E55FDE01FE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F10B25E9-94DA-16D3-13E3-CAE2BEA2F4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534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title-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28A2BF2-AEE9-3696-E274-55C9E049409F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alpha val="502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BA279D5-65D1-7EB0-3505-17CC33D880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775545"/>
            <a:ext cx="10003536" cy="834011"/>
          </a:xfrm>
          <a:prstGeom prst="rect">
            <a:avLst/>
          </a:prstGeom>
          <a:noFill/>
        </p:spPr>
        <p:txBody>
          <a:bodyPr wrap="square" lIns="0" tIns="0" rIns="0" bIns="274320" anchor="t">
            <a:spAutoFit/>
          </a:bodyPr>
          <a:lstStyle>
            <a:lvl1pPr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0D56A39-C31F-0835-F346-AB4267AB2A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429001"/>
            <a:ext cx="1772454" cy="1114088"/>
          </a:xfrm>
          <a:prstGeom prst="rect">
            <a:avLst/>
          </a:prstGeom>
          <a:noFill/>
        </p:spPr>
        <p:txBody>
          <a:bodyPr lIns="0" tIns="182880" bIns="0" anchor="ctr">
            <a:noAutofit/>
          </a:bodyPr>
          <a:lstStyle>
            <a:lvl1pPr marL="0" indent="127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7200" b="0" i="0" kern="1200" spc="-100" baseline="0" dirty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40C43A-6B15-0F57-3682-C2FEC305D74B}"/>
              </a:ext>
            </a:extLst>
          </p:cNvPr>
          <p:cNvSpPr/>
          <p:nvPr userDrawn="1"/>
        </p:nvSpPr>
        <p:spPr>
          <a:xfrm>
            <a:off x="914400" y="4543089"/>
            <a:ext cx="177393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DEA090-8736-22FF-0799-B9DD33028A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CA4B4A60-8351-BF40-3841-F41FCE9B2F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0954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title-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B0E3FA5-DE31-AB6D-9B62-28830D79E1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775545"/>
            <a:ext cx="10003536" cy="834011"/>
          </a:xfrm>
          <a:prstGeom prst="rect">
            <a:avLst/>
          </a:prstGeom>
          <a:noFill/>
        </p:spPr>
        <p:txBody>
          <a:bodyPr wrap="square" lIns="0" tIns="0" rIns="0" bIns="274320" anchor="t">
            <a:spAutoFit/>
          </a:bodyPr>
          <a:lstStyle>
            <a:lvl1pPr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F93DB2B-C096-0CA2-8B73-EC9DE94D29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429001"/>
            <a:ext cx="1772454" cy="1114088"/>
          </a:xfrm>
          <a:prstGeom prst="rect">
            <a:avLst/>
          </a:prstGeom>
          <a:noFill/>
        </p:spPr>
        <p:txBody>
          <a:bodyPr lIns="0" tIns="182880" bIns="0" anchor="ctr">
            <a:noAutofit/>
          </a:bodyPr>
          <a:lstStyle>
            <a:lvl1pPr marL="0" indent="127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7200" b="0" i="0" kern="1200" spc="-100" baseline="0" dirty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3C7BFC-CC60-7A87-8EC8-5BDBA55CAEAE}"/>
              </a:ext>
            </a:extLst>
          </p:cNvPr>
          <p:cNvSpPr/>
          <p:nvPr userDrawn="1"/>
        </p:nvSpPr>
        <p:spPr>
          <a:xfrm>
            <a:off x="914400" y="4543089"/>
            <a:ext cx="177393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0D6175-3B5A-99BF-50CA-438C19FF1B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C0A3FD-7314-8193-36AD-C546C75B7C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0286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section-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Logo, company name&#10;&#10;AI-generated content may be incorrect.">
            <a:extLst>
              <a:ext uri="{FF2B5EF4-FFF2-40B4-BE49-F238E27FC236}">
                <a16:creationId xmlns:a16="http://schemas.microsoft.com/office/drawing/2014/main" id="{F458E46B-0C39-CD93-F76B-90E76DC35E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4" name="Title Placeholder 1">
            <a:extLst>
              <a:ext uri="{FF2B5EF4-FFF2-40B4-BE49-F238E27FC236}">
                <a16:creationId xmlns:a16="http://schemas.microsoft.com/office/drawing/2014/main" id="{A226F5EF-54EF-597D-C9E0-363980318B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6532561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2" name="Text Placeholder 11">
            <a:extLst>
              <a:ext uri="{FF2B5EF4-FFF2-40B4-BE49-F238E27FC236}">
                <a16:creationId xmlns:a16="http://schemas.microsoft.com/office/drawing/2014/main" id="{7D25E6A6-20DF-4816-1517-8509EB288B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166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01</a:t>
            </a:r>
          </a:p>
        </p:txBody>
      </p:sp>
      <p:sp>
        <p:nvSpPr>
          <p:cNvPr id="53" name="Text Placeholder 13">
            <a:extLst>
              <a:ext uri="{FF2B5EF4-FFF2-40B4-BE49-F238E27FC236}">
                <a16:creationId xmlns:a16="http://schemas.microsoft.com/office/drawing/2014/main" id="{14A01821-D46E-3D52-4CAD-F7DBDCABE77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4400" y="2705790"/>
            <a:ext cx="3070728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4" name="Text Placeholder 11">
            <a:extLst>
              <a:ext uri="{FF2B5EF4-FFF2-40B4-BE49-F238E27FC236}">
                <a16:creationId xmlns:a16="http://schemas.microsoft.com/office/drawing/2014/main" id="{FD54C57D-8418-C7FC-C13C-73DFB518882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7622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02</a:t>
            </a:r>
          </a:p>
        </p:txBody>
      </p:sp>
      <p:sp>
        <p:nvSpPr>
          <p:cNvPr id="55" name="Text Placeholder 13">
            <a:extLst>
              <a:ext uri="{FF2B5EF4-FFF2-40B4-BE49-F238E27FC236}">
                <a16:creationId xmlns:a16="http://schemas.microsoft.com/office/drawing/2014/main" id="{A7ED865A-D8C1-84B1-ED7B-E4FD0EB527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79746" y="2705790"/>
            <a:ext cx="3067213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ED5B529-78BB-F29E-18B0-971B1535E859}"/>
              </a:ext>
            </a:extLst>
          </p:cNvPr>
          <p:cNvSpPr/>
          <p:nvPr userDrawn="1"/>
        </p:nvSpPr>
        <p:spPr>
          <a:xfrm rot="10800000">
            <a:off x="907074" y="2559377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04014A3-4C06-C81A-AC8E-980793F74342}"/>
              </a:ext>
            </a:extLst>
          </p:cNvPr>
          <p:cNvSpPr/>
          <p:nvPr userDrawn="1"/>
        </p:nvSpPr>
        <p:spPr>
          <a:xfrm rot="10800000">
            <a:off x="4369687" y="2559377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Text Placeholder 11">
            <a:extLst>
              <a:ext uri="{FF2B5EF4-FFF2-40B4-BE49-F238E27FC236}">
                <a16:creationId xmlns:a16="http://schemas.microsoft.com/office/drawing/2014/main" id="{4B74B708-A762-7133-2651-04F12E11F8A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166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03</a:t>
            </a:r>
          </a:p>
        </p:txBody>
      </p:sp>
      <p:sp>
        <p:nvSpPr>
          <p:cNvPr id="59" name="Text Placeholder 13">
            <a:extLst>
              <a:ext uri="{FF2B5EF4-FFF2-40B4-BE49-F238E27FC236}">
                <a16:creationId xmlns:a16="http://schemas.microsoft.com/office/drawing/2014/main" id="{435E90AA-1C85-A9E4-87BC-C1AF24C3621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754927"/>
            <a:ext cx="3070728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60" name="Text Placeholder 11">
            <a:extLst>
              <a:ext uri="{FF2B5EF4-FFF2-40B4-BE49-F238E27FC236}">
                <a16:creationId xmlns:a16="http://schemas.microsoft.com/office/drawing/2014/main" id="{492F2493-8216-CD88-FA44-CC9A10608AF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37622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04</a:t>
            </a:r>
          </a:p>
        </p:txBody>
      </p:sp>
      <p:sp>
        <p:nvSpPr>
          <p:cNvPr id="61" name="Text Placeholder 13">
            <a:extLst>
              <a:ext uri="{FF2B5EF4-FFF2-40B4-BE49-F238E27FC236}">
                <a16:creationId xmlns:a16="http://schemas.microsoft.com/office/drawing/2014/main" id="{94974B5A-8E34-7804-BAF6-077E87EED7B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379746" y="4754927"/>
            <a:ext cx="3067213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2AD98F0-4E6C-4977-7D6D-0539C61129D5}"/>
              </a:ext>
            </a:extLst>
          </p:cNvPr>
          <p:cNvSpPr/>
          <p:nvPr userDrawn="1"/>
        </p:nvSpPr>
        <p:spPr>
          <a:xfrm rot="10800000">
            <a:off x="907074" y="460851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EEA28208-467D-4A45-BC0C-0BC9588893EB}"/>
              </a:ext>
            </a:extLst>
          </p:cNvPr>
          <p:cNvSpPr/>
          <p:nvPr userDrawn="1"/>
        </p:nvSpPr>
        <p:spPr>
          <a:xfrm rot="10800000">
            <a:off x="4369687" y="460851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Picture Placeholder 5">
            <a:extLst>
              <a:ext uri="{FF2B5EF4-FFF2-40B4-BE49-F238E27FC236}">
                <a16:creationId xmlns:a16="http://schemas.microsoft.com/office/drawing/2014/main" id="{4FBFB9DE-AE2D-A7B7-4DB4-6859D9D5BC4B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378952" y="0"/>
            <a:ext cx="3447288" cy="6858001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45720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65" name="Text Placeholder 13">
            <a:extLst>
              <a:ext uri="{FF2B5EF4-FFF2-40B4-BE49-F238E27FC236}">
                <a16:creationId xmlns:a16="http://schemas.microsoft.com/office/drawing/2014/main" id="{D2A65777-78A4-1122-070C-13C5CC391FE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40140" y="6251713"/>
            <a:ext cx="2724912" cy="606288"/>
          </a:xfrm>
          <a:noFill/>
          <a:ln>
            <a:noFill/>
          </a:ln>
        </p:spPr>
        <p:txBody>
          <a:bodyPr lIns="182880" tIns="0" rIns="18288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2F3BB497-B176-4CA5-ECD7-4F398D8B4F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3D427B-7FC7-1359-C26B-EE4E88413334}"/>
              </a:ext>
            </a:extLst>
          </p:cNvPr>
          <p:cNvSpPr>
            <a:spLocks noGrp="1"/>
          </p:cNvSpPr>
          <p:nvPr>
            <p:ph type="dt" sz="half" idx="4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11/3/25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6283E2-A570-ED3B-DFD5-070DE6D5FDE8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Yonehara | High Power Targetry for Muon Collider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E33E59-3BC3-A711-E10E-552D2E1F77B5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3332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section-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BB2EFC9-1306-610A-7472-F5A409DAF87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4078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03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8DA22153-3FAA-4073-D5F7-B56934A1295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840789" y="2705790"/>
            <a:ext cx="3070730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34F7C635-74F3-E319-79C6-11DF58432BC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166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01</a:t>
            </a:r>
          </a:p>
        </p:txBody>
      </p:sp>
      <p:sp>
        <p:nvSpPr>
          <p:cNvPr id="36" name="Text Placeholder 13">
            <a:extLst>
              <a:ext uri="{FF2B5EF4-FFF2-40B4-BE49-F238E27FC236}">
                <a16:creationId xmlns:a16="http://schemas.microsoft.com/office/drawing/2014/main" id="{0CB3ED8D-E886-FF54-5A83-1729951016D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4400" y="2705790"/>
            <a:ext cx="3070728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FEC18E3E-7D1C-8D3A-FA66-09B9E8AF96E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7622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02</a:t>
            </a:r>
          </a:p>
        </p:txBody>
      </p:sp>
      <p:sp>
        <p:nvSpPr>
          <p:cNvPr id="38" name="Text Placeholder 13">
            <a:extLst>
              <a:ext uri="{FF2B5EF4-FFF2-40B4-BE49-F238E27FC236}">
                <a16:creationId xmlns:a16="http://schemas.microsoft.com/office/drawing/2014/main" id="{F46C368A-CAE6-AB12-45DE-8C9AC108152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79746" y="2705790"/>
            <a:ext cx="3067213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81A30D-A0A7-8F72-0DB2-BAA0EF2037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2" name="Picture 11" descr="Logo, company name&#10;&#10;AI-generated content may be incorrect.">
            <a:extLst>
              <a:ext uri="{FF2B5EF4-FFF2-40B4-BE49-F238E27FC236}">
                <a16:creationId xmlns:a16="http://schemas.microsoft.com/office/drawing/2014/main" id="{6BC60E22-555E-863E-A95E-1F364397E9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C8268B68-5038-1850-9129-6EBE6E73F9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851C4B-EE7A-A84C-0FEB-76E839BCE7AE}"/>
              </a:ext>
            </a:extLst>
          </p:cNvPr>
          <p:cNvSpPr/>
          <p:nvPr userDrawn="1"/>
        </p:nvSpPr>
        <p:spPr>
          <a:xfrm rot="10800000">
            <a:off x="907074" y="2559377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079CC64-0203-C898-B985-39FB41EBBF57}"/>
              </a:ext>
            </a:extLst>
          </p:cNvPr>
          <p:cNvSpPr/>
          <p:nvPr userDrawn="1"/>
        </p:nvSpPr>
        <p:spPr>
          <a:xfrm rot="10800000">
            <a:off x="4369687" y="2559377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EB46FE0-DD6E-5635-0172-E4462AC6960A}"/>
              </a:ext>
            </a:extLst>
          </p:cNvPr>
          <p:cNvSpPr/>
          <p:nvPr userDrawn="1"/>
        </p:nvSpPr>
        <p:spPr>
          <a:xfrm rot="10800000">
            <a:off x="7844307" y="2559377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Text Placeholder 11">
            <a:extLst>
              <a:ext uri="{FF2B5EF4-FFF2-40B4-BE49-F238E27FC236}">
                <a16:creationId xmlns:a16="http://schemas.microsoft.com/office/drawing/2014/main" id="{6E39647A-7DAB-491C-D78A-700609AE592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84078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06</a:t>
            </a:r>
          </a:p>
        </p:txBody>
      </p:sp>
      <p:sp>
        <p:nvSpPr>
          <p:cNvPr id="54" name="Text Placeholder 13">
            <a:extLst>
              <a:ext uri="{FF2B5EF4-FFF2-40B4-BE49-F238E27FC236}">
                <a16:creationId xmlns:a16="http://schemas.microsoft.com/office/drawing/2014/main" id="{1A2EE3EC-6F0A-04AA-D8CE-ACD79EC10DF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840789" y="4754927"/>
            <a:ext cx="3070730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5" name="Text Placeholder 11">
            <a:extLst>
              <a:ext uri="{FF2B5EF4-FFF2-40B4-BE49-F238E27FC236}">
                <a16:creationId xmlns:a16="http://schemas.microsoft.com/office/drawing/2014/main" id="{34257359-AC31-56B7-8B18-5EA207F7A42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166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04</a:t>
            </a:r>
          </a:p>
        </p:txBody>
      </p:sp>
      <p:sp>
        <p:nvSpPr>
          <p:cNvPr id="56" name="Text Placeholder 13">
            <a:extLst>
              <a:ext uri="{FF2B5EF4-FFF2-40B4-BE49-F238E27FC236}">
                <a16:creationId xmlns:a16="http://schemas.microsoft.com/office/drawing/2014/main" id="{572C6531-6F1F-27C2-65C9-244BA7ADFA5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754927"/>
            <a:ext cx="3070728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7" name="Text Placeholder 11">
            <a:extLst>
              <a:ext uri="{FF2B5EF4-FFF2-40B4-BE49-F238E27FC236}">
                <a16:creationId xmlns:a16="http://schemas.microsoft.com/office/drawing/2014/main" id="{595E9E59-1788-1106-6D6E-4588D5BFC42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37622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05</a:t>
            </a:r>
          </a:p>
        </p:txBody>
      </p:sp>
      <p:sp>
        <p:nvSpPr>
          <p:cNvPr id="58" name="Text Placeholder 13">
            <a:extLst>
              <a:ext uri="{FF2B5EF4-FFF2-40B4-BE49-F238E27FC236}">
                <a16:creationId xmlns:a16="http://schemas.microsoft.com/office/drawing/2014/main" id="{8199CACE-BEE2-2F7F-88AC-1185972B2BB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379746" y="4754927"/>
            <a:ext cx="3067213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4F7BEFD-FB17-76F4-D1C3-A86A0C5DF431}"/>
              </a:ext>
            </a:extLst>
          </p:cNvPr>
          <p:cNvSpPr/>
          <p:nvPr userDrawn="1"/>
        </p:nvSpPr>
        <p:spPr>
          <a:xfrm rot="10800000">
            <a:off x="907074" y="460851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098B664-2217-1188-9827-8BE49302AAB0}"/>
              </a:ext>
            </a:extLst>
          </p:cNvPr>
          <p:cNvSpPr/>
          <p:nvPr userDrawn="1"/>
        </p:nvSpPr>
        <p:spPr>
          <a:xfrm rot="10800000">
            <a:off x="4369687" y="460851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3E24A18-BE76-EFAD-8000-E51E5AB8B18D}"/>
              </a:ext>
            </a:extLst>
          </p:cNvPr>
          <p:cNvSpPr/>
          <p:nvPr userDrawn="1"/>
        </p:nvSpPr>
        <p:spPr>
          <a:xfrm rot="10800000">
            <a:off x="7844307" y="460851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306B98-6C7B-5D9C-EB22-ADFE1D599AAB}"/>
              </a:ext>
            </a:extLst>
          </p:cNvPr>
          <p:cNvSpPr>
            <a:spLocks noGrp="1"/>
          </p:cNvSpPr>
          <p:nvPr>
            <p:ph type="dt" sz="half" idx="4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11/3/25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5E37-5D32-15DD-E450-FB2064F63D72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Yonehara | High Power Targetry for Muon Collider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AC6AA05-64AA-7F74-3379-4487B7FD1272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642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-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6AD0045-D845-5F01-C7D1-73624895ED88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14399" y="1700784"/>
            <a:ext cx="4791456" cy="465556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86F0B1F9-C5B9-05EE-C328-8433B1CD3C65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117335" y="1700784"/>
            <a:ext cx="4791456" cy="465556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62B43F-73DD-AD6A-8550-717E576350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39E46303-DDA0-E56A-9B85-5B9068E3010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5" name="Picture 14" descr="Logo, company name&#10;&#10;AI-generated content may be incorrect.">
            <a:extLst>
              <a:ext uri="{FF2B5EF4-FFF2-40B4-BE49-F238E27FC236}">
                <a16:creationId xmlns:a16="http://schemas.microsoft.com/office/drawing/2014/main" id="{F23D0862-E3D5-559F-AB95-10F87934BC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EF36A026-F926-E3B5-8678-139BA7B31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E50458-8D3F-2099-2356-3CA8793ECC7F}"/>
              </a:ext>
            </a:extLst>
          </p:cNvPr>
          <p:cNvSpPr>
            <a:spLocks noGrp="1"/>
          </p:cNvSpPr>
          <p:nvPr>
            <p:ph type="dt" sz="half" idx="4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11/3/25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1D48277-7A9B-6144-ED79-9AA496F6D464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Yonehara | High Power Targetry for Muon Collider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BAB409-4206-E91C-1666-096D894399D9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6949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-section-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 Placeholder 13">
            <a:extLst>
              <a:ext uri="{FF2B5EF4-FFF2-40B4-BE49-F238E27FC236}">
                <a16:creationId xmlns:a16="http://schemas.microsoft.com/office/drawing/2014/main" id="{24D2F47F-A82C-896B-9074-0218039BA50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4399" y="1700784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64871" y="1700784"/>
            <a:ext cx="3639311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3" name="Text Placeholder 13">
            <a:extLst>
              <a:ext uri="{FF2B5EF4-FFF2-40B4-BE49-F238E27FC236}">
                <a16:creationId xmlns:a16="http://schemas.microsoft.com/office/drawing/2014/main" id="{879203E9-4594-555A-231B-491719F4150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4398" y="2439376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114" name="Text Placeholder 13">
            <a:extLst>
              <a:ext uri="{FF2B5EF4-FFF2-40B4-BE49-F238E27FC236}">
                <a16:creationId xmlns:a16="http://schemas.microsoft.com/office/drawing/2014/main" id="{84230C28-B165-EFA0-B74F-E666A786A9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064872" y="2439376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6" name="Text Placeholder 13">
            <a:extLst>
              <a:ext uri="{FF2B5EF4-FFF2-40B4-BE49-F238E27FC236}">
                <a16:creationId xmlns:a16="http://schemas.microsoft.com/office/drawing/2014/main" id="{2DF69C14-5330-E3B1-3493-6E4B64446AB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4398" y="3177663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117" name="Text Placeholder 13">
            <a:extLst>
              <a:ext uri="{FF2B5EF4-FFF2-40B4-BE49-F238E27FC236}">
                <a16:creationId xmlns:a16="http://schemas.microsoft.com/office/drawing/2014/main" id="{64FAB876-1E16-E235-990A-914CADA69DA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064872" y="3177663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9" name="Text Placeholder 13">
            <a:extLst>
              <a:ext uri="{FF2B5EF4-FFF2-40B4-BE49-F238E27FC236}">
                <a16:creationId xmlns:a16="http://schemas.microsoft.com/office/drawing/2014/main" id="{932D7BD1-6785-E0E5-A294-8699619E073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4398" y="3909185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120" name="Text Placeholder 13">
            <a:extLst>
              <a:ext uri="{FF2B5EF4-FFF2-40B4-BE49-F238E27FC236}">
                <a16:creationId xmlns:a16="http://schemas.microsoft.com/office/drawing/2014/main" id="{09FE5F1D-177D-3BC0-A83F-F3A8B841764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064872" y="3909185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2" name="Text Placeholder 13">
            <a:extLst>
              <a:ext uri="{FF2B5EF4-FFF2-40B4-BE49-F238E27FC236}">
                <a16:creationId xmlns:a16="http://schemas.microsoft.com/office/drawing/2014/main" id="{737A7788-0B5B-A35E-C701-E199CC87D2F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4398" y="4640707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123" name="Text Placeholder 13">
            <a:extLst>
              <a:ext uri="{FF2B5EF4-FFF2-40B4-BE49-F238E27FC236}">
                <a16:creationId xmlns:a16="http://schemas.microsoft.com/office/drawing/2014/main" id="{CA244C11-B490-6C58-227E-AAE993D5763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064872" y="4640707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5" name="Text Placeholder 13">
            <a:extLst>
              <a:ext uri="{FF2B5EF4-FFF2-40B4-BE49-F238E27FC236}">
                <a16:creationId xmlns:a16="http://schemas.microsoft.com/office/drawing/2014/main" id="{FB3C5B8D-511D-4620-D6C2-29244AE5A36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4398" y="5372229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06</a:t>
            </a:r>
          </a:p>
        </p:txBody>
      </p:sp>
      <p:sp>
        <p:nvSpPr>
          <p:cNvPr id="126" name="Text Placeholder 13">
            <a:extLst>
              <a:ext uri="{FF2B5EF4-FFF2-40B4-BE49-F238E27FC236}">
                <a16:creationId xmlns:a16="http://schemas.microsoft.com/office/drawing/2014/main" id="{74E73A5C-9587-3638-1849-529EF20DA4A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064872" y="5372229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8" name="Text Placeholder 13">
            <a:extLst>
              <a:ext uri="{FF2B5EF4-FFF2-40B4-BE49-F238E27FC236}">
                <a16:creationId xmlns:a16="http://schemas.microsoft.com/office/drawing/2014/main" id="{D9958F8C-F86C-8945-339F-91C4B192BB7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121941" y="1700784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07</a:t>
            </a:r>
          </a:p>
        </p:txBody>
      </p:sp>
      <p:sp>
        <p:nvSpPr>
          <p:cNvPr id="129" name="Text Placeholder 13">
            <a:extLst>
              <a:ext uri="{FF2B5EF4-FFF2-40B4-BE49-F238E27FC236}">
                <a16:creationId xmlns:a16="http://schemas.microsoft.com/office/drawing/2014/main" id="{CF1D7A50-7443-E633-DD41-F6B79C3FF56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71056" y="1700784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31" name="Text Placeholder 13">
            <a:extLst>
              <a:ext uri="{FF2B5EF4-FFF2-40B4-BE49-F238E27FC236}">
                <a16:creationId xmlns:a16="http://schemas.microsoft.com/office/drawing/2014/main" id="{CFA56BDA-D236-1449-791D-D67B3432FAB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121941" y="2439376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08</a:t>
            </a:r>
          </a:p>
        </p:txBody>
      </p:sp>
      <p:sp>
        <p:nvSpPr>
          <p:cNvPr id="132" name="Text Placeholder 13">
            <a:extLst>
              <a:ext uri="{FF2B5EF4-FFF2-40B4-BE49-F238E27FC236}">
                <a16:creationId xmlns:a16="http://schemas.microsoft.com/office/drawing/2014/main" id="{EA4D9A6A-DBB7-348C-F89D-164E7413004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271056" y="2439376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34" name="Text Placeholder 13">
            <a:extLst>
              <a:ext uri="{FF2B5EF4-FFF2-40B4-BE49-F238E27FC236}">
                <a16:creationId xmlns:a16="http://schemas.microsoft.com/office/drawing/2014/main" id="{AF2C1657-B89C-2EE0-35F8-B79BD539AEF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121941" y="3177663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09</a:t>
            </a:r>
          </a:p>
        </p:txBody>
      </p:sp>
      <p:sp>
        <p:nvSpPr>
          <p:cNvPr id="135" name="Text Placeholder 13">
            <a:extLst>
              <a:ext uri="{FF2B5EF4-FFF2-40B4-BE49-F238E27FC236}">
                <a16:creationId xmlns:a16="http://schemas.microsoft.com/office/drawing/2014/main" id="{3AE3BE8C-2311-FEC2-AEAF-F66929C7421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71056" y="3177663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37" name="Text Placeholder 13">
            <a:extLst>
              <a:ext uri="{FF2B5EF4-FFF2-40B4-BE49-F238E27FC236}">
                <a16:creationId xmlns:a16="http://schemas.microsoft.com/office/drawing/2014/main" id="{6BC6E3D7-C604-65BA-0EF3-149FD797F8F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21941" y="3909185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10</a:t>
            </a:r>
          </a:p>
        </p:txBody>
      </p:sp>
      <p:sp>
        <p:nvSpPr>
          <p:cNvPr id="138" name="Text Placeholder 13">
            <a:extLst>
              <a:ext uri="{FF2B5EF4-FFF2-40B4-BE49-F238E27FC236}">
                <a16:creationId xmlns:a16="http://schemas.microsoft.com/office/drawing/2014/main" id="{614D7BFE-8E61-2980-FCFD-07D72FEFE89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271056" y="3909185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40" name="Text Placeholder 13">
            <a:extLst>
              <a:ext uri="{FF2B5EF4-FFF2-40B4-BE49-F238E27FC236}">
                <a16:creationId xmlns:a16="http://schemas.microsoft.com/office/drawing/2014/main" id="{BFE1C3D8-A28B-308B-4E0D-6BF5775ABE4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121941" y="4640707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11</a:t>
            </a:r>
          </a:p>
        </p:txBody>
      </p:sp>
      <p:sp>
        <p:nvSpPr>
          <p:cNvPr id="141" name="Text Placeholder 13">
            <a:extLst>
              <a:ext uri="{FF2B5EF4-FFF2-40B4-BE49-F238E27FC236}">
                <a16:creationId xmlns:a16="http://schemas.microsoft.com/office/drawing/2014/main" id="{FB732F29-504E-1261-3F0E-602CAADDCEC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271056" y="4640707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43" name="Text Placeholder 13">
            <a:extLst>
              <a:ext uri="{FF2B5EF4-FFF2-40B4-BE49-F238E27FC236}">
                <a16:creationId xmlns:a16="http://schemas.microsoft.com/office/drawing/2014/main" id="{35021FF4-3C1D-61CB-EC24-10046EF8415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121941" y="5372229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144" name="Text Placeholder 13">
            <a:extLst>
              <a:ext uri="{FF2B5EF4-FFF2-40B4-BE49-F238E27FC236}">
                <a16:creationId xmlns:a16="http://schemas.microsoft.com/office/drawing/2014/main" id="{4E6D8817-7253-7DDF-DC41-DEB37620B21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271056" y="5372229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pic>
        <p:nvPicPr>
          <p:cNvPr id="22" name="Picture 21" descr="Logo, company name&#10;&#10;AI-generated content may be incorrect.">
            <a:extLst>
              <a:ext uri="{FF2B5EF4-FFF2-40B4-BE49-F238E27FC236}">
                <a16:creationId xmlns:a16="http://schemas.microsoft.com/office/drawing/2014/main" id="{A9E6E4F7-0584-EF34-FFFB-B4D12342ED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4969F255-D28D-EFC0-3ADC-C571145687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7966263-F5BA-1B96-DFF6-A810CFE6ED65}"/>
              </a:ext>
            </a:extLst>
          </p:cNvPr>
          <p:cNvSpPr/>
          <p:nvPr userDrawn="1"/>
        </p:nvSpPr>
        <p:spPr>
          <a:xfrm rot="16200000">
            <a:off x="-333761" y="3861980"/>
            <a:ext cx="43708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375657B-DD59-499B-29D6-ECC94C0CBF3A}"/>
              </a:ext>
            </a:extLst>
          </p:cNvPr>
          <p:cNvSpPr/>
          <p:nvPr userDrawn="1"/>
        </p:nvSpPr>
        <p:spPr>
          <a:xfrm rot="16200000">
            <a:off x="4865768" y="3861980"/>
            <a:ext cx="43708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001167-2535-4E93-B518-3CECA51A2C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B6BFD8A-E7E0-527A-5D21-8D9C31BEC308}"/>
              </a:ext>
            </a:extLst>
          </p:cNvPr>
          <p:cNvSpPr>
            <a:spLocks noGrp="1"/>
          </p:cNvSpPr>
          <p:nvPr>
            <p:ph type="dt" sz="half" idx="4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11/3/25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496E824-EFBF-1849-35E8-7D21ECBB3B68}"/>
              </a:ext>
            </a:extLst>
          </p:cNvPr>
          <p:cNvSpPr>
            <a:spLocks noGrp="1"/>
          </p:cNvSpPr>
          <p:nvPr>
            <p:ph type="ftr" sz="quarter" idx="4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Yonehara | High Power Targetry for Muon Collider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743B2D2-A2A5-B0BB-78FD-0E231C66EFC6}"/>
              </a:ext>
            </a:extLst>
          </p:cNvPr>
          <p:cNvSpPr>
            <a:spLocks noGrp="1"/>
          </p:cNvSpPr>
          <p:nvPr>
            <p:ph type="sldNum" sz="quarter" idx="48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4791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-section-agenda_not-numbe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EAC7C6E1-81A7-9044-9434-4D88EFE87D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399" y="1777100"/>
            <a:ext cx="4789783" cy="499564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3200" b="0" i="0" spc="-2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4CED7749-8D25-A90A-BC06-69A433AA0BF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14399" y="2466808"/>
            <a:ext cx="4789783" cy="361865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342900" indent="-34290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ü"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Topic 1</a:t>
            </a:r>
          </a:p>
          <a:p>
            <a:pPr lvl="0"/>
            <a:r>
              <a:rPr lang="en-US" dirty="0"/>
              <a:t>Topic 2</a:t>
            </a:r>
          </a:p>
          <a:p>
            <a:pPr lvl="0"/>
            <a:r>
              <a:rPr lang="en-US" dirty="0"/>
              <a:t>Topic 3</a:t>
            </a:r>
          </a:p>
          <a:p>
            <a:pPr lvl="0"/>
            <a:r>
              <a:rPr lang="en-US" dirty="0"/>
              <a:t>Topic 4</a:t>
            </a:r>
          </a:p>
          <a:p>
            <a:pPr lvl="0"/>
            <a:r>
              <a:rPr lang="en-US" dirty="0"/>
              <a:t>Topic 5</a:t>
            </a:r>
          </a:p>
          <a:p>
            <a:pPr lvl="0"/>
            <a:r>
              <a:rPr lang="en-US" dirty="0"/>
              <a:t>Topic 6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1DDFE44E-2ABA-6773-6AFE-A057849A0C5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21942" y="1777100"/>
            <a:ext cx="4786850" cy="499564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3200" b="0" i="0" spc="-2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285926F5-51C9-C767-8B1C-05A48BEC44A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121942" y="2439375"/>
            <a:ext cx="4786850" cy="361865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342900" indent="-34290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ü"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Topic 1</a:t>
            </a:r>
          </a:p>
          <a:p>
            <a:pPr lvl="0"/>
            <a:r>
              <a:rPr lang="en-US" dirty="0"/>
              <a:t>Topic 2</a:t>
            </a:r>
          </a:p>
          <a:p>
            <a:pPr lvl="0"/>
            <a:r>
              <a:rPr lang="en-US" dirty="0"/>
              <a:t>Topic 3</a:t>
            </a:r>
          </a:p>
          <a:p>
            <a:pPr lvl="0"/>
            <a:r>
              <a:rPr lang="en-US" dirty="0"/>
              <a:t>Topic 4</a:t>
            </a:r>
          </a:p>
          <a:p>
            <a:pPr lvl="0"/>
            <a:r>
              <a:rPr lang="en-US" dirty="0"/>
              <a:t>Topic 5</a:t>
            </a:r>
          </a:p>
          <a:p>
            <a:pPr lvl="0"/>
            <a:r>
              <a:rPr lang="en-US" dirty="0"/>
              <a:t>Topic 6</a:t>
            </a:r>
          </a:p>
        </p:txBody>
      </p:sp>
      <p:pic>
        <p:nvPicPr>
          <p:cNvPr id="14" name="Picture 13" descr="Logo, company name&#10;&#10;AI-generated content may be incorrect.">
            <a:extLst>
              <a:ext uri="{FF2B5EF4-FFF2-40B4-BE49-F238E27FC236}">
                <a16:creationId xmlns:a16="http://schemas.microsoft.com/office/drawing/2014/main" id="{0A38FBEF-D968-BAAB-2F1A-C33DF1090A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5C332878-8208-7EAA-4DB9-C54CF85EB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91C4DF3-48EC-B58B-4268-5C15BF40467E}"/>
              </a:ext>
            </a:extLst>
          </p:cNvPr>
          <p:cNvSpPr/>
          <p:nvPr userDrawn="1"/>
        </p:nvSpPr>
        <p:spPr>
          <a:xfrm rot="10800000">
            <a:off x="910883" y="2292645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AC22AE-2868-1667-3C38-222AE62A0E83}"/>
              </a:ext>
            </a:extLst>
          </p:cNvPr>
          <p:cNvSpPr/>
          <p:nvPr userDrawn="1"/>
        </p:nvSpPr>
        <p:spPr>
          <a:xfrm rot="10800000">
            <a:off x="6121941" y="2292645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6D8D20-04D8-0306-5B9D-6596477A20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A1CB0B1E-5470-943A-A864-22A82A8FAB55}"/>
              </a:ext>
            </a:extLst>
          </p:cNvPr>
          <p:cNvSpPr>
            <a:spLocks noGrp="1"/>
          </p:cNvSpPr>
          <p:nvPr>
            <p:ph type="dt" sz="half" idx="4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11/3/25</a:t>
            </a:r>
            <a:endParaRPr lang="en-US" dirty="0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551ADB85-A509-E663-36AB-0B56E0503B7D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Yonehara | High Power Targetry for Muon Collider</a:t>
            </a:r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7D4987D2-BA74-5186-0602-DCCC94E6057E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305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AI-generated content may be incorrect.">
            <a:extLst>
              <a:ext uri="{FF2B5EF4-FFF2-40B4-BE49-F238E27FC236}">
                <a16:creationId xmlns:a16="http://schemas.microsoft.com/office/drawing/2014/main" id="{CD38736F-0F40-792B-DD69-DC16A93816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3626" y="2365733"/>
            <a:ext cx="4496423" cy="4492268"/>
          </a:xfrm>
          <a:prstGeom prst="rect">
            <a:avLst/>
          </a:prstGeom>
        </p:spPr>
      </p:pic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E1356232-B7CE-B95F-FC29-52A07458583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43200" y="3072384"/>
            <a:ext cx="6345935" cy="190920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600" kern="1200" spc="-20" baseline="0" dirty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</a:lstStyle>
          <a:p>
            <a:r>
              <a:rPr lang="en-US" dirty="0"/>
              <a:t>This is placeholder paragraph text.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sed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Aenean </a:t>
            </a:r>
            <a:r>
              <a:rPr lang="en-US" dirty="0" err="1"/>
              <a:t>sagittis</a:t>
            </a:r>
            <a:r>
              <a:rPr lang="en-US" dirty="0"/>
              <a:t> ipsum non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sed ex </a:t>
            </a:r>
            <a:r>
              <a:rPr lang="en-US" dirty="0" err="1"/>
              <a:t>molestie</a:t>
            </a:r>
            <a:r>
              <a:rPr lang="en-US" dirty="0"/>
              <a:t>, a gravida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. Sed diam </a:t>
            </a:r>
            <a:r>
              <a:rPr lang="en-US" dirty="0" err="1"/>
              <a:t>purus</a:t>
            </a:r>
            <a:r>
              <a:rPr lang="en-US" dirty="0"/>
              <a:t>, gravida vel </a:t>
            </a:r>
            <a:r>
              <a:rPr lang="en-US" dirty="0" err="1"/>
              <a:t>lacus</a:t>
            </a:r>
            <a:r>
              <a:rPr lang="en-US" dirty="0"/>
              <a:t> ac, </a:t>
            </a:r>
            <a:r>
              <a:rPr lang="en-US" dirty="0" err="1"/>
              <a:t>condimentum</a:t>
            </a:r>
            <a:r>
              <a:rPr lang="en-US" dirty="0"/>
              <a:t> gravida </a:t>
            </a:r>
            <a:r>
              <a:rPr lang="en-US" dirty="0" err="1"/>
              <a:t>risus</a:t>
            </a:r>
            <a:r>
              <a:rPr lang="en-US" dirty="0"/>
              <a:t>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porta pulvinar.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11D5F7C7-6AB1-79FE-EEB4-285A6CD6FAB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743199" y="2368296"/>
            <a:ext cx="6345936" cy="625033"/>
          </a:xfrm>
        </p:spPr>
        <p:txBody>
          <a:bodyPr lIns="0" rIns="0" anchor="b">
            <a:noAutofit/>
          </a:bodyPr>
          <a:lstStyle>
            <a:lvl1pPr marL="0" indent="0">
              <a:buNone/>
              <a:defRPr sz="36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A8D461-DD73-1CF7-34F5-9277A6C8D7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8" name="Picture 17" descr="Logo, company name&#10;&#10;AI-generated content may be incorrect.">
            <a:extLst>
              <a:ext uri="{FF2B5EF4-FFF2-40B4-BE49-F238E27FC236}">
                <a16:creationId xmlns:a16="http://schemas.microsoft.com/office/drawing/2014/main" id="{16C105B6-4985-4A72-86A8-294F7A2F10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3DF65BB-D822-C07B-7887-79A08BCDCDA2}"/>
              </a:ext>
            </a:extLst>
          </p:cNvPr>
          <p:cNvSpPr/>
          <p:nvPr userDrawn="1"/>
        </p:nvSpPr>
        <p:spPr>
          <a:xfrm rot="16200000">
            <a:off x="2023503" y="2800073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3017B2-0EE7-AFCB-DDA3-603399951CA8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11/3/25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B0F08A-229C-A4A7-860F-0A6886870548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Yonehara | High Power Targetry for Muon Collider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4AD9F66-40DA-7542-0013-4B7B9B9BDCE9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471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-para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AI-generated content may be incorrect.">
            <a:extLst>
              <a:ext uri="{FF2B5EF4-FFF2-40B4-BE49-F238E27FC236}">
                <a16:creationId xmlns:a16="http://schemas.microsoft.com/office/drawing/2014/main" id="{0F638F81-B8FB-5EFF-DFB1-9D0FF030B3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3626" y="2365733"/>
            <a:ext cx="4496423" cy="4492268"/>
          </a:xfrm>
          <a:prstGeom prst="rect">
            <a:avLst/>
          </a:prstGeom>
        </p:spPr>
      </p:pic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8F21E745-BBC4-24D2-2D10-C3B2CD1C4B4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438401" y="2680962"/>
            <a:ext cx="2971800" cy="1496075"/>
          </a:xfrm>
        </p:spPr>
        <p:txBody>
          <a:bodyPr lIns="0" rIns="0" anchor="t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This is a placeholder headline. Lorem ipsum dolor sit </a:t>
            </a:r>
            <a:r>
              <a:rPr lang="en-US" dirty="0" err="1"/>
              <a:t>amet</a:t>
            </a:r>
            <a:r>
              <a:rPr lang="en-US" dirty="0"/>
              <a:t>, nec cu </a:t>
            </a:r>
            <a:r>
              <a:rPr lang="en-US" dirty="0" err="1"/>
              <a:t>legimus</a:t>
            </a:r>
            <a:r>
              <a:rPr lang="en-US" dirty="0"/>
              <a:t>.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3DC7DBDA-7A10-5E60-3F1B-555A97E684B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866544" y="2680962"/>
            <a:ext cx="3887056" cy="1496075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just">
              <a:lnSpc>
                <a:spcPct val="100000"/>
              </a:lnSpc>
              <a:buNone/>
              <a:defRPr lang="en-US" sz="1600" kern="1200" spc="-20" baseline="0" dirty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This is placeholder paragraph text.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Aenean </a:t>
            </a:r>
            <a:r>
              <a:rPr lang="en-US" dirty="0" err="1"/>
              <a:t>sagittis</a:t>
            </a:r>
            <a:r>
              <a:rPr lang="en-US" dirty="0"/>
              <a:t> ipsum non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sed ex </a:t>
            </a:r>
            <a:r>
              <a:rPr lang="en-US" dirty="0" err="1"/>
              <a:t>molestie</a:t>
            </a:r>
            <a:r>
              <a:rPr lang="en-US" dirty="0"/>
              <a:t>, a gravida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. Sed diam </a:t>
            </a:r>
            <a:r>
              <a:rPr lang="en-US" dirty="0" err="1"/>
              <a:t>purus</a:t>
            </a:r>
            <a:r>
              <a:rPr lang="en-US" dirty="0"/>
              <a:t>, gravida vel </a:t>
            </a:r>
            <a:r>
              <a:rPr lang="en-US" dirty="0" err="1"/>
              <a:t>lacus</a:t>
            </a:r>
            <a:r>
              <a:rPr lang="en-US" dirty="0"/>
              <a:t> ac, </a:t>
            </a:r>
            <a:r>
              <a:rPr lang="en-US" dirty="0" err="1"/>
              <a:t>condimentum</a:t>
            </a:r>
            <a:r>
              <a:rPr lang="en-US" dirty="0"/>
              <a:t> gravida </a:t>
            </a:r>
            <a:r>
              <a:rPr lang="en-US" dirty="0" err="1"/>
              <a:t>risus</a:t>
            </a:r>
            <a:r>
              <a:rPr lang="en-US" dirty="0"/>
              <a:t>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54DA6B-25F8-FB7A-310E-7B22616358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8" name="Picture 17" descr="Logo, company name&#10;&#10;AI-generated content may be incorrect.">
            <a:extLst>
              <a:ext uri="{FF2B5EF4-FFF2-40B4-BE49-F238E27FC236}">
                <a16:creationId xmlns:a16="http://schemas.microsoft.com/office/drawing/2014/main" id="{400B4D35-0B5E-5B93-DE8C-2ECCF2153C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A3DA0C6-B1B1-9AB4-A879-03547B4E875C}"/>
              </a:ext>
            </a:extLst>
          </p:cNvPr>
          <p:cNvSpPr/>
          <p:nvPr userDrawn="1"/>
        </p:nvSpPr>
        <p:spPr>
          <a:xfrm rot="16200000">
            <a:off x="4495372" y="3415280"/>
            <a:ext cx="2286000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E461A5B-FD12-3D01-3752-09D39717EAB1}"/>
              </a:ext>
            </a:extLst>
          </p:cNvPr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11/3/25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2E9858C-0A87-39AF-9E78-4100CB3488A8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Yonehara | High Power Targetry for Muon Collider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0D434DA-FA5F-A3F0-73D1-B7D59CAE5539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279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and-pho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25EDF766-7C4F-8198-CC00-1629745BA55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833104" y="820351"/>
            <a:ext cx="2630312" cy="1628814"/>
          </a:xfrm>
          <a:solidFill>
            <a:srgbClr val="C3CAD1"/>
          </a:solidFill>
          <a:ln>
            <a:noFill/>
          </a:ln>
        </p:spPr>
        <p:txBody>
          <a:bodyPr lIns="0" tIns="1005840" rIns="0" anchor="t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426E1C92-EEF8-8158-7DFA-25D472890B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3104" y="2449165"/>
            <a:ext cx="2630312" cy="290296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1E4BB0C1-1719-763D-2504-E6EAD0B6EF0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33104" y="4457874"/>
            <a:ext cx="2630312" cy="290296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5F91DEBF-3B80-EC21-CD0E-574925D5D20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33104" y="6463327"/>
            <a:ext cx="2630312" cy="290296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31" name="Picture Placeholder 5">
            <a:extLst>
              <a:ext uri="{FF2B5EF4-FFF2-40B4-BE49-F238E27FC236}">
                <a16:creationId xmlns:a16="http://schemas.microsoft.com/office/drawing/2014/main" id="{F2081C81-0D31-1D33-D5C7-E800F20CAB35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833104" y="2829060"/>
            <a:ext cx="2630312" cy="1628814"/>
          </a:xfrm>
          <a:solidFill>
            <a:srgbClr val="C3CAD1"/>
          </a:solidFill>
          <a:ln>
            <a:noFill/>
          </a:ln>
        </p:spPr>
        <p:txBody>
          <a:bodyPr lIns="0" tIns="1005840" rIns="0" anchor="t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3" name="Picture Placeholder 5">
            <a:extLst>
              <a:ext uri="{FF2B5EF4-FFF2-40B4-BE49-F238E27FC236}">
                <a16:creationId xmlns:a16="http://schemas.microsoft.com/office/drawing/2014/main" id="{CB5F92BD-A331-2033-6414-32DA4139D141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833104" y="4834513"/>
            <a:ext cx="2630312" cy="1628814"/>
          </a:xfrm>
          <a:solidFill>
            <a:srgbClr val="C3CAD1"/>
          </a:solidFill>
          <a:ln>
            <a:noFill/>
          </a:ln>
        </p:spPr>
        <p:txBody>
          <a:bodyPr lIns="0" tIns="1005840" rIns="0" anchor="t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8BB65541-22E1-1824-D211-5F662B02BC9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14399" y="1700783"/>
            <a:ext cx="7552944" cy="4655567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2BA73D7-8F26-022A-C605-75C6FA96D3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FA4F7EE0-B642-86A5-1F51-02D846ED29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7552071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D6098F5F-613F-6068-B8EF-8517C054C55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7552071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25" name="Picture 24" descr="Logo, company name&#10;&#10;AI-generated content may be incorrect.">
            <a:extLst>
              <a:ext uri="{FF2B5EF4-FFF2-40B4-BE49-F238E27FC236}">
                <a16:creationId xmlns:a16="http://schemas.microsoft.com/office/drawing/2014/main" id="{33D8ACCB-93FC-A368-F65D-A1E0123459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533E998-2B0C-F60B-FC6D-4335AB2165DC}"/>
              </a:ext>
            </a:extLst>
          </p:cNvPr>
          <p:cNvSpPr>
            <a:spLocks noGrp="1"/>
          </p:cNvSpPr>
          <p:nvPr>
            <p:ph type="dt" sz="half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11/3/25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CDED783-2E63-0F10-1566-F3BA680D7FF5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Yonehara | High Power Targetry for Muon Collider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97FAA85-5895-B226-0E08-685A13E158F0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264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right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49909F63-04B4-4552-4C9B-34944CE806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126"/>
          <a:stretch/>
        </p:blipFill>
        <p:spPr>
          <a:xfrm>
            <a:off x="4103005" y="2425441"/>
            <a:ext cx="4423870" cy="4432559"/>
          </a:xfrm>
          <a:prstGeom prst="rect">
            <a:avLst/>
          </a:prstGeom>
        </p:spPr>
      </p:pic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184D948-D65A-DC1D-AFEC-EB3C91F2BAC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83424" y="0"/>
            <a:ext cx="4242816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6A6E3EA-A830-B168-79DF-164310C3A5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95460" y="1700784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95462" y="2325817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7C443C6E-C1D0-5FAA-AA07-CD776BA07A3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55280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29948ED-E27D-5F98-EACD-DCAF63A45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26" name="Title Placeholder 1">
            <a:extLst>
              <a:ext uri="{FF2B5EF4-FFF2-40B4-BE49-F238E27FC236}">
                <a16:creationId xmlns:a16="http://schemas.microsoft.com/office/drawing/2014/main" id="{8DD8DAC1-7288-EEB9-267E-4FABB681DE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5751575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69F9AB23-23AD-4331-6F10-124422E7587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5751575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28" name="Picture 27" descr="Logo, company name&#10;&#10;AI-generated content may be incorrect.">
            <a:extLst>
              <a:ext uri="{FF2B5EF4-FFF2-40B4-BE49-F238E27FC236}">
                <a16:creationId xmlns:a16="http://schemas.microsoft.com/office/drawing/2014/main" id="{A9F6B776-108B-4A96-9AA6-9F1EE6A1E8E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F053A70-0654-457C-4676-5169A063CE3E}"/>
              </a:ext>
            </a:extLst>
          </p:cNvPr>
          <p:cNvSpPr/>
          <p:nvPr userDrawn="1"/>
        </p:nvSpPr>
        <p:spPr>
          <a:xfrm rot="16200000">
            <a:off x="462533" y="210210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8B4756C2-06F2-8784-8F5F-FB522EFBA23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195460" y="4668584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345E30FA-B5D6-5E04-EF60-A0A70B81F99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195462" y="5293617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65EB0A-DB5D-B73A-3BDF-3A92FEB693B6}"/>
              </a:ext>
            </a:extLst>
          </p:cNvPr>
          <p:cNvSpPr/>
          <p:nvPr userDrawn="1"/>
        </p:nvSpPr>
        <p:spPr>
          <a:xfrm rot="16200000">
            <a:off x="462533" y="506990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655DBDA5-637B-7431-81F3-8CC97736658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195460" y="3188408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E1BBFC49-6774-CB5D-A10C-1E64228B47E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195462" y="3813441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D3945AA-519A-1380-1CC1-79AE3549B70C}"/>
              </a:ext>
            </a:extLst>
          </p:cNvPr>
          <p:cNvSpPr/>
          <p:nvPr userDrawn="1"/>
        </p:nvSpPr>
        <p:spPr>
          <a:xfrm rot="16200000">
            <a:off x="462533" y="3589732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820F791-B55A-8DF3-E9C3-DEA9E9C0BEC0}"/>
              </a:ext>
            </a:extLst>
          </p:cNvPr>
          <p:cNvSpPr>
            <a:spLocks noGrp="1"/>
          </p:cNvSpPr>
          <p:nvPr>
            <p:ph type="dt" sz="half" idx="4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11/3/25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0729F27-36E7-35AC-B79B-23F12C3C0496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Yonehara | High Power Targetry for Muon Collider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BE949B0-53E8-8ECF-9332-CAC08FBE7E60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245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left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698E98C-5EF4-E02E-4D04-D17E225EFB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429" b="4126"/>
          <a:stretch/>
        </p:blipFill>
        <p:spPr>
          <a:xfrm>
            <a:off x="8362184" y="2425441"/>
            <a:ext cx="3829816" cy="44325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84E48D-8A24-7C48-B59C-D2F648C00A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C79311F-2C3F-C507-E765-5D7DA5DEDA8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242816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B9480AD7-FFD4-EBEA-C887-D692133104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1856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l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614BAE17-7F11-EB6F-1C51-5B3FF6C652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7217" y="365760"/>
            <a:ext cx="5760720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B8A6A485-675C-EE94-911E-0B54B90E683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57217" y="822960"/>
            <a:ext cx="5760720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8" name="Picture 17" descr="Logo, company name&#10;&#10;AI-generated content may be incorrect.">
            <a:extLst>
              <a:ext uri="{FF2B5EF4-FFF2-40B4-BE49-F238E27FC236}">
                <a16:creationId xmlns:a16="http://schemas.microsoft.com/office/drawing/2014/main" id="{3A04F070-8450-0E87-18DD-3192DA8CDC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576" y="347472"/>
            <a:ext cx="415981" cy="415981"/>
          </a:xfrm>
          <a:prstGeom prst="rect">
            <a:avLst/>
          </a:prstGeom>
        </p:spPr>
      </p:pic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08F951B0-68BF-2192-D399-475E494C059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447424" y="1700784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B9827FE2-9D0B-A5AD-BAFA-F72DC18F31C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447426" y="2325817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41A4D8-AE7D-2DE6-B0CA-43D09F97FEC4}"/>
              </a:ext>
            </a:extLst>
          </p:cNvPr>
          <p:cNvSpPr/>
          <p:nvPr userDrawn="1"/>
        </p:nvSpPr>
        <p:spPr>
          <a:xfrm rot="16200000">
            <a:off x="4714497" y="210210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7600CE08-B13C-E59B-FBAD-E6C38D06A2B1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447424" y="4668584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AD938516-005A-EF48-88B3-4A3A61AF594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447426" y="5293617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F86095-AE0D-275B-D134-0696CF70918D}"/>
              </a:ext>
            </a:extLst>
          </p:cNvPr>
          <p:cNvSpPr/>
          <p:nvPr userDrawn="1"/>
        </p:nvSpPr>
        <p:spPr>
          <a:xfrm rot="16200000">
            <a:off x="4714497" y="506990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9B698B8A-3C1A-BCD7-104F-5ED3C11432B0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5447424" y="3188408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402C06F-000D-03EE-5EF2-6F903053076A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5447426" y="3813441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A60C1D-8AE1-014F-A846-87B67F7C9205}"/>
              </a:ext>
            </a:extLst>
          </p:cNvPr>
          <p:cNvSpPr/>
          <p:nvPr userDrawn="1"/>
        </p:nvSpPr>
        <p:spPr>
          <a:xfrm rot="16200000">
            <a:off x="4714497" y="3589732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77705BBE-9146-D4F3-393A-D16CB1EA85F1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883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right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C05AC3D5-5EFB-46A1-48B0-7DE42AE176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21412" b="3671"/>
          <a:stretch/>
        </p:blipFill>
        <p:spPr>
          <a:xfrm>
            <a:off x="4103005" y="2425441"/>
            <a:ext cx="3476609" cy="4453623"/>
          </a:xfrm>
          <a:prstGeom prst="rect">
            <a:avLst/>
          </a:prstGeom>
        </p:spPr>
      </p:pic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E4092E7B-EB81-9C0D-8F1F-0FB83D8AC76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13702" y="1700784"/>
            <a:ext cx="5751575" cy="424281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BB331D-3283-1926-DB5A-5D22443CFE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5F61D50-E0EA-DD3E-9A15-5F1540B241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5751575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C589D903-C7CC-24AC-FE3E-DBF6FBD21EA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5751575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3" name="Picture 12" descr="Logo, company name&#10;&#10;AI-generated content may be incorrect.">
            <a:extLst>
              <a:ext uri="{FF2B5EF4-FFF2-40B4-BE49-F238E27FC236}">
                <a16:creationId xmlns:a16="http://schemas.microsoft.com/office/drawing/2014/main" id="{1D58EF1F-7C81-3196-E6F7-D0C92C5218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FC8B54C3-472A-4B45-CECF-57ABE3B649A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83424" y="0"/>
            <a:ext cx="4242816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4AA3BFD7-9096-F068-222A-2881944B7BB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55280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B91485E-E19F-6302-348B-C0C66564B455}"/>
              </a:ext>
            </a:extLst>
          </p:cNvPr>
          <p:cNvSpPr>
            <a:spLocks noGrp="1"/>
          </p:cNvSpPr>
          <p:nvPr>
            <p:ph type="dt" sz="half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11/3/25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72EDEEF-46E0-9A6F-15BB-EA74A6A8B232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Yonehara | High Power Targetry for Muon Collider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F5603C5-F7E9-135D-08CF-E5B794439925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64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04058F-D2D1-26D0-EB49-9010DA209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4" y="306022"/>
            <a:ext cx="10853928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889ED-333F-2A3E-CA42-C76F3A9D86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5924" y="1700784"/>
            <a:ext cx="10360152" cy="42976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86C5C5-BA40-ED91-0B8F-3E5B695BC2FA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4394AAFE-E3DF-B28D-63BF-3EFB9EF59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2CE553BB-E886-DE6F-F16C-696C36EA85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accent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11/3/25</a:t>
            </a:r>
            <a:endParaRPr lang="en-US" dirty="0"/>
          </a:p>
        </p:txBody>
      </p:sp>
      <p:sp>
        <p:nvSpPr>
          <p:cNvPr id="12" name="Footer Placeholder 8">
            <a:extLst>
              <a:ext uri="{FF2B5EF4-FFF2-40B4-BE49-F238E27FC236}">
                <a16:creationId xmlns:a16="http://schemas.microsoft.com/office/drawing/2014/main" id="{7D89A822-DC7D-79CA-3EF6-AF26B05C52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accent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Yonehara | High Power Targetry for Muon Collider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206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747" r:id="rId2"/>
    <p:sldLayoutId id="2147483748" r:id="rId3"/>
    <p:sldLayoutId id="2147483964" r:id="rId4"/>
    <p:sldLayoutId id="2147483965" r:id="rId5"/>
    <p:sldLayoutId id="2147483785" r:id="rId6"/>
    <p:sldLayoutId id="2147483814" r:id="rId7"/>
    <p:sldLayoutId id="2147483816" r:id="rId8"/>
    <p:sldLayoutId id="2147483786" r:id="rId9"/>
    <p:sldLayoutId id="2147483787" r:id="rId10"/>
    <p:sldLayoutId id="2147483742" r:id="rId11"/>
    <p:sldLayoutId id="2147483744" r:id="rId12"/>
    <p:sldLayoutId id="2147483781" r:id="rId13"/>
    <p:sldLayoutId id="2147483784" r:id="rId14"/>
    <p:sldLayoutId id="2147483756" r:id="rId15"/>
    <p:sldLayoutId id="2147483759" r:id="rId16"/>
    <p:sldLayoutId id="2147483791" r:id="rId17"/>
    <p:sldLayoutId id="2147483788" r:id="rId18"/>
    <p:sldLayoutId id="2147483778" r:id="rId19"/>
    <p:sldLayoutId id="2147483813" r:id="rId20"/>
    <p:sldLayoutId id="2147483815" r:id="rId21"/>
    <p:sldLayoutId id="2147483864" r:id="rId22"/>
    <p:sldLayoutId id="2147483974" r:id="rId23"/>
    <p:sldLayoutId id="2147483975" r:id="rId24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b="1" i="0" kern="1200" spc="-50" baseline="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tabLst/>
        <a:defRPr sz="20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04058F-D2D1-26D0-EB49-9010DA209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4" y="306022"/>
            <a:ext cx="10853928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889ED-333F-2A3E-CA42-C76F3A9D86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5924" y="1700784"/>
            <a:ext cx="10360152" cy="42976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DF5A06-F641-5EC3-D719-B34F1834A66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F04EE99E-B369-AEF4-31C2-D04F8CDD01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8FD664DD-4B4F-B6F9-44D8-026688A69C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accent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11/3/25</a:t>
            </a:r>
            <a:endParaRPr lang="en-US" dirty="0"/>
          </a:p>
        </p:txBody>
      </p:sp>
      <p:sp>
        <p:nvSpPr>
          <p:cNvPr id="11" name="Footer Placeholder 8">
            <a:extLst>
              <a:ext uri="{FF2B5EF4-FFF2-40B4-BE49-F238E27FC236}">
                <a16:creationId xmlns:a16="http://schemas.microsoft.com/office/drawing/2014/main" id="{E736E786-2843-9B52-0847-6BFC3D1CBC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accent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Yonehara | High Power Targetry for Muon Collider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648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5" r:id="rId2"/>
    <p:sldLayoutId id="2147483716" r:id="rId3"/>
    <p:sldLayoutId id="2147483970" r:id="rId4"/>
    <p:sldLayoutId id="2147483971" r:id="rId5"/>
    <p:sldLayoutId id="2147483972" r:id="rId6"/>
    <p:sldLayoutId id="2147483973" r:id="rId7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b="1" i="0" kern="1200" spc="-50" baseline="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tabLst/>
        <a:defRPr sz="20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1.png"/><Relationship Id="rId7" Type="http://schemas.openxmlformats.org/officeDocument/2006/relationships/image" Target="../media/image3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9.png"/><Relationship Id="rId4" Type="http://schemas.openxmlformats.org/officeDocument/2006/relationships/image" Target="../media/image3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yonehara@fnal.gov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emf"/><Relationship Id="rId12" Type="http://schemas.openxmlformats.org/officeDocument/2006/relationships/image" Target="../media/image6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emf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3C9EA7-4287-6D04-62E1-63AD0BECCB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1" y="5115756"/>
            <a:ext cx="10003536" cy="278477"/>
          </a:xfrm>
        </p:spPr>
        <p:txBody>
          <a:bodyPr/>
          <a:lstStyle/>
          <a:p>
            <a:r>
              <a:rPr lang="en-US" dirty="0"/>
              <a:t>Katsuya Yonehara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95ACB3-3E13-857E-398C-1BB7A3C1FF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4399" y="5394233"/>
            <a:ext cx="10003537" cy="278476"/>
          </a:xfrm>
        </p:spPr>
        <p:txBody>
          <a:bodyPr/>
          <a:lstStyle/>
          <a:p>
            <a:r>
              <a:rPr lang="en-US" dirty="0"/>
              <a:t>National Laboratory Accelerator Study Group Seminar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4DF9DFB-54E9-184A-7F50-BF325F79EA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4400" y="2175056"/>
            <a:ext cx="10003536" cy="236324"/>
          </a:xfrm>
        </p:spPr>
        <p:txBody>
          <a:bodyPr/>
          <a:lstStyle/>
          <a:p>
            <a:r>
              <a:rPr lang="en-US" dirty="0"/>
              <a:t>November 3, 2025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F69230-1F0C-F08B-F8D1-4F09BE982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2530888"/>
            <a:ext cx="10296939" cy="2388558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High-Power </a:t>
            </a:r>
            <a:r>
              <a:rPr lang="en-US" sz="4800" dirty="0" err="1"/>
              <a:t>Targetry</a:t>
            </a:r>
            <a:r>
              <a:rPr lang="en-US" sz="4800" dirty="0"/>
              <a:t> for a Muon Collider</a:t>
            </a:r>
            <a:br>
              <a:rPr lang="en-US" sz="4800" i="1" dirty="0"/>
            </a:br>
            <a:br>
              <a:rPr lang="en-US" sz="4400" i="1" dirty="0"/>
            </a:br>
            <a:endParaRPr lang="en-US" sz="44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E76F8C-39EF-AD77-273D-4548C0C3B9D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11/3/25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D1ECBC5-57BD-465D-22B4-09C39E12272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Yonehara | High Power Targetry for Muon Collider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FEF4A4D-0CF8-37BD-369C-B0A3A0867E9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308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IMCC </a:t>
            </a:r>
            <a:r>
              <a:rPr lang="en-US" dirty="0" err="1"/>
              <a:t>Targetry</a:t>
            </a:r>
            <a:r>
              <a:rPr lang="en-US" dirty="0"/>
              <a:t> options</a:t>
            </a:r>
            <a:br>
              <a:rPr lang="en-US" dirty="0"/>
            </a:br>
            <a:endParaRPr lang="en-GB" dirty="0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D6B49D26-239E-18C3-21FD-0D810493C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2789"/>
            <a:ext cx="10515600" cy="43864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CERN leading C-Target system studies &amp; liquid-Pb option with ENEA. RAL &amp; Warwick University leading fluidized W option.</a:t>
            </a:r>
            <a:endParaRPr lang="en-GB" sz="2000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086607D1-800B-31D9-AFB4-92B36C415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Yonehara | High Power Targetry for Muon Collider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10</a:t>
            </a:fld>
            <a:endParaRPr lang="en-GB" dirty="0"/>
          </a:p>
        </p:txBody>
      </p:sp>
      <p:pic>
        <p:nvPicPr>
          <p:cNvPr id="11" name="Image 4">
            <a:extLst>
              <a:ext uri="{FF2B5EF4-FFF2-40B4-BE49-F238E27FC236}">
                <a16:creationId xmlns:a16="http://schemas.microsoft.com/office/drawing/2014/main" id="{F9035C95-1D32-4F2E-F00E-D9343DF90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0920" y="76059"/>
            <a:ext cx="910841" cy="9108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CBB3CF6-73C4-1E69-86FE-73F99768E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2557" y="3035893"/>
            <a:ext cx="2057511" cy="28473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E787EFF-1300-4506-0BB8-D4D10C04DB8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292" y="3036339"/>
            <a:ext cx="3711574" cy="2846860"/>
          </a:xfrm>
          <a:prstGeom prst="rect">
            <a:avLst/>
          </a:prstGeom>
          <a:noFill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90C7BA5-E446-1693-2AB1-6B3BD66E51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829"/>
          <a:stretch/>
        </p:blipFill>
        <p:spPr>
          <a:xfrm rot="10800000">
            <a:off x="515459" y="2877697"/>
            <a:ext cx="3337891" cy="17017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116A4D2-692C-C85B-1EAD-9C30530CED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459" y="4483171"/>
            <a:ext cx="3082145" cy="14140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F0000"/>
            </a:solidFill>
          </a:ln>
          <a:effectLst/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AD0881B-90C9-5233-C7D0-62430791BE34}"/>
              </a:ext>
            </a:extLst>
          </p:cNvPr>
          <p:cNvSpPr/>
          <p:nvPr/>
        </p:nvSpPr>
        <p:spPr>
          <a:xfrm>
            <a:off x="134705" y="1845714"/>
            <a:ext cx="3848950" cy="4178301"/>
          </a:xfrm>
          <a:prstGeom prst="roundRect">
            <a:avLst>
              <a:gd name="adj" fmla="val 4554"/>
            </a:avLst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82722E6-394C-53B1-13F1-29D005874BD2}"/>
              </a:ext>
            </a:extLst>
          </p:cNvPr>
          <p:cNvSpPr/>
          <p:nvPr/>
        </p:nvSpPr>
        <p:spPr>
          <a:xfrm>
            <a:off x="4129329" y="1845714"/>
            <a:ext cx="2886610" cy="4154898"/>
          </a:xfrm>
          <a:prstGeom prst="roundRect">
            <a:avLst>
              <a:gd name="adj" fmla="val 4554"/>
            </a:avLst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DEB1A30-EAC7-18E9-10C9-9EFF64831380}"/>
              </a:ext>
            </a:extLst>
          </p:cNvPr>
          <p:cNvSpPr/>
          <p:nvPr/>
        </p:nvSpPr>
        <p:spPr>
          <a:xfrm>
            <a:off x="7161612" y="1845714"/>
            <a:ext cx="4564613" cy="4154898"/>
          </a:xfrm>
          <a:prstGeom prst="roundRect">
            <a:avLst>
              <a:gd name="adj" fmla="val 4554"/>
            </a:avLst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0CCB168-0A12-A5B4-D5A4-31E8215C0554}"/>
              </a:ext>
            </a:extLst>
          </p:cNvPr>
          <p:cNvSpPr txBox="1"/>
          <p:nvPr/>
        </p:nvSpPr>
        <p:spPr>
          <a:xfrm>
            <a:off x="398280" y="1844824"/>
            <a:ext cx="33627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00" b="1" spc="-5" dirty="0">
                <a:solidFill>
                  <a:srgbClr val="1E59A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C-Target &amp; target system</a:t>
            </a:r>
          </a:p>
          <a:p>
            <a:pPr algn="ctr"/>
            <a:r>
              <a:rPr lang="en-GB" sz="1900" spc="-5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CERN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545F1A1-A3FB-11EB-A4A0-3CFF70641C72}"/>
              </a:ext>
            </a:extLst>
          </p:cNvPr>
          <p:cNvSpPr txBox="1"/>
          <p:nvPr/>
        </p:nvSpPr>
        <p:spPr>
          <a:xfrm>
            <a:off x="3999024" y="1844824"/>
            <a:ext cx="33627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00" b="1" spc="-5" dirty="0">
                <a:solidFill>
                  <a:srgbClr val="1E59A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Liquid Pb Target</a:t>
            </a:r>
          </a:p>
          <a:p>
            <a:pPr algn="ctr"/>
            <a:r>
              <a:rPr lang="en-GB" sz="1900" spc="-5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ENEA &amp; CERN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D02AF3A-EE48-1759-6A3F-14FD2B39CF25}"/>
              </a:ext>
            </a:extLst>
          </p:cNvPr>
          <p:cNvSpPr txBox="1"/>
          <p:nvPr/>
        </p:nvSpPr>
        <p:spPr>
          <a:xfrm>
            <a:off x="7908105" y="1854292"/>
            <a:ext cx="33627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00" b="1" spc="-5" dirty="0">
                <a:solidFill>
                  <a:srgbClr val="1E59A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Fluidized W-Target</a:t>
            </a:r>
          </a:p>
          <a:p>
            <a:pPr algn="ctr"/>
            <a:r>
              <a:rPr lang="en-GB" sz="1900" spc="-5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RAL &amp; Warwick Uni.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EE17913-8A2C-5EF0-DBDF-BDDB2B349AFE}"/>
              </a:ext>
            </a:extLst>
          </p:cNvPr>
          <p:cNvSpPr txBox="1"/>
          <p:nvPr/>
        </p:nvSpPr>
        <p:spPr>
          <a:xfrm>
            <a:off x="7309168" y="2512674"/>
            <a:ext cx="4267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spc="-5" dirty="0">
                <a:solidFill>
                  <a:srgbClr val="C4496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GB" sz="1400" i="1" spc="-5" dirty="0" err="1">
                <a:solidFill>
                  <a:srgbClr val="C4496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Suitters</a:t>
            </a:r>
            <a:r>
              <a:rPr lang="en-GB" sz="1400" i="1" spc="-5" dirty="0">
                <a:solidFill>
                  <a:srgbClr val="C4496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C. Densham, J.J. Back, W. Bishop, D. Wilcox, et al.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20954D1-F14B-2A6A-256A-863EEA0BA784}"/>
              </a:ext>
            </a:extLst>
          </p:cNvPr>
          <p:cNvSpPr txBox="1"/>
          <p:nvPr/>
        </p:nvSpPr>
        <p:spPr>
          <a:xfrm>
            <a:off x="4206331" y="2458070"/>
            <a:ext cx="27266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i="1" spc="-5" dirty="0">
                <a:solidFill>
                  <a:srgbClr val="C4496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C. Carrelli, L. Tricarico, M. Tarantino, I.Di Piazza, P.C. Puviani, et al. </a:t>
            </a:r>
            <a:endParaRPr lang="en-GB" sz="1400" i="1" spc="-5" dirty="0">
              <a:solidFill>
                <a:srgbClr val="C4496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62A4166-2765-EAC1-A72F-53AB44512C73}"/>
              </a:ext>
            </a:extLst>
          </p:cNvPr>
          <p:cNvSpPr txBox="1"/>
          <p:nvPr/>
        </p:nvSpPr>
        <p:spPr>
          <a:xfrm>
            <a:off x="119336" y="2456390"/>
            <a:ext cx="38489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i="1" spc="-5" dirty="0">
                <a:solidFill>
                  <a:srgbClr val="C4496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S. Cândido, R. F. Ximenes, M. Calviani, D. Calzolari, A. Lechner, F. Saura, J. Manczak, G. Lerner, C. Mucher</a:t>
            </a:r>
            <a:endParaRPr lang="en-GB" sz="1400" i="1" spc="-5" dirty="0">
              <a:solidFill>
                <a:srgbClr val="C4496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5BD5F9-BEAA-E7AF-0689-D35B0AA7E01B}"/>
              </a:ext>
            </a:extLst>
          </p:cNvPr>
          <p:cNvSpPr txBox="1"/>
          <p:nvPr/>
        </p:nvSpPr>
        <p:spPr>
          <a:xfrm>
            <a:off x="6631380" y="363673"/>
            <a:ext cx="3815917" cy="846386"/>
          </a:xfrm>
          <a:prstGeom prst="rect">
            <a:avLst/>
          </a:prstGeom>
          <a:noFill/>
        </p:spPr>
        <p:txBody>
          <a:bodyPr wrap="non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900" b="1" dirty="0">
                <a:latin typeface="Helvetica" pitchFamily="2" charset="0"/>
              </a:rPr>
              <a:t>R. </a:t>
            </a:r>
            <a:r>
              <a:rPr lang="en-US" sz="1900" b="1" dirty="0" err="1">
                <a:latin typeface="Helvetica" pitchFamily="2" charset="0"/>
              </a:rPr>
              <a:t>Franqueira</a:t>
            </a:r>
            <a:r>
              <a:rPr lang="en-US" sz="1900" b="1" dirty="0">
                <a:latin typeface="Helvetica" pitchFamily="2" charset="0"/>
              </a:rPr>
              <a:t>, NuFACT‘25</a:t>
            </a:r>
          </a:p>
        </p:txBody>
      </p:sp>
    </p:spTree>
    <p:extLst>
      <p:ext uri="{BB962C8B-B14F-4D97-AF65-F5344CB8AC3E}">
        <p14:creationId xmlns:p14="http://schemas.microsoft.com/office/powerpoint/2010/main" val="486784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3C995-B5F0-C9CA-4854-D583D960A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Carbon Target – Cooling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CE1528-620F-3AB4-8A43-EE68440B8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Yonehara | High Power Targetry for Muon Collider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30D127-A811-D736-F01F-E120194C6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1A9EE230-F876-B7E6-D67F-A6AD890BC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872" y="1661157"/>
            <a:ext cx="3587519" cy="608247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C4127C5-129E-67A6-6CE8-369F0BCE93EA}"/>
              </a:ext>
            </a:extLst>
          </p:cNvPr>
          <p:cNvGraphicFramePr>
            <a:graphicFrameLocks noGrp="1"/>
          </p:cNvGraphicFramePr>
          <p:nvPr/>
        </p:nvGraphicFramePr>
        <p:xfrm>
          <a:off x="8931200" y="1926399"/>
          <a:ext cx="2257725" cy="1201936"/>
        </p:xfrm>
        <a:graphic>
          <a:graphicData uri="http://schemas.openxmlformats.org/drawingml/2006/table">
            <a:tbl>
              <a:tblPr/>
              <a:tblGrid>
                <a:gridCol w="591843">
                  <a:extLst>
                    <a:ext uri="{9D8B030D-6E8A-4147-A177-3AD203B41FA5}">
                      <a16:colId xmlns:a16="http://schemas.microsoft.com/office/drawing/2014/main" val="1589408113"/>
                    </a:ext>
                  </a:extLst>
                </a:gridCol>
                <a:gridCol w="665881">
                  <a:extLst>
                    <a:ext uri="{9D8B030D-6E8A-4147-A177-3AD203B41FA5}">
                      <a16:colId xmlns:a16="http://schemas.microsoft.com/office/drawing/2014/main" val="517259552"/>
                    </a:ext>
                  </a:extLst>
                </a:gridCol>
                <a:gridCol w="1000001">
                  <a:extLst>
                    <a:ext uri="{9D8B030D-6E8A-4147-A177-3AD203B41FA5}">
                      <a16:colId xmlns:a16="http://schemas.microsoft.com/office/drawing/2014/main" val="3589186034"/>
                    </a:ext>
                  </a:extLst>
                </a:gridCol>
              </a:tblGrid>
              <a:tr h="1371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GB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GB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Option A</a:t>
                      </a:r>
                      <a:endParaRPr lang="en-GB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GB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Option B</a:t>
                      </a:r>
                      <a:endParaRPr lang="en-GB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521129"/>
                  </a:ext>
                </a:extLst>
              </a:tr>
              <a:tr h="1846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GB" sz="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(mm)</a:t>
                      </a:r>
                      <a:endParaRPr lang="en-GB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GB" sz="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GeV 5mm</a:t>
                      </a:r>
                      <a:endParaRPr lang="en-GB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GB" sz="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GeV 7.5mm</a:t>
                      </a:r>
                      <a:endParaRPr lang="en-GB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6016810"/>
                  </a:ext>
                </a:extLst>
              </a:tr>
              <a:tr h="1257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GB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R0 </a:t>
                      </a:r>
                      <a:endParaRPr lang="en-GB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GB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GB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22.5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3957743"/>
                  </a:ext>
                </a:extLst>
              </a:tr>
              <a:tr h="1257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GB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R1</a:t>
                      </a:r>
                      <a:endParaRPr lang="en-GB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GB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GB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27.5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3569441"/>
                  </a:ext>
                </a:extLst>
              </a:tr>
              <a:tr h="1257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GB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R2</a:t>
                      </a:r>
                      <a:endParaRPr lang="en-GB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GB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GB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28.5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0362317"/>
                  </a:ext>
                </a:extLst>
              </a:tr>
              <a:tr h="1257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GB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R3</a:t>
                      </a:r>
                      <a:endParaRPr lang="en-GB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GB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GB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33.5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2712186"/>
                  </a:ext>
                </a:extLst>
              </a:tr>
              <a:tr h="1257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GB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R4</a:t>
                      </a:r>
                      <a:endParaRPr lang="en-GB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GB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GB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34.5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1693551"/>
                  </a:ext>
                </a:extLst>
              </a:tr>
              <a:tr h="1257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GB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L0</a:t>
                      </a:r>
                      <a:endParaRPr lang="en-GB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GB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GB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6675157"/>
                  </a:ext>
                </a:extLst>
              </a:tr>
              <a:tr h="1257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GB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L1</a:t>
                      </a:r>
                      <a:endParaRPr lang="en-GB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GB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GB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9745962"/>
                  </a:ext>
                </a:extLst>
              </a:tr>
            </a:tbl>
          </a:graphicData>
        </a:graphic>
      </p:graphicFrame>
      <p:grpSp>
        <p:nvGrpSpPr>
          <p:cNvPr id="36" name="Group 35">
            <a:extLst>
              <a:ext uri="{FF2B5EF4-FFF2-40B4-BE49-F238E27FC236}">
                <a16:creationId xmlns:a16="http://schemas.microsoft.com/office/drawing/2014/main" id="{224E457D-2E0D-4585-C022-5BF5032F7E84}"/>
              </a:ext>
            </a:extLst>
          </p:cNvPr>
          <p:cNvGrpSpPr/>
          <p:nvPr/>
        </p:nvGrpSpPr>
        <p:grpSpPr>
          <a:xfrm>
            <a:off x="4633909" y="2233597"/>
            <a:ext cx="4011979" cy="1128616"/>
            <a:chOff x="979087" y="3264966"/>
            <a:chExt cx="4239361" cy="119258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68CDC9B-13C7-E983-E8E1-AF26E9109665}"/>
                </a:ext>
              </a:extLst>
            </p:cNvPr>
            <p:cNvGrpSpPr/>
            <p:nvPr/>
          </p:nvGrpSpPr>
          <p:grpSpPr>
            <a:xfrm>
              <a:off x="1340832" y="3264966"/>
              <a:ext cx="3877616" cy="1192581"/>
              <a:chOff x="588646" y="2396964"/>
              <a:chExt cx="3877616" cy="1192581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8B4EB37-C790-2822-B209-E395F3C1C15D}"/>
                  </a:ext>
                </a:extLst>
              </p:cNvPr>
              <p:cNvSpPr txBox="1"/>
              <p:nvPr/>
            </p:nvSpPr>
            <p:spPr>
              <a:xfrm>
                <a:off x="588646" y="3199399"/>
                <a:ext cx="1633846" cy="2683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pt-PT" sz="1000" dirty="0"/>
                  <a:t>e.g. for 0.25 kg/s</a:t>
                </a:r>
                <a:endParaRPr lang="en-GB" sz="1000" dirty="0"/>
              </a:p>
            </p:txBody>
          </p: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52D3DB5E-4FF0-9342-A2CC-7405B62C0920}"/>
                  </a:ext>
                </a:extLst>
              </p:cNvPr>
              <p:cNvGrpSpPr/>
              <p:nvPr/>
            </p:nvGrpSpPr>
            <p:grpSpPr>
              <a:xfrm>
                <a:off x="641590" y="2396964"/>
                <a:ext cx="3824672" cy="1192581"/>
                <a:chOff x="641590" y="2396964"/>
                <a:chExt cx="3824672" cy="119258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16429D4E-E8E0-5C39-F1B3-3DF78E32122E}"/>
                    </a:ext>
                  </a:extLst>
                </p:cNvPr>
                <p:cNvGrpSpPr/>
                <p:nvPr/>
              </p:nvGrpSpPr>
              <p:grpSpPr>
                <a:xfrm>
                  <a:off x="641590" y="2449874"/>
                  <a:ext cx="3824672" cy="1139671"/>
                  <a:chOff x="988958" y="2108703"/>
                  <a:chExt cx="3824672" cy="1139671"/>
                </a:xfrm>
              </p:grpSpPr>
              <p:pic>
                <p:nvPicPr>
                  <p:cNvPr id="13" name="Picture 12" descr="A blue and white line with red and white stripes&#10;&#10;Description automatically generated">
                    <a:extLst>
                      <a:ext uri="{FF2B5EF4-FFF2-40B4-BE49-F238E27FC236}">
                        <a16:creationId xmlns:a16="http://schemas.microsoft.com/office/drawing/2014/main" id="{0438E1BB-7661-917B-2846-7CD308EEF0D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rcRect l="37778" t="60022" r="37151" b="29206"/>
                  <a:stretch/>
                </p:blipFill>
                <p:spPr>
                  <a:xfrm>
                    <a:off x="2184373" y="2888374"/>
                    <a:ext cx="1508097" cy="360000"/>
                  </a:xfrm>
                  <a:prstGeom prst="rect">
                    <a:avLst/>
                  </a:prstGeom>
                </p:spPr>
              </p:pic>
              <p:pic>
                <p:nvPicPr>
                  <p:cNvPr id="14" name="Picture 13" descr="A blue and white line with red and white stripes&#10;&#10;Description automatically generated">
                    <a:extLst>
                      <a:ext uri="{FF2B5EF4-FFF2-40B4-BE49-F238E27FC236}">
                        <a16:creationId xmlns:a16="http://schemas.microsoft.com/office/drawing/2014/main" id="{FE74FB93-DC12-D081-3137-5C7297E93DC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rcRect l="2478" t="43862" r="81314" b="42136"/>
                  <a:stretch/>
                </p:blipFill>
                <p:spPr>
                  <a:xfrm>
                    <a:off x="988958" y="2139750"/>
                    <a:ext cx="1875208" cy="900000"/>
                  </a:xfrm>
                  <a:prstGeom prst="rect">
                    <a:avLst/>
                  </a:prstGeom>
                </p:spPr>
              </p:pic>
              <p:pic>
                <p:nvPicPr>
                  <p:cNvPr id="15" name="Picture 14" descr="A blue and white line with red and white stripes&#10;&#10;Description automatically generated">
                    <a:extLst>
                      <a:ext uri="{FF2B5EF4-FFF2-40B4-BE49-F238E27FC236}">
                        <a16:creationId xmlns:a16="http://schemas.microsoft.com/office/drawing/2014/main" id="{0D2C6F99-BD43-E9DE-6ADB-405C8B094B2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rcRect l="81686" t="43291" r="2106" b="42707"/>
                  <a:stretch/>
                </p:blipFill>
                <p:spPr>
                  <a:xfrm>
                    <a:off x="2938422" y="2108703"/>
                    <a:ext cx="1875208" cy="900000"/>
                  </a:xfrm>
                  <a:prstGeom prst="rect">
                    <a:avLst/>
                  </a:prstGeom>
                </p:spPr>
              </p:pic>
            </p:grpSp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702B1D40-A0BA-F7A7-7172-FA719C560F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554662" y="2396964"/>
                  <a:ext cx="0" cy="845514"/>
                </a:xfrm>
                <a:prstGeom prst="line">
                  <a:avLst/>
                </a:prstGeom>
                <a:ln w="38100">
                  <a:solidFill>
                    <a:schemeClr val="bg1">
                      <a:lumMod val="50000"/>
                    </a:schemeClr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AA9FD57-47FB-4D62-1CC7-87AEA6A08EC7}"/>
                </a:ext>
              </a:extLst>
            </p:cNvPr>
            <p:cNvSpPr txBox="1"/>
            <p:nvPr/>
          </p:nvSpPr>
          <p:spPr>
            <a:xfrm>
              <a:off x="4212686" y="4077915"/>
              <a:ext cx="810002" cy="325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700" dirty="0"/>
                <a:t>1.1 bar </a:t>
              </a:r>
            </a:p>
            <a:p>
              <a:r>
                <a:rPr lang="pt-PT" sz="700" dirty="0"/>
                <a:t>Pressure loss</a:t>
              </a:r>
              <a:endParaRPr lang="en-GB" sz="700" dirty="0"/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D7D19A98-0869-DEEF-00E8-63E157487574}"/>
                </a:ext>
              </a:extLst>
            </p:cNvPr>
            <p:cNvCxnSpPr/>
            <p:nvPr/>
          </p:nvCxnSpPr>
          <p:spPr>
            <a:xfrm>
              <a:off x="1016733" y="3440900"/>
              <a:ext cx="410308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0F70C39D-56CD-A9C8-E4AC-987DE2852C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6734" y="3549339"/>
              <a:ext cx="410308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7944462C-633B-FCBF-8825-04DF3B5DEC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9087" y="4019000"/>
              <a:ext cx="410308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81521FC5-E314-5BD9-C559-6A0046EE2F8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9087" y="3943074"/>
              <a:ext cx="410308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99D3F850-7533-D0B3-9902-2A37FBB586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75" y="1603696"/>
            <a:ext cx="2702923" cy="1680758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3213CF46-06CF-C8E0-18FA-3F759148A413}"/>
              </a:ext>
            </a:extLst>
          </p:cNvPr>
          <p:cNvSpPr txBox="1"/>
          <p:nvPr/>
        </p:nvSpPr>
        <p:spPr>
          <a:xfrm>
            <a:off x="322134" y="2987554"/>
            <a:ext cx="17058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Natural convection cooling </a:t>
            </a:r>
            <a:r>
              <a:rPr lang="pt-PT" sz="800" dirty="0"/>
              <a:t>with Helium @ 1 bar</a:t>
            </a:r>
            <a:endParaRPr lang="en-GB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D14B02A-F498-2019-7A66-5F8F6206DC9E}"/>
              </a:ext>
            </a:extLst>
          </p:cNvPr>
          <p:cNvSpPr txBox="1"/>
          <p:nvPr/>
        </p:nvSpPr>
        <p:spPr>
          <a:xfrm>
            <a:off x="623392" y="1368981"/>
            <a:ext cx="3418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Baseline 2 MW (natural convection)</a:t>
            </a:r>
            <a:endParaRPr lang="en-GB" sz="1200" b="1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98E63E0-A212-420D-04A6-40CEDE7959C4}"/>
              </a:ext>
            </a:extLst>
          </p:cNvPr>
          <p:cNvSpPr txBox="1"/>
          <p:nvPr/>
        </p:nvSpPr>
        <p:spPr>
          <a:xfrm>
            <a:off x="6980750" y="1387043"/>
            <a:ext cx="3990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4 MW (option A / B with forced convection)</a:t>
            </a:r>
            <a:endParaRPr lang="en-GB" sz="1200" b="1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F32D136-8691-BC0B-0362-E7546B4BD83B}"/>
              </a:ext>
            </a:extLst>
          </p:cNvPr>
          <p:cNvSpPr txBox="1"/>
          <p:nvPr/>
        </p:nvSpPr>
        <p:spPr>
          <a:xfrm>
            <a:off x="10269490" y="4063205"/>
            <a:ext cx="1587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Baseline 2 MW</a:t>
            </a:r>
            <a:endParaRPr lang="en-GB" sz="1200" dirty="0"/>
          </a:p>
        </p:txBody>
      </p:sp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260F0FD0-BF51-B3FA-73C4-0E1E4CF5A98A}"/>
              </a:ext>
            </a:extLst>
          </p:cNvPr>
          <p:cNvGraphicFramePr>
            <a:graphicFrameLocks noGrp="1"/>
          </p:cNvGraphicFramePr>
          <p:nvPr/>
        </p:nvGraphicFramePr>
        <p:xfrm>
          <a:off x="2600947" y="3511624"/>
          <a:ext cx="7112456" cy="2624425"/>
        </p:xfrm>
        <a:graphic>
          <a:graphicData uri="http://schemas.openxmlformats.org/drawingml/2006/table">
            <a:tbl>
              <a:tblPr firstRow="1"/>
              <a:tblGrid>
                <a:gridCol w="284322">
                  <a:extLst>
                    <a:ext uri="{9D8B030D-6E8A-4147-A177-3AD203B41FA5}">
                      <a16:colId xmlns:a16="http://schemas.microsoft.com/office/drawing/2014/main" val="3741453413"/>
                    </a:ext>
                  </a:extLst>
                </a:gridCol>
                <a:gridCol w="649605">
                  <a:extLst>
                    <a:ext uri="{9D8B030D-6E8A-4147-A177-3AD203B41FA5}">
                      <a16:colId xmlns:a16="http://schemas.microsoft.com/office/drawing/2014/main" val="1882682095"/>
                    </a:ext>
                  </a:extLst>
                </a:gridCol>
                <a:gridCol w="571817">
                  <a:extLst>
                    <a:ext uri="{9D8B030D-6E8A-4147-A177-3AD203B41FA5}">
                      <a16:colId xmlns:a16="http://schemas.microsoft.com/office/drawing/2014/main" val="4231574982"/>
                    </a:ext>
                  </a:extLst>
                </a:gridCol>
                <a:gridCol w="606743">
                  <a:extLst>
                    <a:ext uri="{9D8B030D-6E8A-4147-A177-3AD203B41FA5}">
                      <a16:colId xmlns:a16="http://schemas.microsoft.com/office/drawing/2014/main" val="414428537"/>
                    </a:ext>
                  </a:extLst>
                </a:gridCol>
                <a:gridCol w="560387">
                  <a:extLst>
                    <a:ext uri="{9D8B030D-6E8A-4147-A177-3AD203B41FA5}">
                      <a16:colId xmlns:a16="http://schemas.microsoft.com/office/drawing/2014/main" val="1200517389"/>
                    </a:ext>
                  </a:extLst>
                </a:gridCol>
                <a:gridCol w="956212">
                  <a:extLst>
                    <a:ext uri="{9D8B030D-6E8A-4147-A177-3AD203B41FA5}">
                      <a16:colId xmlns:a16="http://schemas.microsoft.com/office/drawing/2014/main" val="304775461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3309431420"/>
                    </a:ext>
                  </a:extLst>
                </a:gridCol>
                <a:gridCol w="401389">
                  <a:extLst>
                    <a:ext uri="{9D8B030D-6E8A-4147-A177-3AD203B41FA5}">
                      <a16:colId xmlns:a16="http://schemas.microsoft.com/office/drawing/2014/main" val="1564429175"/>
                    </a:ext>
                  </a:extLst>
                </a:gridCol>
                <a:gridCol w="635000">
                  <a:extLst>
                    <a:ext uri="{9D8B030D-6E8A-4147-A177-3AD203B41FA5}">
                      <a16:colId xmlns:a16="http://schemas.microsoft.com/office/drawing/2014/main" val="1201632533"/>
                    </a:ext>
                  </a:extLst>
                </a:gridCol>
                <a:gridCol w="517843">
                  <a:extLst>
                    <a:ext uri="{9D8B030D-6E8A-4147-A177-3AD203B41FA5}">
                      <a16:colId xmlns:a16="http://schemas.microsoft.com/office/drawing/2014/main" val="2907028688"/>
                    </a:ext>
                  </a:extLst>
                </a:gridCol>
                <a:gridCol w="501967">
                  <a:extLst>
                    <a:ext uri="{9D8B030D-6E8A-4147-A177-3AD203B41FA5}">
                      <a16:colId xmlns:a16="http://schemas.microsoft.com/office/drawing/2014/main" val="958677647"/>
                    </a:ext>
                  </a:extLst>
                </a:gridCol>
                <a:gridCol w="995123">
                  <a:extLst>
                    <a:ext uri="{9D8B030D-6E8A-4147-A177-3AD203B41FA5}">
                      <a16:colId xmlns:a16="http://schemas.microsoft.com/office/drawing/2014/main" val="2656812086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000" b="1" kern="1200" dirty="0">
                          <a:solidFill>
                            <a:schemeClr val="lt1"/>
                          </a:solidFill>
                          <a:latin typeface="Aptos" panose="02110004020202020204"/>
                          <a:ea typeface="+mn-ea"/>
                          <a:cs typeface="+mn-cs"/>
                        </a:rPr>
                        <a:t>#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pt-PT" sz="1000" b="1" kern="1200" dirty="0">
                          <a:solidFill>
                            <a:schemeClr val="lt1"/>
                          </a:solidFill>
                          <a:latin typeface="Aptos" panose="02110004020202020204"/>
                          <a:ea typeface="+mn-ea"/>
                          <a:cs typeface="+mn-cs"/>
                        </a:rPr>
                        <a:t>Energy  </a:t>
                      </a:r>
                    </a:p>
                    <a:p>
                      <a:pPr algn="ctr"/>
                      <a:r>
                        <a:rPr lang="pt-PT" sz="1000" b="1" kern="1200" dirty="0">
                          <a:solidFill>
                            <a:schemeClr val="lt1"/>
                          </a:solidFill>
                          <a:latin typeface="Aptos" panose="02110004020202020204"/>
                          <a:ea typeface="+mn-ea"/>
                          <a:cs typeface="+mn-cs"/>
                        </a:rPr>
                        <a:t>[GeV]</a:t>
                      </a:r>
                      <a:endParaRPr lang="en-GB" sz="1000" b="1" kern="1200" dirty="0">
                        <a:solidFill>
                          <a:schemeClr val="lt1"/>
                        </a:solidFill>
                        <a:latin typeface="Aptos" panose="0211000402020202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pt-PT" sz="1000" b="1" kern="1200" dirty="0">
                          <a:solidFill>
                            <a:schemeClr val="lt1"/>
                          </a:solidFill>
                          <a:latin typeface="Aptos" panose="02110004020202020204"/>
                          <a:ea typeface="+mn-ea"/>
                          <a:cs typeface="+mn-cs"/>
                        </a:rPr>
                        <a:t>Power</a:t>
                      </a:r>
                    </a:p>
                    <a:p>
                      <a:pPr algn="ctr"/>
                      <a:r>
                        <a:rPr lang="pt-PT" sz="1000" b="1" kern="1200" dirty="0">
                          <a:solidFill>
                            <a:schemeClr val="lt1"/>
                          </a:solidFill>
                          <a:latin typeface="Aptos" panose="02110004020202020204"/>
                          <a:ea typeface="+mn-ea"/>
                          <a:cs typeface="+mn-cs"/>
                        </a:rPr>
                        <a:t>[MW]</a:t>
                      </a:r>
                      <a:endParaRPr lang="en-GB" sz="1000" b="1" kern="1200" dirty="0">
                        <a:solidFill>
                          <a:schemeClr val="lt1"/>
                        </a:solidFill>
                        <a:latin typeface="Aptos" panose="0211000402020202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pt-PT" sz="1000" b="1" kern="1200" dirty="0" err="1">
                          <a:solidFill>
                            <a:schemeClr val="lt1"/>
                          </a:solidFill>
                          <a:latin typeface="Aptos" panose="02110004020202020204"/>
                          <a:ea typeface="+mn-ea"/>
                          <a:cs typeface="+mn-cs"/>
                        </a:rPr>
                        <a:t>Beam</a:t>
                      </a:r>
                      <a:r>
                        <a:rPr lang="pt-PT" sz="1000" b="1" kern="1200" dirty="0">
                          <a:solidFill>
                            <a:schemeClr val="lt1"/>
                          </a:solidFill>
                          <a:latin typeface="Aptos" panose="02110004020202020204"/>
                          <a:ea typeface="+mn-ea"/>
                          <a:cs typeface="+mn-cs"/>
                        </a:rPr>
                        <a:t> sigma</a:t>
                      </a:r>
                    </a:p>
                    <a:p>
                      <a:pPr algn="ctr"/>
                      <a:r>
                        <a:rPr lang="pt-PT" sz="1000" b="1" kern="1200" dirty="0">
                          <a:solidFill>
                            <a:schemeClr val="lt1"/>
                          </a:solidFill>
                          <a:latin typeface="Aptos" panose="02110004020202020204"/>
                          <a:ea typeface="+mn-ea"/>
                          <a:cs typeface="+mn-cs"/>
                        </a:rPr>
                        <a:t>[mm]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000" b="1" kern="1200" dirty="0">
                          <a:solidFill>
                            <a:schemeClr val="lt1"/>
                          </a:solidFill>
                          <a:latin typeface="Aptos" panose="02110004020202020204"/>
                          <a:ea typeface="+mn-ea"/>
                          <a:cs typeface="+mn-cs"/>
                        </a:rPr>
                        <a:t>Target R0</a:t>
                      </a:r>
                    </a:p>
                    <a:p>
                      <a:pPr algn="ctr"/>
                      <a:r>
                        <a:rPr lang="pt-PT" sz="1000" b="1" kern="1200" dirty="0">
                          <a:solidFill>
                            <a:schemeClr val="lt1"/>
                          </a:solidFill>
                          <a:latin typeface="Aptos" panose="02110004020202020204"/>
                          <a:ea typeface="+mn-ea"/>
                          <a:cs typeface="+mn-cs"/>
                        </a:rPr>
                        <a:t>[mm]</a:t>
                      </a:r>
                      <a:endParaRPr lang="en-GB" sz="1000" b="1" kern="1200" dirty="0">
                        <a:solidFill>
                          <a:schemeClr val="lt1"/>
                        </a:solidFill>
                        <a:latin typeface="Aptos" panose="0211000402020202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00" b="1" kern="1200" dirty="0" err="1">
                          <a:solidFill>
                            <a:schemeClr val="lt1"/>
                          </a:solidFill>
                          <a:latin typeface="Aptos" panose="02110004020202020204"/>
                          <a:ea typeface="+mn-ea"/>
                          <a:cs typeface="+mn-cs"/>
                        </a:rPr>
                        <a:t>Mass</a:t>
                      </a:r>
                      <a:r>
                        <a:rPr lang="pt-PT" sz="1000" b="1" kern="1200" dirty="0">
                          <a:solidFill>
                            <a:schemeClr val="lt1"/>
                          </a:solidFill>
                          <a:latin typeface="Aptos" panose="02110004020202020204"/>
                          <a:ea typeface="+mn-ea"/>
                          <a:cs typeface="+mn-cs"/>
                        </a:rPr>
                        <a:t> </a:t>
                      </a:r>
                      <a:r>
                        <a:rPr lang="pt-PT" sz="1000" b="1" kern="1200" dirty="0" err="1">
                          <a:solidFill>
                            <a:schemeClr val="lt1"/>
                          </a:solidFill>
                          <a:latin typeface="Aptos" panose="02110004020202020204"/>
                          <a:ea typeface="+mn-ea"/>
                          <a:cs typeface="+mn-cs"/>
                        </a:rPr>
                        <a:t>flow</a:t>
                      </a:r>
                      <a:r>
                        <a:rPr lang="pt-PT" sz="1000" b="1" kern="1200" dirty="0">
                          <a:solidFill>
                            <a:schemeClr val="lt1"/>
                          </a:solidFill>
                          <a:latin typeface="Aptos" panose="02110004020202020204"/>
                          <a:ea typeface="+mn-ea"/>
                          <a:cs typeface="+mn-cs"/>
                        </a:rPr>
                        <a:t> rate [kg/s]</a:t>
                      </a:r>
                      <a:endParaRPr lang="en-GB" sz="1000" b="1" kern="1200" dirty="0">
                        <a:solidFill>
                          <a:schemeClr val="lt1"/>
                        </a:solidFill>
                        <a:latin typeface="Aptos" panose="02110004020202020204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000" b="1" kern="1200" dirty="0">
                          <a:solidFill>
                            <a:schemeClr val="lt1"/>
                          </a:solidFill>
                          <a:latin typeface="Aptos" panose="02110004020202020204"/>
                          <a:ea typeface="+mn-ea"/>
                          <a:cs typeface="+mn-cs"/>
                        </a:rPr>
                        <a:t>Mach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000" b="1" kern="1200" dirty="0" err="1">
                          <a:solidFill>
                            <a:schemeClr val="lt1"/>
                          </a:solidFill>
                          <a:latin typeface="Aptos" panose="02110004020202020204"/>
                          <a:ea typeface="+mn-ea"/>
                          <a:cs typeface="+mn-cs"/>
                        </a:rPr>
                        <a:t>He</a:t>
                      </a:r>
                      <a:r>
                        <a:rPr lang="pt-PT" sz="1000" b="1" kern="1200" dirty="0">
                          <a:solidFill>
                            <a:schemeClr val="lt1"/>
                          </a:solidFill>
                          <a:latin typeface="Aptos" panose="02110004020202020204"/>
                          <a:ea typeface="+mn-ea"/>
                          <a:cs typeface="+mn-cs"/>
                        </a:rPr>
                        <a:t> [bar]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000" b="1" kern="1200" dirty="0">
                          <a:solidFill>
                            <a:schemeClr val="lt1"/>
                          </a:solidFill>
                          <a:latin typeface="Aptos" panose="02110004020202020204"/>
                          <a:ea typeface="+mn-ea"/>
                          <a:cs typeface="+mn-cs"/>
                        </a:rPr>
                        <a:t>HTC</a:t>
                      </a:r>
                    </a:p>
                    <a:p>
                      <a:pPr algn="ctr" rtl="0" fontAlgn="ctr"/>
                      <a:r>
                        <a:rPr lang="pt-PT" sz="1000" b="1" kern="1200" dirty="0">
                          <a:solidFill>
                            <a:schemeClr val="lt1"/>
                          </a:solidFill>
                          <a:latin typeface="Aptos" panose="02110004020202020204"/>
                          <a:ea typeface="+mn-ea"/>
                          <a:cs typeface="+mn-cs"/>
                        </a:rPr>
                        <a:t>[W/m2 ºC]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pt-PT" sz="1000" b="1" kern="1200" dirty="0">
                          <a:solidFill>
                            <a:schemeClr val="lt1"/>
                          </a:solidFill>
                          <a:latin typeface="Aptos" panose="02110004020202020204"/>
                          <a:ea typeface="+mn-ea"/>
                          <a:cs typeface="+mn-cs"/>
                        </a:rPr>
                        <a:t>Tmax</a:t>
                      </a:r>
                    </a:p>
                    <a:p>
                      <a:pPr algn="ctr"/>
                      <a:r>
                        <a:rPr lang="pt-PT" sz="1000" b="1" kern="1200" dirty="0">
                          <a:solidFill>
                            <a:schemeClr val="lt1"/>
                          </a:solidFill>
                          <a:latin typeface="Aptos" panose="02110004020202020204"/>
                          <a:ea typeface="+mn-ea"/>
                          <a:cs typeface="+mn-cs"/>
                        </a:rPr>
                        <a:t>[ºC]</a:t>
                      </a:r>
                      <a:endParaRPr lang="en-GB" sz="1000" b="1" kern="1200" dirty="0">
                        <a:solidFill>
                          <a:schemeClr val="lt1"/>
                        </a:solidFill>
                        <a:latin typeface="Aptos" panose="0211000402020202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pt-PT" sz="1000" b="1" kern="1200" dirty="0">
                          <a:solidFill>
                            <a:schemeClr val="lt1"/>
                          </a:solidFill>
                          <a:latin typeface="Aptos" panose="02110004020202020204"/>
                          <a:ea typeface="+mn-ea"/>
                          <a:cs typeface="+mn-cs"/>
                        </a:rPr>
                        <a:t>Tsurf</a:t>
                      </a:r>
                    </a:p>
                    <a:p>
                      <a:pPr algn="ctr"/>
                      <a:r>
                        <a:rPr lang="pt-PT" sz="1000" b="1" kern="1200" dirty="0">
                          <a:solidFill>
                            <a:schemeClr val="lt1"/>
                          </a:solidFill>
                          <a:latin typeface="Aptos" panose="02110004020202020204"/>
                          <a:ea typeface="+mn-ea"/>
                          <a:cs typeface="+mn-cs"/>
                        </a:rPr>
                        <a:t>[ºC]</a:t>
                      </a:r>
                      <a:endParaRPr lang="en-GB" sz="1000" b="1" kern="1200" dirty="0">
                        <a:solidFill>
                          <a:schemeClr val="lt1"/>
                        </a:solidFill>
                        <a:latin typeface="Aptos" panose="0211000402020202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pt-PT" sz="1000" b="1" kern="1200" dirty="0">
                          <a:solidFill>
                            <a:schemeClr val="lt1"/>
                          </a:solidFill>
                          <a:latin typeface="Aptos" panose="02110004020202020204"/>
                          <a:ea typeface="+mn-ea"/>
                          <a:cs typeface="+mn-cs"/>
                        </a:rPr>
                        <a:t>(SS) Principal stress</a:t>
                      </a:r>
                    </a:p>
                    <a:p>
                      <a:pPr algn="ctr"/>
                      <a:r>
                        <a:rPr lang="pt-PT" sz="1000" b="1" kern="1200" dirty="0">
                          <a:solidFill>
                            <a:schemeClr val="lt1"/>
                          </a:solidFill>
                          <a:latin typeface="Aptos" panose="02110004020202020204"/>
                          <a:ea typeface="+mn-ea"/>
                          <a:cs typeface="+mn-cs"/>
                        </a:rPr>
                        <a:t>[MPa]</a:t>
                      </a:r>
                      <a:endParaRPr lang="en-GB" sz="1000" b="1" kern="1200" dirty="0">
                        <a:solidFill>
                          <a:schemeClr val="lt1"/>
                        </a:solidFill>
                        <a:latin typeface="Aptos" panose="0211000402020202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770338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Natural Convection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1" i="0" u="none" strike="noStrike" dirty="0">
                          <a:solidFill>
                            <a:srgbClr val="006100"/>
                          </a:solidFill>
                          <a:effectLst/>
                          <a:latin typeface="Aptos" panose="020B0004020202020204" pitchFamily="34" charset="0"/>
                        </a:rPr>
                        <a:t>2422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1" i="0" u="none" strike="noStrike" dirty="0">
                          <a:solidFill>
                            <a:srgbClr val="006100"/>
                          </a:solidFill>
                          <a:effectLst/>
                          <a:latin typeface="Aptos" panose="020B0004020202020204" pitchFamily="34" charset="0"/>
                        </a:rPr>
                        <a:t>2014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1" i="0" u="none" strike="noStrike" dirty="0">
                          <a:solidFill>
                            <a:srgbClr val="9C5700"/>
                          </a:solidFill>
                          <a:effectLst/>
                          <a:latin typeface="Aptos" panose="020B0004020202020204" pitchFamily="34" charset="0"/>
                        </a:rPr>
                        <a:t>19.23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436644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Natural Convection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3315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1" i="0" u="none" strike="noStrike" dirty="0">
                          <a:solidFill>
                            <a:srgbClr val="006100"/>
                          </a:solidFill>
                          <a:effectLst/>
                          <a:latin typeface="Aptos" panose="020B0004020202020204" pitchFamily="34" charset="0"/>
                        </a:rPr>
                        <a:t>2456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28.25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4079778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rtl="0" fontAlgn="ctr"/>
                      <a:endParaRPr lang="pt-PT" sz="10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t-PT" sz="10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t-PT" sz="10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t-PT" sz="10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t-PT" sz="10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9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t-PT" sz="9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t-PT" sz="9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t-PT" sz="9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t-PT" sz="900" b="1" i="0" u="none" strike="noStrike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t-PT" sz="900" b="1" i="0" u="none" strike="noStrike" dirty="0">
                        <a:solidFill>
                          <a:srgbClr val="0061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t-PT" sz="900" b="1" i="0" u="none" strike="noStrike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1709953"/>
                  </a:ext>
                </a:extLst>
              </a:tr>
              <a:tr h="202831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A.1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0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0.25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0.28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4797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900" b="1" i="0" u="none" strike="noStrike" kern="1200" dirty="0">
                          <a:solidFill>
                            <a:srgbClr val="006100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1448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900" b="1" i="0" u="none" strike="noStrike" kern="1200" dirty="0">
                          <a:solidFill>
                            <a:srgbClr val="006100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652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900" b="1" i="0" u="none" strike="noStrike" kern="1200" dirty="0">
                          <a:solidFill>
                            <a:srgbClr val="006100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17.66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769403"/>
                  </a:ext>
                </a:extLst>
              </a:tr>
              <a:tr h="202831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A.2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0.20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0.22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3898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1" i="0" u="none" strike="noStrike" kern="1200" dirty="0">
                          <a:solidFill>
                            <a:srgbClr val="006100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1516</a:t>
                      </a:r>
                      <a:endParaRPr lang="en-GB" sz="900" b="1" i="0" u="none" strike="noStrike" kern="1200" dirty="0">
                        <a:solidFill>
                          <a:srgbClr val="006100"/>
                        </a:solidFill>
                        <a:effectLst/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1" i="0" u="none" strike="noStrike" kern="1200" dirty="0">
                          <a:solidFill>
                            <a:srgbClr val="006100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763</a:t>
                      </a:r>
                      <a:endParaRPr lang="en-GB" sz="900" b="1" i="0" u="none" strike="noStrike" kern="1200" dirty="0">
                        <a:solidFill>
                          <a:srgbClr val="006100"/>
                        </a:solidFill>
                        <a:effectLst/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1" i="0" u="none" strike="noStrike" kern="1200" dirty="0">
                          <a:solidFill>
                            <a:srgbClr val="006100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18.74</a:t>
                      </a:r>
                      <a:endParaRPr lang="en-GB" sz="900" b="1" i="0" u="none" strike="noStrike" kern="1200" dirty="0">
                        <a:solidFill>
                          <a:srgbClr val="006100"/>
                        </a:solidFill>
                        <a:effectLst/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1925110"/>
                  </a:ext>
                </a:extLst>
              </a:tr>
              <a:tr h="202831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A.3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0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0.10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0.11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2255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900" b="1" i="0" u="none" strike="noStrike" kern="1200" dirty="0">
                          <a:solidFill>
                            <a:srgbClr val="006100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2096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900" b="1" i="0" u="none" strike="noStrike" kern="1200" dirty="0">
                          <a:solidFill>
                            <a:srgbClr val="006100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1240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900" b="1" i="0" u="none" strike="noStrike" kern="1200" dirty="0">
                          <a:solidFill>
                            <a:srgbClr val="006100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25.69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0787454"/>
                  </a:ext>
                </a:extLst>
              </a:tr>
              <a:tr h="157759">
                <a:tc>
                  <a:txBody>
                    <a:bodyPr/>
                    <a:lstStyle/>
                    <a:p>
                      <a:pPr algn="ctr" fontAlgn="b"/>
                      <a:endParaRPr lang="pt-P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P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P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P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PT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PT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PT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PT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3278731"/>
                  </a:ext>
                </a:extLst>
              </a:tr>
              <a:tr h="202831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B.1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7.5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22.5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0.36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0.28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4792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900" b="1" i="0" u="none" strike="noStrike" kern="1200" dirty="0">
                          <a:solidFill>
                            <a:srgbClr val="006100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1392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900" b="1" i="0" u="none" strike="noStrike" kern="1200" dirty="0">
                          <a:solidFill>
                            <a:srgbClr val="006100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548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1" i="0" u="none" strike="noStrike" kern="1200" dirty="0">
                          <a:solidFill>
                            <a:srgbClr val="006100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19.52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003768"/>
                  </a:ext>
                </a:extLst>
              </a:tr>
              <a:tr h="202831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B.1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7.5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22.5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0.30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0.23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900" b="1" i="0" u="none" strike="noStrike" kern="1200" dirty="0">
                          <a:solidFill>
                            <a:srgbClr val="006100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1540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900" b="1" i="0" u="none" strike="noStrike" kern="1200" dirty="0">
                          <a:solidFill>
                            <a:srgbClr val="006100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640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1" i="0" u="none" strike="noStrike" kern="1200" dirty="0">
                          <a:solidFill>
                            <a:srgbClr val="006100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21.35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7543542"/>
                  </a:ext>
                </a:extLst>
              </a:tr>
              <a:tr h="202831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B.2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7.5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22.5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0.25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0.20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900" b="1" i="0" u="none" strike="noStrike" kern="1200" dirty="0">
                          <a:solidFill>
                            <a:srgbClr val="006100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1619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900" b="1" i="0" u="none" strike="noStrike" kern="1200" dirty="0">
                          <a:solidFill>
                            <a:srgbClr val="006100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683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900" b="1" i="0" u="none" strike="noStrike" kern="1200" dirty="0">
                          <a:solidFill>
                            <a:srgbClr val="006100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22.42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828217"/>
                  </a:ext>
                </a:extLst>
              </a:tr>
            </a:tbl>
          </a:graphicData>
        </a:graphic>
      </p:graphicFrame>
      <p:sp>
        <p:nvSpPr>
          <p:cNvPr id="43" name="Rectangle 42">
            <a:extLst>
              <a:ext uri="{FF2B5EF4-FFF2-40B4-BE49-F238E27FC236}">
                <a16:creationId xmlns:a16="http://schemas.microsoft.com/office/drawing/2014/main" id="{70B863FA-143E-8428-C340-9699A621DE31}"/>
              </a:ext>
            </a:extLst>
          </p:cNvPr>
          <p:cNvSpPr/>
          <p:nvPr/>
        </p:nvSpPr>
        <p:spPr>
          <a:xfrm>
            <a:off x="2600947" y="4930373"/>
            <a:ext cx="7229486" cy="216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744C235-2D02-C32C-3115-64DE83E8BBFA}"/>
              </a:ext>
            </a:extLst>
          </p:cNvPr>
          <p:cNvSpPr/>
          <p:nvPr/>
        </p:nvSpPr>
        <p:spPr>
          <a:xfrm>
            <a:off x="2600947" y="5723606"/>
            <a:ext cx="7229486" cy="216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DECDEEF-E86A-1478-8580-4E06AC097620}"/>
              </a:ext>
            </a:extLst>
          </p:cNvPr>
          <p:cNvSpPr/>
          <p:nvPr/>
        </p:nvSpPr>
        <p:spPr>
          <a:xfrm>
            <a:off x="2600947" y="4051890"/>
            <a:ext cx="7229486" cy="2688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4644318-6915-4E36-551D-A17D17EE9C34}"/>
              </a:ext>
            </a:extLst>
          </p:cNvPr>
          <p:cNvSpPr txBox="1"/>
          <p:nvPr/>
        </p:nvSpPr>
        <p:spPr>
          <a:xfrm>
            <a:off x="10227153" y="5146397"/>
            <a:ext cx="1587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Best candidate parameters for 4 MW</a:t>
            </a:r>
            <a:endParaRPr lang="en-GB" sz="1200" dirty="0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5AFBEFEA-92B0-0610-FC5B-C90C7EC4D01C}"/>
              </a:ext>
            </a:extLst>
          </p:cNvPr>
          <p:cNvCxnSpPr>
            <a:cxnSpLocks/>
            <a:stCxn id="41" idx="1"/>
          </p:cNvCxnSpPr>
          <p:nvPr/>
        </p:nvCxnSpPr>
        <p:spPr>
          <a:xfrm flipH="1">
            <a:off x="9850636" y="4201705"/>
            <a:ext cx="41885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A8B56FAB-7E1E-F642-4C52-CC7848D47E78}"/>
              </a:ext>
            </a:extLst>
          </p:cNvPr>
          <p:cNvCxnSpPr>
            <a:cxnSpLocks/>
            <a:stCxn id="48" idx="1"/>
            <a:endCxn id="43" idx="3"/>
          </p:cNvCxnSpPr>
          <p:nvPr/>
        </p:nvCxnSpPr>
        <p:spPr>
          <a:xfrm flipH="1" flipV="1">
            <a:off x="9830433" y="5038385"/>
            <a:ext cx="396720" cy="4311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06D0EBA-DFD4-EC28-4B5D-505D4F5BF24F}"/>
              </a:ext>
            </a:extLst>
          </p:cNvPr>
          <p:cNvCxnSpPr>
            <a:cxnSpLocks/>
            <a:stCxn id="48" idx="1"/>
            <a:endCxn id="44" idx="3"/>
          </p:cNvCxnSpPr>
          <p:nvPr/>
        </p:nvCxnSpPr>
        <p:spPr>
          <a:xfrm flipH="1">
            <a:off x="9830433" y="5469563"/>
            <a:ext cx="396720" cy="3620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9" name="Table 58">
            <a:extLst>
              <a:ext uri="{FF2B5EF4-FFF2-40B4-BE49-F238E27FC236}">
                <a16:creationId xmlns:a16="http://schemas.microsoft.com/office/drawing/2014/main" id="{81830A9D-FC1F-FBDB-42A7-227FC8DC9959}"/>
              </a:ext>
            </a:extLst>
          </p:cNvPr>
          <p:cNvGraphicFramePr>
            <a:graphicFrameLocks noGrp="1"/>
          </p:cNvGraphicFramePr>
          <p:nvPr/>
        </p:nvGraphicFramePr>
        <p:xfrm>
          <a:off x="335360" y="3784530"/>
          <a:ext cx="1176383" cy="426720"/>
        </p:xfrm>
        <a:graphic>
          <a:graphicData uri="http://schemas.openxmlformats.org/drawingml/2006/table">
            <a:tbl>
              <a:tblPr bandRow="1"/>
              <a:tblGrid>
                <a:gridCol w="267090">
                  <a:extLst>
                    <a:ext uri="{9D8B030D-6E8A-4147-A177-3AD203B41FA5}">
                      <a16:colId xmlns:a16="http://schemas.microsoft.com/office/drawing/2014/main" val="1618861613"/>
                    </a:ext>
                  </a:extLst>
                </a:gridCol>
                <a:gridCol w="909293">
                  <a:extLst>
                    <a:ext uri="{9D8B030D-6E8A-4147-A177-3AD203B41FA5}">
                      <a16:colId xmlns:a16="http://schemas.microsoft.com/office/drawing/2014/main" val="743349276"/>
                    </a:ext>
                  </a:extLst>
                </a:gridCol>
              </a:tblGrid>
              <a:tr h="21145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endParaRPr lang="en-GB" sz="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pt-PT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Fs</a:t>
                      </a:r>
                      <a:r>
                        <a:rPr lang="pt-PT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=1.25</a:t>
                      </a:r>
                      <a:endParaRPr lang="en-GB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9277727"/>
                  </a:ext>
                </a:extLst>
              </a:tr>
              <a:tr h="21145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endParaRPr lang="en-GB" sz="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pt-PT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Physical</a:t>
                      </a:r>
                      <a:r>
                        <a:rPr lang="pt-PT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PT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Limit</a:t>
                      </a:r>
                      <a:endParaRPr lang="en-GB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8118045"/>
                  </a:ext>
                </a:extLst>
              </a:tr>
            </a:tbl>
          </a:graphicData>
        </a:graphic>
      </p:graphicFrame>
      <p:sp>
        <p:nvSpPr>
          <p:cNvPr id="60" name="TextBox 59">
            <a:extLst>
              <a:ext uri="{FF2B5EF4-FFF2-40B4-BE49-F238E27FC236}">
                <a16:creationId xmlns:a16="http://schemas.microsoft.com/office/drawing/2014/main" id="{6E0F5415-1ECE-76D4-3EE0-34936BB1A2B6}"/>
              </a:ext>
            </a:extLst>
          </p:cNvPr>
          <p:cNvSpPr txBox="1"/>
          <p:nvPr/>
        </p:nvSpPr>
        <p:spPr>
          <a:xfrm>
            <a:off x="247408" y="4347582"/>
            <a:ext cx="23155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dirty="0">
                <a:latin typeface="Arial" panose="020B0604020202020204" pitchFamily="34" charset="0"/>
                <a:cs typeface="Arial" panose="020B0604020202020204" pitchFamily="34" charset="0"/>
              </a:rPr>
              <a:t>HTC </a:t>
            </a:r>
            <a:r>
              <a:rPr lang="pt-PT" sz="105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pt-PT" sz="1050" dirty="0">
                <a:latin typeface="Arial" panose="020B0604020202020204" pitchFamily="34" charset="0"/>
                <a:cs typeface="Arial" panose="020B0604020202020204" pitchFamily="34" charset="0"/>
              </a:rPr>
              <a:t> cross-</a:t>
            </a:r>
            <a:r>
              <a:rPr lang="pt-PT" sz="1050" dirty="0" err="1">
                <a:latin typeface="Arial" panose="020B0604020202020204" pitchFamily="34" charset="0"/>
                <a:cs typeface="Arial" panose="020B0604020202020204" pitchFamily="34" charset="0"/>
              </a:rPr>
              <a:t>checked</a:t>
            </a:r>
            <a:r>
              <a:rPr lang="pt-PT" sz="1050" dirty="0">
                <a:latin typeface="Arial" panose="020B0604020202020204" pitchFamily="34" charset="0"/>
                <a:cs typeface="Arial" panose="020B0604020202020204" pitchFamily="34" charset="0"/>
              </a:rPr>
              <a:t> with CHT flow simulation, analitical (</a:t>
            </a:r>
            <a:r>
              <a:rPr lang="en-GB" sz="1050" dirty="0" err="1">
                <a:latin typeface="Arial" panose="020B0604020202020204" pitchFamily="34" charset="0"/>
                <a:cs typeface="Arial" panose="020B0604020202020204" pitchFamily="34" charset="0"/>
              </a:rPr>
              <a:t>Gnielinski</a:t>
            </a: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 correlation</a:t>
            </a:r>
            <a:r>
              <a:rPr lang="pt-PT" sz="1050" dirty="0">
                <a:latin typeface="Arial" panose="020B0604020202020204" pitchFamily="34" charset="0"/>
                <a:cs typeface="Arial" panose="020B0604020202020204" pitchFamily="34" charset="0"/>
              </a:rPr>
              <a:t>) gives &lt;5% difference to numerical </a:t>
            </a:r>
            <a:endParaRPr lang="en-GB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1" name="Table 60">
            <a:extLst>
              <a:ext uri="{FF2B5EF4-FFF2-40B4-BE49-F238E27FC236}">
                <a16:creationId xmlns:a16="http://schemas.microsoft.com/office/drawing/2014/main" id="{D393ED66-DE60-8184-2DB8-8E60911ABEF5}"/>
              </a:ext>
            </a:extLst>
          </p:cNvPr>
          <p:cNvGraphicFramePr>
            <a:graphicFrameLocks noGrp="1"/>
          </p:cNvGraphicFramePr>
          <p:nvPr/>
        </p:nvGraphicFramePr>
        <p:xfrm>
          <a:off x="266080" y="5208862"/>
          <a:ext cx="1975098" cy="730768"/>
        </p:xfrm>
        <a:graphic>
          <a:graphicData uri="http://schemas.openxmlformats.org/drawingml/2006/table">
            <a:tbl>
              <a:tblPr firstRow="1" bandRow="1"/>
              <a:tblGrid>
                <a:gridCol w="1284074">
                  <a:extLst>
                    <a:ext uri="{9D8B030D-6E8A-4147-A177-3AD203B41FA5}">
                      <a16:colId xmlns:a16="http://schemas.microsoft.com/office/drawing/2014/main" val="1851807234"/>
                    </a:ext>
                  </a:extLst>
                </a:gridCol>
                <a:gridCol w="691024">
                  <a:extLst>
                    <a:ext uri="{9D8B030D-6E8A-4147-A177-3AD203B41FA5}">
                      <a16:colId xmlns:a16="http://schemas.microsoft.com/office/drawing/2014/main" val="2532754059"/>
                    </a:ext>
                  </a:extLst>
                </a:gridCol>
              </a:tblGrid>
              <a:tr h="13527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 fontAlgn="ctr"/>
                      <a:r>
                        <a:rPr lang="en-GB" sz="700" b="1" i="0" u="none" strike="noStrike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Properties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 fontAlgn="ctr"/>
                      <a:r>
                        <a:rPr lang="en-GB" sz="700" b="1" i="0" u="none" strike="noStrike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</a:rPr>
                        <a:t>Value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148185"/>
                  </a:ext>
                </a:extLst>
              </a:tr>
              <a:tr h="19849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 fontAlgn="ctr"/>
                      <a:r>
                        <a:rPr lang="en-GB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Density [kg/m3]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 fontAlgn="ctr"/>
                      <a:r>
                        <a:rPr lang="en-GB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2761874"/>
                  </a:ext>
                </a:extLst>
              </a:tr>
              <a:tr h="19849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 fontAlgn="ctr"/>
                      <a:r>
                        <a:rPr lang="en-GB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</a:rPr>
                        <a:t>Tensile Yield Strength [MPa]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 fontAlgn="ctr"/>
                      <a:r>
                        <a:rPr lang="en-GB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29.7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7360061"/>
                  </a:ext>
                </a:extLst>
              </a:tr>
              <a:tr h="19849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 fontAlgn="ctr"/>
                      <a:r>
                        <a:rPr lang="en-GB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+mn-cs"/>
                        </a:rPr>
                        <a:t>Sublimation T  [ºC]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 fontAlgn="b"/>
                      <a:r>
                        <a:rPr lang="en-GB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3330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379040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FD85917-CF81-2AA0-7B01-62D9181CA0FA}"/>
              </a:ext>
            </a:extLst>
          </p:cNvPr>
          <p:cNvSpPr txBox="1"/>
          <p:nvPr/>
        </p:nvSpPr>
        <p:spPr>
          <a:xfrm>
            <a:off x="6665044" y="363673"/>
            <a:ext cx="3748590" cy="846386"/>
          </a:xfrm>
          <a:prstGeom prst="rect">
            <a:avLst/>
          </a:prstGeom>
          <a:noFill/>
        </p:spPr>
        <p:txBody>
          <a:bodyPr wrap="non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900" b="1" dirty="0">
                <a:latin typeface="Helvetica" pitchFamily="2" charset="0"/>
              </a:rPr>
              <a:t>R. </a:t>
            </a:r>
            <a:r>
              <a:rPr lang="en-US" sz="1900" b="1" dirty="0" err="1">
                <a:latin typeface="Helvetica" pitchFamily="2" charset="0"/>
              </a:rPr>
              <a:t>Franqueira</a:t>
            </a:r>
            <a:r>
              <a:rPr lang="en-US" sz="1900" b="1" dirty="0">
                <a:latin typeface="Helvetica" pitchFamily="2" charset="0"/>
              </a:rPr>
              <a:t>, NuFACT‘25</a:t>
            </a:r>
          </a:p>
        </p:txBody>
      </p:sp>
    </p:spTree>
    <p:extLst>
      <p:ext uri="{BB962C8B-B14F-4D97-AF65-F5344CB8AC3E}">
        <p14:creationId xmlns:p14="http://schemas.microsoft.com/office/powerpoint/2010/main" val="364669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3" grpId="0" animBg="1"/>
      <p:bldP spid="44" grpId="0" animBg="1"/>
      <p:bldP spid="47" grpId="0" animBg="1"/>
      <p:bldP spid="48" grpId="0"/>
      <p:bldP spid="6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C04E78-F2DD-8636-EB53-86E44083F0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DE0CFF-0B8E-0206-766E-A1864B54C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Carbon Target – Thermal shock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7B64BC-404C-6B77-5095-6587050EB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atin typeface="Arial Narrow" panose="020B0604020202020204" pitchFamily="34" charset="0"/>
                <a:cs typeface="Arial Narrow" panose="020B0604020202020204" pitchFamily="34" charset="0"/>
              </a:rPr>
              <a:t>Yonehara | High Power Targetry for Muon Collider</a:t>
            </a:r>
            <a:endParaRPr lang="fr-FR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43EC1A-AE0B-FFF8-75BC-554093F63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C7FBA-D4E9-46CA-9321-3ADA2E368FCD}" type="slidenum">
              <a:rPr lang="en-GB" smtClean="0"/>
              <a:t>12</a:t>
            </a:fld>
            <a:endParaRPr lang="en-GB"/>
          </a:p>
        </p:txBody>
      </p:sp>
      <p:pic>
        <p:nvPicPr>
          <p:cNvPr id="8" name="Image 4">
            <a:extLst>
              <a:ext uri="{FF2B5EF4-FFF2-40B4-BE49-F238E27FC236}">
                <a16:creationId xmlns:a16="http://schemas.microsoft.com/office/drawing/2014/main" id="{D9F3CCF9-A982-C1E6-4129-B43F95307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9502" y="161194"/>
            <a:ext cx="910841" cy="910841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08F1EFB-8DAD-9E67-1738-25BF664C2829}"/>
              </a:ext>
            </a:extLst>
          </p:cNvPr>
          <p:cNvGraphicFramePr>
            <a:graphicFrameLocks noGrp="1"/>
          </p:cNvGraphicFramePr>
          <p:nvPr/>
        </p:nvGraphicFramePr>
        <p:xfrm>
          <a:off x="8921539" y="2394917"/>
          <a:ext cx="2935101" cy="930921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2160000">
                  <a:extLst>
                    <a:ext uri="{9D8B030D-6E8A-4147-A177-3AD203B41FA5}">
                      <a16:colId xmlns:a16="http://schemas.microsoft.com/office/drawing/2014/main" val="1155350836"/>
                    </a:ext>
                  </a:extLst>
                </a:gridCol>
                <a:gridCol w="775101">
                  <a:extLst>
                    <a:ext uri="{9D8B030D-6E8A-4147-A177-3AD203B41FA5}">
                      <a16:colId xmlns:a16="http://schemas.microsoft.com/office/drawing/2014/main" val="281066796"/>
                    </a:ext>
                  </a:extLst>
                </a:gridCol>
              </a:tblGrid>
              <a:tr h="310307">
                <a:tc>
                  <a:txBody>
                    <a:bodyPr/>
                    <a:lstStyle/>
                    <a:p>
                      <a:pPr algn="ctr" fontAlgn="b"/>
                      <a:r>
                        <a:rPr lang="pt-PT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C-Target 2MW</a:t>
                      </a:r>
                      <a:endParaRPr lang="en-GB" sz="1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476182"/>
                  </a:ext>
                </a:extLst>
              </a:tr>
              <a:tr h="310307"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Alternant stress (MPa)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4086259"/>
                  </a:ext>
                </a:extLst>
              </a:tr>
              <a:tr h="310307"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 stress (MPa)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22.5</a:t>
                      </a:r>
                      <a:endParaRPr lang="en-GB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4799262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A53CE51E-7811-25B0-FC9D-48FB590270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505" t="26689" r="81752" b="56739"/>
          <a:stretch/>
        </p:blipFill>
        <p:spPr>
          <a:xfrm>
            <a:off x="5670797" y="5438514"/>
            <a:ext cx="1628959" cy="114944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058C791-723C-9389-C069-4A037165A968}"/>
              </a:ext>
            </a:extLst>
          </p:cNvPr>
          <p:cNvSpPr txBox="1"/>
          <p:nvPr/>
        </p:nvSpPr>
        <p:spPr>
          <a:xfrm>
            <a:off x="335360" y="2910057"/>
            <a:ext cx="78925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From LS Dyna explicit structural simulation of stress waves propagation in graphite for baseline: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9306ADF-D33F-7516-F029-A9AA38727F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006" t="53968" r="68740" b="29667"/>
          <a:stretch/>
        </p:blipFill>
        <p:spPr>
          <a:xfrm>
            <a:off x="6575572" y="5064894"/>
            <a:ext cx="3004081" cy="13834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1EA565-BAC5-AA93-59B7-25D7E41062F1}"/>
              </a:ext>
            </a:extLst>
          </p:cNvPr>
          <p:cNvSpPr txBox="1"/>
          <p:nvPr/>
        </p:nvSpPr>
        <p:spPr>
          <a:xfrm>
            <a:off x="1404750" y="4904208"/>
            <a:ext cx="2032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/>
              <a:t>Temperature ºC</a:t>
            </a:r>
            <a:endParaRPr lang="en-GB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B9802B6-6BDA-12A6-6DB8-5E0D1E85CC26}"/>
              </a:ext>
            </a:extLst>
          </p:cNvPr>
          <p:cNvSpPr txBox="1"/>
          <p:nvPr/>
        </p:nvSpPr>
        <p:spPr>
          <a:xfrm>
            <a:off x="592784" y="207271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Elastic‐wave transit time is the radial distance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3C7B5FF-FB58-A8A4-400E-7787D8DE7B38}"/>
              </a:ext>
            </a:extLst>
          </p:cNvPr>
          <p:cNvSpPr txBox="1"/>
          <p:nvPr/>
        </p:nvSpPr>
        <p:spPr>
          <a:xfrm>
            <a:off x="8707794" y="1403923"/>
            <a:ext cx="32750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GRAPHITE R 45550 </a:t>
            </a:r>
            <a:r>
              <a:rPr lang="en-GB" dirty="0" err="1"/>
              <a:t>Polycristalline</a:t>
            </a:r>
            <a:r>
              <a:rPr lang="en-GB" dirty="0"/>
              <a:t> SGL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04738AD-ADDF-C2D8-B1AA-945B1FEC13D0}"/>
                  </a:ext>
                </a:extLst>
              </p:cNvPr>
              <p:cNvSpPr txBox="1"/>
              <p:nvPr/>
            </p:nvSpPr>
            <p:spPr>
              <a:xfrm>
                <a:off x="9525558" y="1986446"/>
                <a:ext cx="199226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P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pt-PT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pt-PT" i="1">
                        <a:latin typeface="Cambria Math" panose="02040503050406030204" pitchFamily="18" charset="0"/>
                      </a:rPr>
                      <m:t>=11.5</m:t>
                    </m:r>
                  </m:oMath>
                </a14:m>
                <a:r>
                  <a:rPr lang="en-GB" dirty="0"/>
                  <a:t>GPa </a:t>
                </a: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04738AD-ADDF-C2D8-B1AA-945B1FEC13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5558" y="1986446"/>
                <a:ext cx="1992268" cy="369332"/>
              </a:xfrm>
              <a:prstGeom prst="rect">
                <a:avLst/>
              </a:prstGeom>
              <a:blipFill>
                <a:blip r:embed="rId4"/>
                <a:stretch>
                  <a:fillRect t="-8333" b="-28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2770799A-8757-F0E2-B227-8C9F0D8D8FB4}"/>
              </a:ext>
            </a:extLst>
          </p:cNvPr>
          <p:cNvSpPr txBox="1"/>
          <p:nvPr/>
        </p:nvSpPr>
        <p:spPr>
          <a:xfrm>
            <a:off x="623392" y="1648363"/>
            <a:ext cx="77334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Heating is abrupt ⇒ wave launches ⇒ </a:t>
            </a:r>
            <a:r>
              <a:rPr lang="en-GB" b="1" dirty="0"/>
              <a:t>dynamic stress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5" name="Table 44">
                <a:extLst>
                  <a:ext uri="{FF2B5EF4-FFF2-40B4-BE49-F238E27FC236}">
                    <a16:creationId xmlns:a16="http://schemas.microsoft.com/office/drawing/2014/main" id="{4E5F1D43-21ED-F8CD-B3A9-7EB4EE0FB2C3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08728" y="3631361"/>
              <a:ext cx="11328768" cy="1198880"/>
            </p:xfrm>
            <a:graphic>
              <a:graphicData uri="http://schemas.openxmlformats.org/drawingml/2006/table">
                <a:tbl>
                  <a:tblPr firstRow="1" bandRow="1">
                    <a:tableStyleId>{3B4B98B0-60AC-42C2-AFA5-B58CD77FA1E5}</a:tableStyleId>
                  </a:tblPr>
                  <a:tblGrid>
                    <a:gridCol w="1258752">
                      <a:extLst>
                        <a:ext uri="{9D8B030D-6E8A-4147-A177-3AD203B41FA5}">
                          <a16:colId xmlns:a16="http://schemas.microsoft.com/office/drawing/2014/main" val="2136228804"/>
                        </a:ext>
                      </a:extLst>
                    </a:gridCol>
                    <a:gridCol w="1258752">
                      <a:extLst>
                        <a:ext uri="{9D8B030D-6E8A-4147-A177-3AD203B41FA5}">
                          <a16:colId xmlns:a16="http://schemas.microsoft.com/office/drawing/2014/main" val="3805271226"/>
                        </a:ext>
                      </a:extLst>
                    </a:gridCol>
                    <a:gridCol w="1258752">
                      <a:extLst>
                        <a:ext uri="{9D8B030D-6E8A-4147-A177-3AD203B41FA5}">
                          <a16:colId xmlns:a16="http://schemas.microsoft.com/office/drawing/2014/main" val="2036866853"/>
                        </a:ext>
                      </a:extLst>
                    </a:gridCol>
                    <a:gridCol w="1258752">
                      <a:extLst>
                        <a:ext uri="{9D8B030D-6E8A-4147-A177-3AD203B41FA5}">
                          <a16:colId xmlns:a16="http://schemas.microsoft.com/office/drawing/2014/main" val="862486612"/>
                        </a:ext>
                      </a:extLst>
                    </a:gridCol>
                    <a:gridCol w="1258752">
                      <a:extLst>
                        <a:ext uri="{9D8B030D-6E8A-4147-A177-3AD203B41FA5}">
                          <a16:colId xmlns:a16="http://schemas.microsoft.com/office/drawing/2014/main" val="4255269490"/>
                        </a:ext>
                      </a:extLst>
                    </a:gridCol>
                    <a:gridCol w="1258752">
                      <a:extLst>
                        <a:ext uri="{9D8B030D-6E8A-4147-A177-3AD203B41FA5}">
                          <a16:colId xmlns:a16="http://schemas.microsoft.com/office/drawing/2014/main" val="3654676470"/>
                        </a:ext>
                      </a:extLst>
                    </a:gridCol>
                    <a:gridCol w="1258752">
                      <a:extLst>
                        <a:ext uri="{9D8B030D-6E8A-4147-A177-3AD203B41FA5}">
                          <a16:colId xmlns:a16="http://schemas.microsoft.com/office/drawing/2014/main" val="2118545314"/>
                        </a:ext>
                      </a:extLst>
                    </a:gridCol>
                    <a:gridCol w="1258752">
                      <a:extLst>
                        <a:ext uri="{9D8B030D-6E8A-4147-A177-3AD203B41FA5}">
                          <a16:colId xmlns:a16="http://schemas.microsoft.com/office/drawing/2014/main" val="1250543702"/>
                        </a:ext>
                      </a:extLst>
                    </a:gridCol>
                    <a:gridCol w="1258752">
                      <a:extLst>
                        <a:ext uri="{9D8B030D-6E8A-4147-A177-3AD203B41FA5}">
                          <a16:colId xmlns:a16="http://schemas.microsoft.com/office/drawing/2014/main" val="2284899284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r>
                            <a:rPr lang="pt-PT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Beam size</a:t>
                          </a:r>
                          <a:endParaRPr lang="en-GB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pt-PT" sz="1200" b="1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PT" sz="1200" b="1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𝑻</m:t>
                                  </m:r>
                                </m:e>
                                <m:sub>
                                  <m:r>
                                    <a:rPr lang="pt-PT" sz="1200" b="1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𝒎𝒂𝒙</m:t>
                                  </m:r>
                                </m:sub>
                              </m:sSub>
                            </m:oMath>
                          </a14:m>
                          <a:r>
                            <a:rPr lang="pt-PT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(ºC) </a:t>
                          </a:r>
                          <a:r>
                            <a:rPr lang="pt-PT" sz="12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steady</a:t>
                          </a:r>
                          <a:endParaRPr lang="en-GB" sz="12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pt-PT" sz="1200" b="1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PT" sz="1200" b="1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𝑻</m:t>
                                  </m:r>
                                </m:e>
                                <m:sub>
                                  <m:r>
                                    <a:rPr lang="pt-PT" sz="1200" b="1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𝒎𝒊𝒏</m:t>
                                  </m:r>
                                </m:sub>
                              </m:sSub>
                            </m:oMath>
                          </a14:m>
                          <a:r>
                            <a:rPr lang="pt-PT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(ºC) </a:t>
                          </a:r>
                          <a:endParaRPr lang="en-GB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pt-PT" sz="1200" b="1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PT" sz="1200" b="1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𝑻</m:t>
                                  </m:r>
                                </m:e>
                                <m:sub>
                                  <m:r>
                                    <a:rPr lang="pt-PT" sz="1200" b="1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𝒎𝒂𝒙</m:t>
                                  </m:r>
                                </m:sub>
                              </m:sSub>
                            </m:oMath>
                          </a14:m>
                          <a:r>
                            <a:rPr lang="pt-PT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(ºC) surface</a:t>
                          </a:r>
                          <a:endParaRPr lang="en-GB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pt-PT" sz="1200" b="1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PT" sz="1200" b="1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𝑻</m:t>
                                  </m:r>
                                </m:e>
                                <m:sub>
                                  <m:r>
                                    <a:rPr lang="pt-PT" sz="1200" b="1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𝒄𝒐𝒓𝒆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(ºC)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pt-PT" sz="1200" b="1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PT" sz="1200" b="1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𝑻</m:t>
                                  </m:r>
                                </m:e>
                                <m:sub>
                                  <m:r>
                                    <a:rPr lang="pt-PT" sz="1200" b="1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𝒑𝒆𝒂𝒌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(ºC)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pt-PT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∆T (</a:t>
                          </a:r>
                          <a:r>
                            <a:rPr lang="pt-PT" sz="12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ºC</a:t>
                          </a:r>
                          <a:r>
                            <a:rPr lang="pt-PT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</a:t>
                          </a:r>
                          <a:endParaRPr lang="en-GB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pt-PT" sz="12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Dynamic</a:t>
                          </a:r>
                          <a:r>
                            <a:rPr lang="pt-PT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Stress [</a:t>
                          </a:r>
                          <a:r>
                            <a:rPr lang="pt-PT" sz="12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MPa</a:t>
                          </a:r>
                          <a:r>
                            <a:rPr lang="pt-PT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]</a:t>
                          </a:r>
                          <a:endParaRPr lang="en-GB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pt-PT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Peak Principal stress [MPa]</a:t>
                          </a:r>
                          <a:endParaRPr lang="en-GB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703669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pt-PT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5mm</a:t>
                          </a:r>
                          <a:endParaRPr lang="en-GB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pt-PT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1527.1</a:t>
                          </a:r>
                          <a:endParaRPr lang="en-GB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pt-PT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527.6</a:t>
                          </a:r>
                          <a:endParaRPr lang="en-GB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pt-PT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872.71</a:t>
                          </a:r>
                          <a:endParaRPr lang="en-GB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pt-PT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1548.7</a:t>
                          </a:r>
                          <a:endParaRPr lang="en-GB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pt-PT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1604.9</a:t>
                          </a:r>
                          <a:endParaRPr lang="en-GB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pt-PT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56.2</a:t>
                          </a:r>
                          <a:endParaRPr lang="en-GB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pt-PT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3.23</a:t>
                          </a:r>
                          <a:endParaRPr lang="en-GB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25.2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7170302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pt-PT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7.5mm</a:t>
                          </a:r>
                          <a:endParaRPr lang="en-GB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pt-PT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1517.0</a:t>
                          </a:r>
                          <a:endParaRPr lang="en-GB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pt-PT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496.08</a:t>
                          </a:r>
                          <a:endParaRPr lang="en-GB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pt-PT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647.98</a:t>
                          </a:r>
                          <a:endParaRPr lang="en-GB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pt-PT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1514.2</a:t>
                          </a:r>
                          <a:endParaRPr lang="en-GB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pt-PT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1543.2</a:t>
                          </a:r>
                          <a:endParaRPr lang="en-GB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pt-PT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29.0</a:t>
                          </a:r>
                          <a:endParaRPr lang="en-GB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pt-PT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1.67</a:t>
                          </a:r>
                          <a:endParaRPr lang="en-GB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24.87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8367005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5" name="Table 44">
                <a:extLst>
                  <a:ext uri="{FF2B5EF4-FFF2-40B4-BE49-F238E27FC236}">
                    <a16:creationId xmlns:a16="http://schemas.microsoft.com/office/drawing/2014/main" id="{4E5F1D43-21ED-F8CD-B3A9-7EB4EE0FB2C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20514047"/>
                  </p:ext>
                </p:extLst>
              </p:nvPr>
            </p:nvGraphicFramePr>
            <p:xfrm>
              <a:off x="508728" y="3631361"/>
              <a:ext cx="11328768" cy="1198880"/>
            </p:xfrm>
            <a:graphic>
              <a:graphicData uri="http://schemas.openxmlformats.org/drawingml/2006/table">
                <a:tbl>
                  <a:tblPr firstRow="1" bandRow="1">
                    <a:tableStyleId>{3B4B98B0-60AC-42C2-AFA5-B58CD77FA1E5}</a:tableStyleId>
                  </a:tblPr>
                  <a:tblGrid>
                    <a:gridCol w="1258752">
                      <a:extLst>
                        <a:ext uri="{9D8B030D-6E8A-4147-A177-3AD203B41FA5}">
                          <a16:colId xmlns:a16="http://schemas.microsoft.com/office/drawing/2014/main" val="2136228804"/>
                        </a:ext>
                      </a:extLst>
                    </a:gridCol>
                    <a:gridCol w="1258752">
                      <a:extLst>
                        <a:ext uri="{9D8B030D-6E8A-4147-A177-3AD203B41FA5}">
                          <a16:colId xmlns:a16="http://schemas.microsoft.com/office/drawing/2014/main" val="3805271226"/>
                        </a:ext>
                      </a:extLst>
                    </a:gridCol>
                    <a:gridCol w="1258752">
                      <a:extLst>
                        <a:ext uri="{9D8B030D-6E8A-4147-A177-3AD203B41FA5}">
                          <a16:colId xmlns:a16="http://schemas.microsoft.com/office/drawing/2014/main" val="2036866853"/>
                        </a:ext>
                      </a:extLst>
                    </a:gridCol>
                    <a:gridCol w="1258752">
                      <a:extLst>
                        <a:ext uri="{9D8B030D-6E8A-4147-A177-3AD203B41FA5}">
                          <a16:colId xmlns:a16="http://schemas.microsoft.com/office/drawing/2014/main" val="862486612"/>
                        </a:ext>
                      </a:extLst>
                    </a:gridCol>
                    <a:gridCol w="1258752">
                      <a:extLst>
                        <a:ext uri="{9D8B030D-6E8A-4147-A177-3AD203B41FA5}">
                          <a16:colId xmlns:a16="http://schemas.microsoft.com/office/drawing/2014/main" val="4255269490"/>
                        </a:ext>
                      </a:extLst>
                    </a:gridCol>
                    <a:gridCol w="1258752">
                      <a:extLst>
                        <a:ext uri="{9D8B030D-6E8A-4147-A177-3AD203B41FA5}">
                          <a16:colId xmlns:a16="http://schemas.microsoft.com/office/drawing/2014/main" val="3654676470"/>
                        </a:ext>
                      </a:extLst>
                    </a:gridCol>
                    <a:gridCol w="1258752">
                      <a:extLst>
                        <a:ext uri="{9D8B030D-6E8A-4147-A177-3AD203B41FA5}">
                          <a16:colId xmlns:a16="http://schemas.microsoft.com/office/drawing/2014/main" val="2118545314"/>
                        </a:ext>
                      </a:extLst>
                    </a:gridCol>
                    <a:gridCol w="1258752">
                      <a:extLst>
                        <a:ext uri="{9D8B030D-6E8A-4147-A177-3AD203B41FA5}">
                          <a16:colId xmlns:a16="http://schemas.microsoft.com/office/drawing/2014/main" val="1250543702"/>
                        </a:ext>
                      </a:extLst>
                    </a:gridCol>
                    <a:gridCol w="1258752">
                      <a:extLst>
                        <a:ext uri="{9D8B030D-6E8A-4147-A177-3AD203B41FA5}">
                          <a16:colId xmlns:a16="http://schemas.microsoft.com/office/drawing/2014/main" val="2284899284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r>
                            <a:rPr lang="pt-PT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Beam size</a:t>
                          </a:r>
                          <a:endParaRPr lang="en-GB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00485" t="-1316" r="-702427" b="-1618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99517" t="-1316" r="-599034" b="-1618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00971" t="-1316" r="-501942" b="-1618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99034" t="-1316" r="-399517" b="-1618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501456" t="-1316" r="-301456" b="-1618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pt-PT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∆T (</a:t>
                          </a:r>
                          <a:r>
                            <a:rPr lang="pt-PT" sz="12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ºC</a:t>
                          </a:r>
                          <a:r>
                            <a:rPr lang="pt-PT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</a:t>
                          </a:r>
                          <a:endParaRPr lang="en-GB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pt-PT" sz="12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Dynamic</a:t>
                          </a:r>
                          <a:r>
                            <a:rPr lang="pt-PT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Stress [</a:t>
                          </a:r>
                          <a:r>
                            <a:rPr lang="pt-PT" sz="12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MPa</a:t>
                          </a:r>
                          <a:r>
                            <a:rPr lang="pt-PT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]</a:t>
                          </a:r>
                          <a:endParaRPr lang="en-GB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pt-PT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Peak Principal stress [MPa]</a:t>
                          </a:r>
                          <a:endParaRPr lang="en-GB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703669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pt-PT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5mm</a:t>
                          </a:r>
                          <a:endParaRPr lang="en-GB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pt-PT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1527.1</a:t>
                          </a:r>
                          <a:endParaRPr lang="en-GB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pt-PT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527.6</a:t>
                          </a:r>
                          <a:endParaRPr lang="en-GB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pt-PT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872.71</a:t>
                          </a:r>
                          <a:endParaRPr lang="en-GB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pt-PT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1548.7</a:t>
                          </a:r>
                          <a:endParaRPr lang="en-GB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pt-PT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1604.9</a:t>
                          </a:r>
                          <a:endParaRPr lang="en-GB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pt-PT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56.2</a:t>
                          </a:r>
                          <a:endParaRPr lang="en-GB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pt-PT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3.23</a:t>
                          </a:r>
                          <a:endParaRPr lang="en-GB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25.2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7170302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pt-PT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7.5mm</a:t>
                          </a:r>
                          <a:endParaRPr lang="en-GB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pt-PT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1517.0</a:t>
                          </a:r>
                          <a:endParaRPr lang="en-GB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pt-PT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496.08</a:t>
                          </a:r>
                          <a:endParaRPr lang="en-GB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pt-PT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647.98</a:t>
                          </a:r>
                          <a:endParaRPr lang="en-GB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pt-PT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1514.2</a:t>
                          </a:r>
                          <a:endParaRPr lang="en-GB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pt-PT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1543.2</a:t>
                          </a:r>
                          <a:endParaRPr lang="en-GB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pt-PT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29.0</a:t>
                          </a:r>
                          <a:endParaRPr lang="en-GB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pt-PT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1.67</a:t>
                          </a:r>
                          <a:endParaRPr lang="en-GB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24.87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8367005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6B85DB7-5B21-98B8-BA05-F14ABEF24809}"/>
                  </a:ext>
                </a:extLst>
              </p:cNvPr>
              <p:cNvSpPr txBox="1"/>
              <p:nvPr/>
            </p:nvSpPr>
            <p:spPr>
              <a:xfrm>
                <a:off x="508728" y="2479262"/>
                <a:ext cx="8209940" cy="36933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pt-PT" dirty="0"/>
                  <a:t>Grapithe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pt-PT">
                            <a:latin typeface="Cambria Math" panose="02040503050406030204" pitchFamily="18" charset="0"/>
                          </a:rPr>
                          <m:t>wave</m:t>
                        </m:r>
                      </m:sub>
                    </m:sSub>
                    <m:r>
                      <a:rPr lang="pt-P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~2,600</m:t>
                    </m:r>
                  </m:oMath>
                </a14:m>
                <a:r>
                  <a:rPr lang="en-GB" dirty="0"/>
                  <a:t> m/s </a:t>
                </a:r>
                <a:r>
                  <a:rPr lang="en-GB" dirty="0">
                    <a:sym typeface="Wingdings" panose="05000000000000000000" pitchFamily="2" charset="2"/>
                  </a:rPr>
                  <a:t> </a:t>
                </a:r>
                <a:r>
                  <a:rPr lang="en-GB" dirty="0"/>
                  <a:t>elastic wave</a:t>
                </a:r>
                <a14:m>
                  <m:oMath xmlns:m="http://schemas.openxmlformats.org/officeDocument/2006/math">
                    <m:r>
                      <a:rPr lang="pt-PT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a:rPr lang="pt-PT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𝜏</m:t>
                    </m:r>
                    <m:r>
                      <a:rPr lang="pt-PT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≈5.8 </m:t>
                    </m:r>
                    <m:r>
                      <a:rPr lang="pt-PT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𝜇</m:t>
                    </m:r>
                  </m:oMath>
                </a14:m>
                <a:r>
                  <a:rPr lang="en-GB" dirty="0"/>
                  <a:t>s &gt; 2 ns (pulse length)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6B85DB7-5B21-98B8-BA05-F14ABEF248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728" y="2479262"/>
                <a:ext cx="8209940" cy="369332"/>
              </a:xfrm>
              <a:prstGeom prst="rect">
                <a:avLst/>
              </a:prstGeom>
              <a:blipFill>
                <a:blip r:embed="rId6"/>
                <a:stretch>
                  <a:fillRect l="-594" t="-10000" b="-28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50F6D047-7C09-1B82-2E8D-DC785E67E5A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45963" b="45850"/>
          <a:stretch/>
        </p:blipFill>
        <p:spPr>
          <a:xfrm>
            <a:off x="2343579" y="5404206"/>
            <a:ext cx="1227495" cy="1183753"/>
          </a:xfrm>
          <a:prstGeom prst="rect">
            <a:avLst/>
          </a:prstGeom>
        </p:spPr>
      </p:pic>
      <p:pic>
        <p:nvPicPr>
          <p:cNvPr id="15" name="Picture 14" descr="A rainbow colored pencil&#10;&#10;AI-generated content may be incorrect.">
            <a:extLst>
              <a:ext uri="{FF2B5EF4-FFF2-40B4-BE49-F238E27FC236}">
                <a16:creationId xmlns:a16="http://schemas.microsoft.com/office/drawing/2014/main" id="{FD730E76-172F-014F-BF3D-AEDDA4D5D6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" t="21995" r="90107" b="40058"/>
          <a:stretch/>
        </p:blipFill>
        <p:spPr>
          <a:xfrm>
            <a:off x="1482074" y="5445225"/>
            <a:ext cx="873623" cy="131856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2A785ED-A3C7-4BA2-D45E-AEA154F3558C}"/>
              </a:ext>
            </a:extLst>
          </p:cNvPr>
          <p:cNvSpPr/>
          <p:nvPr/>
        </p:nvSpPr>
        <p:spPr>
          <a:xfrm>
            <a:off x="10613576" y="3546993"/>
            <a:ext cx="1223920" cy="134471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246A76-90A0-7743-9F3F-BF2CFD29E945}"/>
              </a:ext>
            </a:extLst>
          </p:cNvPr>
          <p:cNvSpPr txBox="1"/>
          <p:nvPr/>
        </p:nvSpPr>
        <p:spPr>
          <a:xfrm>
            <a:off x="6575571" y="4907353"/>
            <a:ext cx="146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Stress MPa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70876A-D470-D70A-3521-C3CE994555C8}"/>
              </a:ext>
            </a:extLst>
          </p:cNvPr>
          <p:cNvSpPr txBox="1"/>
          <p:nvPr/>
        </p:nvSpPr>
        <p:spPr>
          <a:xfrm>
            <a:off x="6665043" y="363673"/>
            <a:ext cx="3748590" cy="846386"/>
          </a:xfrm>
          <a:prstGeom prst="rect">
            <a:avLst/>
          </a:prstGeom>
          <a:noFill/>
        </p:spPr>
        <p:txBody>
          <a:bodyPr wrap="non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900" b="1" dirty="0">
                <a:latin typeface="Helvetica" pitchFamily="2" charset="0"/>
              </a:rPr>
              <a:t>R. </a:t>
            </a:r>
            <a:r>
              <a:rPr lang="en-US" sz="1900" b="1" dirty="0" err="1">
                <a:latin typeface="Helvetica" pitchFamily="2" charset="0"/>
              </a:rPr>
              <a:t>Franqueira</a:t>
            </a:r>
            <a:r>
              <a:rPr lang="en-US" sz="1900" b="1" dirty="0">
                <a:latin typeface="Helvetica" pitchFamily="2" charset="0"/>
              </a:rPr>
              <a:t>, NuFACT‘25</a:t>
            </a:r>
          </a:p>
        </p:txBody>
      </p:sp>
    </p:spTree>
    <p:extLst>
      <p:ext uri="{BB962C8B-B14F-4D97-AF65-F5344CB8AC3E}">
        <p14:creationId xmlns:p14="http://schemas.microsoft.com/office/powerpoint/2010/main" val="2736188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6" grpId="0"/>
      <p:bldP spid="41" grpId="0"/>
      <p:bldP spid="17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ACF37-E42B-1BFB-0342-EC1998634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Liquid Pb Target – Pros &amp; Cons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DD366-0A75-6977-653E-4233460D2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591367" cy="4267884"/>
          </a:xfrm>
        </p:spPr>
        <p:txBody>
          <a:bodyPr>
            <a:normAutofit fontScale="92500" lnSpcReduction="20000"/>
          </a:bodyPr>
          <a:lstStyle/>
          <a:p>
            <a:pPr indent="0">
              <a:lnSpc>
                <a:spcPct val="110000"/>
              </a:lnSpc>
              <a:spcBef>
                <a:spcPts val="1"/>
              </a:spcBef>
              <a:spcAft>
                <a:spcPts val="400"/>
              </a:spcAft>
              <a:buNone/>
            </a:pPr>
            <a:r>
              <a:rPr lang="en-GB" b="1" spc="-5" dirty="0">
                <a:solidFill>
                  <a:srgbClr val="00B05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Opportunities</a:t>
            </a:r>
          </a:p>
          <a:p>
            <a:pPr marL="571500" indent="-342900">
              <a:lnSpc>
                <a:spcPct val="110000"/>
              </a:lnSpc>
              <a:spcBef>
                <a:spcPts val="1"/>
              </a:spcBef>
              <a:spcAft>
                <a:spcPts val="400"/>
              </a:spcAft>
            </a:pPr>
            <a:r>
              <a:rPr lang="en-GB" b="1" spc="-5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Known</a:t>
            </a:r>
            <a:r>
              <a:rPr lang="en-GB" spc="-5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liquid-Pb / L</a:t>
            </a:r>
            <a:r>
              <a:rPr lang="en-US" spc="-5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ead</a:t>
            </a:r>
            <a:r>
              <a:rPr lang="en-US" spc="-5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spc="-5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pc="-5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ismuth</a:t>
            </a:r>
            <a:r>
              <a:rPr lang="en-US" spc="-5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pc="-5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pc="-5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utectic</a:t>
            </a:r>
            <a:r>
              <a:rPr lang="en-GB" spc="-5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spc="-5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thermo-hydraulics</a:t>
            </a:r>
          </a:p>
          <a:p>
            <a:pPr marL="571500" indent="-342900">
              <a:lnSpc>
                <a:spcPct val="110000"/>
              </a:lnSpc>
              <a:spcBef>
                <a:spcPts val="1"/>
              </a:spcBef>
              <a:spcAft>
                <a:spcPts val="400"/>
              </a:spcAft>
            </a:pPr>
            <a:r>
              <a:rPr lang="en-GB" b="1" spc="-5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Cooling</a:t>
            </a:r>
            <a:r>
              <a:rPr lang="en-GB" spc="-5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outside vacuum chamber.</a:t>
            </a:r>
          </a:p>
          <a:p>
            <a:pPr marL="571500" indent="-342900">
              <a:lnSpc>
                <a:spcPct val="110000"/>
              </a:lnSpc>
              <a:spcBef>
                <a:spcPts val="1"/>
              </a:spcBef>
              <a:spcAft>
                <a:spcPts val="400"/>
              </a:spcAft>
            </a:pPr>
            <a:r>
              <a:rPr lang="en-GB" b="1" spc="-5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Radioisotopes</a:t>
            </a:r>
            <a:r>
              <a:rPr lang="en-GB" spc="-5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mostly </a:t>
            </a:r>
            <a:r>
              <a:rPr lang="en-GB" b="1" spc="-5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retained.</a:t>
            </a:r>
          </a:p>
          <a:p>
            <a:pPr marL="571500" indent="-342900">
              <a:lnSpc>
                <a:spcPct val="110000"/>
              </a:lnSpc>
              <a:spcBef>
                <a:spcPts val="1"/>
              </a:spcBef>
              <a:spcAft>
                <a:spcPts val="400"/>
              </a:spcAft>
            </a:pPr>
            <a:r>
              <a:rPr lang="en-GB" b="1" spc="-5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No degradation </a:t>
            </a:r>
            <a:r>
              <a:rPr lang="en-GB" spc="-5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of target material.</a:t>
            </a:r>
          </a:p>
          <a:p>
            <a:pPr marL="571500" indent="-342900">
              <a:lnSpc>
                <a:spcPct val="110000"/>
              </a:lnSpc>
              <a:spcBef>
                <a:spcPts val="1"/>
              </a:spcBef>
              <a:spcAft>
                <a:spcPts val="400"/>
              </a:spcAft>
            </a:pPr>
            <a:r>
              <a:rPr lang="en-GB" b="1" spc="-5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Synergies</a:t>
            </a:r>
            <a:r>
              <a:rPr lang="en-GB" spc="-5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between different projects at CERN such as </a:t>
            </a:r>
            <a:r>
              <a:rPr lang="en-GB" b="1" spc="-5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FCCee</a:t>
            </a:r>
            <a:r>
              <a:rPr lang="en-GB" spc="-5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0">
              <a:lnSpc>
                <a:spcPct val="110000"/>
              </a:lnSpc>
              <a:spcBef>
                <a:spcPts val="1"/>
              </a:spcBef>
              <a:spcAft>
                <a:spcPts val="400"/>
              </a:spcAft>
              <a:buNone/>
            </a:pPr>
            <a:r>
              <a:rPr lang="en-GB" b="1" spc="-5" dirty="0">
                <a:solidFill>
                  <a:srgbClr val="C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Challenges</a:t>
            </a:r>
          </a:p>
          <a:p>
            <a:pPr marL="571500" indent="-342900">
              <a:lnSpc>
                <a:spcPct val="110000"/>
              </a:lnSpc>
              <a:spcBef>
                <a:spcPts val="1"/>
              </a:spcBef>
              <a:spcAft>
                <a:spcPts val="400"/>
              </a:spcAft>
            </a:pPr>
            <a:r>
              <a:rPr lang="en-GB" spc="-5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Liquid-Pb containment </a:t>
            </a:r>
            <a:r>
              <a:rPr lang="en-GB" b="1" spc="-5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vessel and windows </a:t>
            </a:r>
            <a:r>
              <a:rPr lang="en-GB" spc="-5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(material, temperatures, DPA).</a:t>
            </a:r>
          </a:p>
          <a:p>
            <a:pPr marL="571500" indent="-342900">
              <a:lnSpc>
                <a:spcPct val="110000"/>
              </a:lnSpc>
              <a:spcBef>
                <a:spcPts val="1"/>
              </a:spcBef>
              <a:spcAft>
                <a:spcPts val="400"/>
              </a:spcAft>
            </a:pPr>
            <a:r>
              <a:rPr lang="en-GB" b="1" spc="-5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MHD</a:t>
            </a:r>
            <a:r>
              <a:rPr lang="en-GB" spc="-5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interaction.</a:t>
            </a:r>
          </a:p>
          <a:p>
            <a:pPr marL="571500" indent="-342900">
              <a:lnSpc>
                <a:spcPct val="110000"/>
              </a:lnSpc>
              <a:spcBef>
                <a:spcPts val="1"/>
              </a:spcBef>
              <a:spcAft>
                <a:spcPts val="400"/>
              </a:spcAft>
            </a:pPr>
            <a:r>
              <a:rPr lang="en-GB" spc="-5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Cavitation-induced </a:t>
            </a:r>
            <a:r>
              <a:rPr lang="en-GB" b="1" spc="-5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erosion.</a:t>
            </a:r>
          </a:p>
          <a:p>
            <a:pPr marL="571500" indent="-342900">
              <a:lnSpc>
                <a:spcPct val="110000"/>
              </a:lnSpc>
              <a:spcBef>
                <a:spcPts val="1"/>
              </a:spcBef>
              <a:spcAft>
                <a:spcPts val="400"/>
              </a:spcAft>
            </a:pPr>
            <a:r>
              <a:rPr lang="en-GB" b="1" spc="-5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Temperature and dynamic effects.</a:t>
            </a:r>
          </a:p>
          <a:p>
            <a:pPr marL="571500" indent="-342900">
              <a:lnSpc>
                <a:spcPct val="110000"/>
              </a:lnSpc>
              <a:spcBef>
                <a:spcPts val="1"/>
              </a:spcBef>
              <a:spcAft>
                <a:spcPts val="400"/>
              </a:spcAft>
            </a:pPr>
            <a:r>
              <a:rPr lang="en-GB" spc="-5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Dynamic multi-phase flow </a:t>
            </a:r>
            <a:r>
              <a:rPr lang="en-GB" b="1" spc="-5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simulation complexity</a:t>
            </a:r>
            <a:endParaRPr lang="en-GB" sz="3200" spc="-5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2A1C8A-7BFF-2EA8-D9C1-2B4796ACC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Yonehara | High Power Targetry for Muon Collider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BF1833-B866-7290-41B9-CC028FAB4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D32E9E-4816-24E8-E221-D9A1D1FE293D}"/>
              </a:ext>
            </a:extLst>
          </p:cNvPr>
          <p:cNvSpPr txBox="1"/>
          <p:nvPr/>
        </p:nvSpPr>
        <p:spPr>
          <a:xfrm>
            <a:off x="8558764" y="4007375"/>
            <a:ext cx="27055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/>
            <a:r>
              <a:rPr lang="en-GB" sz="1200" b="1" spc="-5" dirty="0">
                <a:solidFill>
                  <a:srgbClr val="1E59A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Conceptual designs</a:t>
            </a:r>
          </a:p>
          <a:p>
            <a:pPr marL="914400" indent="-457200">
              <a:buFont typeface="Arial" panose="020B0604020202020204" pitchFamily="34" charset="0"/>
              <a:buChar char="•"/>
            </a:pPr>
            <a:r>
              <a:rPr lang="en-GB" sz="1200" spc="-5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Pipe flow.</a:t>
            </a:r>
          </a:p>
          <a:p>
            <a:pPr marL="914400" indent="-457200">
              <a:buFont typeface="Arial" panose="020B0604020202020204" pitchFamily="34" charset="0"/>
              <a:buChar char="•"/>
            </a:pPr>
            <a:r>
              <a:rPr lang="en-GB" sz="1200" b="1" spc="-5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Vertical curtain.</a:t>
            </a:r>
            <a:endParaRPr lang="en-GB" sz="1200" spc="-5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914400" indent="-457200">
              <a:buFont typeface="Arial" panose="020B0604020202020204" pitchFamily="34" charset="0"/>
              <a:buChar char="•"/>
            </a:pPr>
            <a:r>
              <a:rPr lang="en-GB" sz="1200" b="1" spc="-5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Jet stream.</a:t>
            </a:r>
          </a:p>
          <a:p>
            <a:pPr marL="457200"/>
            <a:endParaRPr lang="en-GB" sz="1200" spc="-5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914400" indent="-457200">
              <a:buFont typeface="Arial" panose="020B0604020202020204" pitchFamily="34" charset="0"/>
              <a:buChar char="•"/>
            </a:pPr>
            <a:endParaRPr lang="en-GB" sz="1200" spc="-5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DD975E-AA00-C5A2-F5FA-DEBAB9C9F379}"/>
              </a:ext>
            </a:extLst>
          </p:cNvPr>
          <p:cNvSpPr txBox="1"/>
          <p:nvPr/>
        </p:nvSpPr>
        <p:spPr>
          <a:xfrm>
            <a:off x="9445840" y="5244819"/>
            <a:ext cx="22598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i="1" spc="-5" dirty="0">
                <a:solidFill>
                  <a:srgbClr val="C4496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C. Carrelli, L. Tricarico, M. Tarantino, I.Di Piazza, P.C. Puviani, et al. </a:t>
            </a:r>
            <a:endParaRPr lang="en-GB" sz="1400" i="1" spc="-5" dirty="0">
              <a:solidFill>
                <a:srgbClr val="C44965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red circle with text and a logo&#10;&#10;Description automatically generated">
            <a:extLst>
              <a:ext uri="{FF2B5EF4-FFF2-40B4-BE49-F238E27FC236}">
                <a16:creationId xmlns:a16="http://schemas.microsoft.com/office/drawing/2014/main" id="{F31A1FBC-8DC7-C2AA-F46B-BFAC8DC91C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26" r="23226"/>
          <a:stretch/>
        </p:blipFill>
        <p:spPr>
          <a:xfrm>
            <a:off x="8680354" y="5330975"/>
            <a:ext cx="617184" cy="603431"/>
          </a:xfrm>
          <a:prstGeom prst="rect">
            <a:avLst/>
          </a:prstGeom>
        </p:spPr>
      </p:pic>
      <p:pic>
        <p:nvPicPr>
          <p:cNvPr id="10" name="Picture 9" descr="A blue and black letter e&#10;&#10;Description automatically generated">
            <a:extLst>
              <a:ext uri="{FF2B5EF4-FFF2-40B4-BE49-F238E27FC236}">
                <a16:creationId xmlns:a16="http://schemas.microsoft.com/office/drawing/2014/main" id="{8626B6C5-2737-C847-4077-C26CBEFB4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7257" y="5358279"/>
            <a:ext cx="1754795" cy="52438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F8A8D8F-87A9-0652-7FBD-47F727BE1094}"/>
              </a:ext>
            </a:extLst>
          </p:cNvPr>
          <p:cNvGrpSpPr/>
          <p:nvPr/>
        </p:nvGrpSpPr>
        <p:grpSpPr>
          <a:xfrm>
            <a:off x="8429567" y="1604315"/>
            <a:ext cx="2608689" cy="1296869"/>
            <a:chOff x="294674" y="3773575"/>
            <a:chExt cx="4549551" cy="226173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2C772C8-96F3-7D41-D8CB-F0EE00D76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7709" t="23637" r="8415" b="6052"/>
            <a:stretch/>
          </p:blipFill>
          <p:spPr>
            <a:xfrm>
              <a:off x="1534597" y="3773575"/>
              <a:ext cx="3309628" cy="2261738"/>
            </a:xfrm>
            <a:prstGeom prst="rect">
              <a:avLst/>
            </a:prstGeom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AAEDDD5-7177-5718-3262-04517AC56A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3631" y="4930559"/>
              <a:ext cx="861932" cy="129128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9C1F054-E5F4-2440-8668-37128BD7E278}"/>
                </a:ext>
              </a:extLst>
            </p:cNvPr>
            <p:cNvSpPr txBox="1"/>
            <p:nvPr/>
          </p:nvSpPr>
          <p:spPr>
            <a:xfrm>
              <a:off x="294674" y="4470536"/>
              <a:ext cx="1417946" cy="4562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>
                  <a:solidFill>
                    <a:srgbClr val="FF0000"/>
                  </a:solidFill>
                </a:rPr>
                <a:t>p+ beam</a:t>
              </a:r>
            </a:p>
          </p:txBody>
        </p:sp>
      </p:grpSp>
      <p:pic>
        <p:nvPicPr>
          <p:cNvPr id="15" name="Picture 14" descr="A blue and red laser beam&#10;&#10;AI-generated content may be incorrect.">
            <a:extLst>
              <a:ext uri="{FF2B5EF4-FFF2-40B4-BE49-F238E27FC236}">
                <a16:creationId xmlns:a16="http://schemas.microsoft.com/office/drawing/2014/main" id="{AD04A73F-B2A0-9EDF-879A-B4F1F06D2B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3"/>
          <a:stretch/>
        </p:blipFill>
        <p:spPr>
          <a:xfrm>
            <a:off x="8905081" y="2891622"/>
            <a:ext cx="2012914" cy="11919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14A5E6-30EF-4A2A-84FF-57E90BCEEBEA}"/>
              </a:ext>
            </a:extLst>
          </p:cNvPr>
          <p:cNvSpPr txBox="1"/>
          <p:nvPr/>
        </p:nvSpPr>
        <p:spPr>
          <a:xfrm>
            <a:off x="6665043" y="641967"/>
            <a:ext cx="3748590" cy="846386"/>
          </a:xfrm>
          <a:prstGeom prst="rect">
            <a:avLst/>
          </a:prstGeom>
          <a:noFill/>
        </p:spPr>
        <p:txBody>
          <a:bodyPr wrap="non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900" b="1" dirty="0">
                <a:latin typeface="Helvetica" pitchFamily="2" charset="0"/>
              </a:rPr>
              <a:t>R. </a:t>
            </a:r>
            <a:r>
              <a:rPr lang="en-US" sz="1900" b="1" dirty="0" err="1">
                <a:latin typeface="Helvetica" pitchFamily="2" charset="0"/>
              </a:rPr>
              <a:t>Franqueira</a:t>
            </a:r>
            <a:r>
              <a:rPr lang="en-US" sz="1900" b="1" dirty="0">
                <a:latin typeface="Helvetica" pitchFamily="2" charset="0"/>
              </a:rPr>
              <a:t>, NuFACT‘25</a:t>
            </a:r>
          </a:p>
        </p:txBody>
      </p:sp>
    </p:spTree>
    <p:extLst>
      <p:ext uri="{BB962C8B-B14F-4D97-AF65-F5344CB8AC3E}">
        <p14:creationId xmlns:p14="http://schemas.microsoft.com/office/powerpoint/2010/main" val="143869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82502-6A65-A512-3E7E-C12742FE3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Liquid Pb Target – Jet Concept</a:t>
            </a:r>
            <a:br>
              <a:rPr lang="en-US" dirty="0"/>
            </a:br>
            <a:r>
              <a:rPr lang="en-US" sz="2800" dirty="0"/>
              <a:t>Shock-wave propagation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367975-B010-9CF3-17C3-08BA70F83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Yonehara | High Power Targetry for Muon Collider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2B6BC6-B034-01D5-DC96-197EDCD65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 descr="A silver object with a purple object on it&#10;&#10;AI-generated content may be incorrect.">
            <a:extLst>
              <a:ext uri="{FF2B5EF4-FFF2-40B4-BE49-F238E27FC236}">
                <a16:creationId xmlns:a16="http://schemas.microsoft.com/office/drawing/2014/main" id="{83651D5E-3BB8-62F8-A61B-14D8CCD7821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0550" t="21650" r="37400" b="1176"/>
          <a:stretch>
            <a:fillRect/>
          </a:stretch>
        </p:blipFill>
        <p:spPr>
          <a:xfrm>
            <a:off x="9120336" y="1027906"/>
            <a:ext cx="2561427" cy="4482498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CF9ED4F-F2F7-29BE-6D4C-EFAF08370D4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4609728" cy="376396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GB" sz="2000" b="1" dirty="0"/>
              <a:t>Shockwave and cavitation: stet up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000" dirty="0"/>
              <a:t>Over pressure of  5GPa resulting from 1e18  [W m^-3] pick deposition – (starting with 2 MW conditions).</a:t>
            </a:r>
            <a:endParaRPr lang="en-GB" sz="2000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en-GB" sz="2000" dirty="0"/>
              <a:t>Patch pressure at 5GPa into the interaction zone.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000" dirty="0"/>
              <a:t>Compressible liquid lead according to Tait EOS.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000" dirty="0"/>
              <a:t>Cavitation model for liquid lead under 10 Pa.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000" dirty="0"/>
              <a:t>Incompressible argon and lead vapour.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000" dirty="0"/>
              <a:t>Isothermal VOF model.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000" dirty="0"/>
              <a:t>Time step 10ns.</a:t>
            </a:r>
          </a:p>
        </p:txBody>
      </p:sp>
      <p:pic>
        <p:nvPicPr>
          <p:cNvPr id="9" name="video_shock_wave">
            <a:hlinkClick r:id="" action="ppaction://media"/>
            <a:extLst>
              <a:ext uri="{FF2B5EF4-FFF2-40B4-BE49-F238E27FC236}">
                <a16:creationId xmlns:a16="http://schemas.microsoft.com/office/drawing/2014/main" id="{58200191-5424-E148-F410-F6A149175F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5143" y="1735167"/>
            <a:ext cx="2977978" cy="38544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A55BCF6-C0D4-DE6E-19BD-D983E294EDF9}"/>
              </a:ext>
            </a:extLst>
          </p:cNvPr>
          <p:cNvSpPr txBox="1"/>
          <p:nvPr/>
        </p:nvSpPr>
        <p:spPr>
          <a:xfrm>
            <a:off x="6096000" y="5669917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Simulation trials on vertical and horizontal jets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74FCCC-8F60-5C45-17E8-1BAD7563CFBB}"/>
              </a:ext>
            </a:extLst>
          </p:cNvPr>
          <p:cNvSpPr txBox="1"/>
          <p:nvPr/>
        </p:nvSpPr>
        <p:spPr>
          <a:xfrm>
            <a:off x="6665043" y="641967"/>
            <a:ext cx="3748590" cy="846386"/>
          </a:xfrm>
          <a:prstGeom prst="rect">
            <a:avLst/>
          </a:prstGeom>
          <a:noFill/>
        </p:spPr>
        <p:txBody>
          <a:bodyPr wrap="non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900" b="1" dirty="0">
                <a:latin typeface="Helvetica" pitchFamily="2" charset="0"/>
              </a:rPr>
              <a:t>R. </a:t>
            </a:r>
            <a:r>
              <a:rPr lang="en-US" sz="1900" b="1" dirty="0" err="1">
                <a:latin typeface="Helvetica" pitchFamily="2" charset="0"/>
              </a:rPr>
              <a:t>Franqueira</a:t>
            </a:r>
            <a:r>
              <a:rPr lang="en-US" sz="1900" b="1" dirty="0">
                <a:latin typeface="Helvetica" pitchFamily="2" charset="0"/>
              </a:rPr>
              <a:t>, NuFACT‘25</a:t>
            </a:r>
          </a:p>
        </p:txBody>
      </p:sp>
    </p:spTree>
    <p:extLst>
      <p:ext uri="{BB962C8B-B14F-4D97-AF65-F5344CB8AC3E}">
        <p14:creationId xmlns:p14="http://schemas.microsoft.com/office/powerpoint/2010/main" val="284874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D5E384-06AC-3A13-E51B-AFD95A300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E1CB7-8D68-5E67-3840-C345860F7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Fluidized W Target – Pros &amp; Cons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34CB1-97AB-B357-4D35-9FA0E8FB0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61797"/>
            <a:ext cx="6260659" cy="3043535"/>
          </a:xfrm>
        </p:spPr>
        <p:txBody>
          <a:bodyPr>
            <a:normAutofit fontScale="92500" lnSpcReduction="10000"/>
          </a:bodyPr>
          <a:lstStyle/>
          <a:p>
            <a:pPr indent="0">
              <a:lnSpc>
                <a:spcPct val="110000"/>
              </a:lnSpc>
              <a:spcBef>
                <a:spcPts val="1"/>
              </a:spcBef>
              <a:spcAft>
                <a:spcPts val="400"/>
              </a:spcAft>
              <a:buNone/>
            </a:pPr>
            <a:r>
              <a:rPr lang="en-GB" b="1" spc="-5" dirty="0">
                <a:solidFill>
                  <a:srgbClr val="00B05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Advantages</a:t>
            </a:r>
          </a:p>
          <a:p>
            <a:pPr marL="685800" indent="-457200">
              <a:lnSpc>
                <a:spcPct val="110000"/>
              </a:lnSpc>
              <a:spcBef>
                <a:spcPts val="1"/>
              </a:spcBef>
              <a:spcAft>
                <a:spcPts val="400"/>
              </a:spcAft>
            </a:pPr>
            <a:r>
              <a:rPr lang="en-GB" b="1" spc="-5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No cavitation, corrosion, radiochemistry damage.</a:t>
            </a:r>
          </a:p>
          <a:p>
            <a:pPr marL="685800" indent="-457200">
              <a:lnSpc>
                <a:spcPct val="110000"/>
              </a:lnSpc>
              <a:spcBef>
                <a:spcPts val="1"/>
              </a:spcBef>
              <a:spcAft>
                <a:spcPts val="400"/>
              </a:spcAft>
            </a:pPr>
            <a:r>
              <a:rPr lang="en-GB" spc="-5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en-GB" b="1" spc="-5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thermal-shock resistance.</a:t>
            </a:r>
          </a:p>
          <a:p>
            <a:pPr marL="685800" indent="-457200">
              <a:lnSpc>
                <a:spcPct val="110000"/>
              </a:lnSpc>
              <a:spcBef>
                <a:spcPts val="1"/>
              </a:spcBef>
              <a:spcAft>
                <a:spcPts val="400"/>
              </a:spcAft>
            </a:pPr>
            <a:r>
              <a:rPr lang="en-GB" b="1" spc="-5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Heat removal.</a:t>
            </a:r>
          </a:p>
          <a:p>
            <a:pPr indent="0">
              <a:lnSpc>
                <a:spcPct val="110000"/>
              </a:lnSpc>
              <a:spcBef>
                <a:spcPts val="1"/>
              </a:spcBef>
              <a:spcAft>
                <a:spcPts val="400"/>
              </a:spcAft>
              <a:buNone/>
            </a:pPr>
            <a:r>
              <a:rPr lang="en-GB" b="1" spc="-5" dirty="0">
                <a:solidFill>
                  <a:srgbClr val="C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Challenges</a:t>
            </a:r>
          </a:p>
          <a:p>
            <a:pPr marL="685800" indent="-457200">
              <a:lnSpc>
                <a:spcPct val="110000"/>
              </a:lnSpc>
              <a:spcBef>
                <a:spcPts val="1"/>
              </a:spcBef>
              <a:spcAft>
                <a:spcPts val="400"/>
              </a:spcAft>
            </a:pPr>
            <a:r>
              <a:rPr lang="en-GB" b="1" spc="-5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Erosion</a:t>
            </a:r>
            <a:r>
              <a:rPr lang="en-GB" spc="-5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&amp; powder </a:t>
            </a:r>
            <a:r>
              <a:rPr lang="en-GB" b="1" spc="-5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handling and reliability.</a:t>
            </a:r>
          </a:p>
          <a:p>
            <a:pPr marL="685800" indent="-457200">
              <a:lnSpc>
                <a:spcPct val="110000"/>
              </a:lnSpc>
              <a:spcBef>
                <a:spcPts val="1"/>
              </a:spcBef>
              <a:spcAft>
                <a:spcPts val="400"/>
              </a:spcAft>
            </a:pPr>
            <a:r>
              <a:rPr lang="en-GB" spc="-5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Reduced </a:t>
            </a:r>
            <a:r>
              <a:rPr lang="en-GB" b="1" spc="-5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experience</a:t>
            </a:r>
            <a:r>
              <a:rPr lang="en-GB" spc="-5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in operational facilities</a:t>
            </a:r>
          </a:p>
          <a:p>
            <a:pPr indent="0">
              <a:lnSpc>
                <a:spcPct val="110000"/>
              </a:lnSpc>
              <a:spcBef>
                <a:spcPts val="1"/>
              </a:spcBef>
              <a:spcAft>
                <a:spcPts val="400"/>
              </a:spcAft>
              <a:buNone/>
            </a:pPr>
            <a:r>
              <a:rPr lang="en-GB" b="1" spc="-5" dirty="0">
                <a:solidFill>
                  <a:srgbClr val="1E59A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Offline tests at RAL &amp; </a:t>
            </a:r>
            <a:r>
              <a:rPr lang="en-GB" b="1" spc="-5" dirty="0" err="1">
                <a:solidFill>
                  <a:srgbClr val="1E59A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HiRadMat</a:t>
            </a:r>
            <a:r>
              <a:rPr lang="en-GB" b="1" spc="-5" dirty="0">
                <a:solidFill>
                  <a:srgbClr val="1E59A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beam test</a:t>
            </a:r>
          </a:p>
          <a:p>
            <a:pPr marL="914400" indent="-457200">
              <a:lnSpc>
                <a:spcPct val="110000"/>
              </a:lnSpc>
              <a:spcBef>
                <a:spcPts val="1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GB" b="1" spc="-5" dirty="0">
              <a:solidFill>
                <a:srgbClr val="1E59AD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57200">
              <a:lnSpc>
                <a:spcPct val="110000"/>
              </a:lnSpc>
              <a:spcBef>
                <a:spcPts val="1"/>
              </a:spcBef>
              <a:spcAft>
                <a:spcPts val="400"/>
              </a:spcAft>
            </a:pPr>
            <a:endParaRPr lang="en-GB" spc="-5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E6CD90-B93A-1AB7-79E5-1F802C441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Yonehara | High Power Targetry for Muon Collider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9CFB97-895F-C6FB-E18B-46D2AF14D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906BF0-91F5-25B1-19D5-5C978A81F28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273" y="1551696"/>
            <a:ext cx="4415126" cy="3386500"/>
          </a:xfrm>
          <a:prstGeom prst="rect">
            <a:avLst/>
          </a:prstGeom>
          <a:noFill/>
        </p:spPr>
      </p:pic>
      <p:sp>
        <p:nvSpPr>
          <p:cNvPr id="7" name="docshape56">
            <a:extLst>
              <a:ext uri="{FF2B5EF4-FFF2-40B4-BE49-F238E27FC236}">
                <a16:creationId xmlns:a16="http://schemas.microsoft.com/office/drawing/2014/main" id="{9C190D05-6309-679C-017B-BA69D52284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6160" y="4974266"/>
            <a:ext cx="4086158" cy="104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R="8255">
              <a:lnSpc>
                <a:spcPct val="105000"/>
              </a:lnSpc>
              <a:spcBef>
                <a:spcPts val="135"/>
              </a:spcBef>
            </a:pPr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Test rig built and operated at Rutherford Appleton Laboratory from 2009-2018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4C81F5-E8BE-E7F7-F60A-D62EF96107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86"/>
          <a:stretch/>
        </p:blipFill>
        <p:spPr>
          <a:xfrm>
            <a:off x="1501946" y="4669025"/>
            <a:ext cx="3319553" cy="1519586"/>
          </a:xfrm>
          <a:prstGeom prst="rect">
            <a:avLst/>
          </a:prstGeom>
        </p:spPr>
      </p:pic>
      <p:sp>
        <p:nvSpPr>
          <p:cNvPr id="9" name="docshape56">
            <a:extLst>
              <a:ext uri="{FF2B5EF4-FFF2-40B4-BE49-F238E27FC236}">
                <a16:creationId xmlns:a16="http://schemas.microsoft.com/office/drawing/2014/main" id="{3D72F06B-744E-8901-DA69-BD30C80755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7004" y="5560114"/>
            <a:ext cx="3436238" cy="525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R="8255">
              <a:lnSpc>
                <a:spcPct val="105000"/>
              </a:lnSpc>
              <a:spcBef>
                <a:spcPts val="135"/>
              </a:spcBef>
            </a:pPr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Response of various size spherical tungsten particles to 2x10</a:t>
            </a:r>
            <a:r>
              <a:rPr lang="en-GB" sz="12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 p+ at </a:t>
            </a:r>
            <a:r>
              <a:rPr lang="en-GB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HiRadMat</a:t>
            </a:r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 (CERN)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77C6BA-E2E7-227E-95FD-0B9D0ACB1D73}"/>
              </a:ext>
            </a:extLst>
          </p:cNvPr>
          <p:cNvSpPr txBox="1"/>
          <p:nvPr/>
        </p:nvSpPr>
        <p:spPr>
          <a:xfrm>
            <a:off x="8988464" y="5497841"/>
            <a:ext cx="24965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spc="-5" dirty="0">
                <a:solidFill>
                  <a:srgbClr val="C4496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GB" sz="1400" i="1" spc="-5" dirty="0" err="1">
                <a:solidFill>
                  <a:srgbClr val="C4496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Suitters</a:t>
            </a:r>
            <a:r>
              <a:rPr lang="en-GB" sz="1400" i="1" spc="-5" dirty="0">
                <a:solidFill>
                  <a:srgbClr val="C4496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C. Densham, J.J. Back, W. Bishop, D. Wilcox, et al.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0AA381-3DD4-F652-3C66-9F48C200AFE7}"/>
              </a:ext>
            </a:extLst>
          </p:cNvPr>
          <p:cNvSpPr txBox="1"/>
          <p:nvPr/>
        </p:nvSpPr>
        <p:spPr>
          <a:xfrm>
            <a:off x="6665043" y="641967"/>
            <a:ext cx="3748590" cy="846386"/>
          </a:xfrm>
          <a:prstGeom prst="rect">
            <a:avLst/>
          </a:prstGeom>
          <a:noFill/>
        </p:spPr>
        <p:txBody>
          <a:bodyPr wrap="non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900" b="1" dirty="0">
                <a:latin typeface="Helvetica" pitchFamily="2" charset="0"/>
              </a:rPr>
              <a:t>R. </a:t>
            </a:r>
            <a:r>
              <a:rPr lang="en-US" sz="1900" b="1" dirty="0" err="1">
                <a:latin typeface="Helvetica" pitchFamily="2" charset="0"/>
              </a:rPr>
              <a:t>Franqueira</a:t>
            </a:r>
            <a:r>
              <a:rPr lang="en-US" sz="1900" b="1" dirty="0">
                <a:latin typeface="Helvetica" pitchFamily="2" charset="0"/>
              </a:rPr>
              <a:t>, NuFACT‘25</a:t>
            </a:r>
          </a:p>
        </p:txBody>
      </p:sp>
    </p:spTree>
    <p:extLst>
      <p:ext uri="{BB962C8B-B14F-4D97-AF65-F5344CB8AC3E}">
        <p14:creationId xmlns:p14="http://schemas.microsoft.com/office/powerpoint/2010/main" val="234257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1E6820-6CD0-7DFC-D694-728E1DD7FF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20D78-DB4E-4EFB-D551-B5B129A5F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Fluidized W Target – Overview of the studies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5EB5A-4F88-0064-E615-9D5035ED6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689848" cy="41956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b="1" dirty="0"/>
              <a:t>Focus on R&amp;D</a:t>
            </a:r>
          </a:p>
          <a:p>
            <a:r>
              <a:rPr lang="en-GB" sz="2000" b="1" dirty="0"/>
              <a:t>Heat deposition</a:t>
            </a:r>
            <a:r>
              <a:rPr lang="en-GB" sz="2000" dirty="0"/>
              <a:t>: Design in parallel with Physics optimisation</a:t>
            </a:r>
          </a:p>
          <a:p>
            <a:r>
              <a:rPr lang="en-GB" sz="2000" b="1" dirty="0"/>
              <a:t>Pressure</a:t>
            </a:r>
            <a:r>
              <a:rPr lang="en-GB" sz="2000" dirty="0"/>
              <a:t>: Minimise piping length, test with off-line rig</a:t>
            </a:r>
          </a:p>
          <a:p>
            <a:r>
              <a:rPr lang="en-GB" sz="2000" b="1" dirty="0"/>
              <a:t>Erosion</a:t>
            </a:r>
            <a:r>
              <a:rPr lang="en-GB" sz="2000" dirty="0"/>
              <a:t>: Ongoing work to assess at University of Sheffield</a:t>
            </a:r>
          </a:p>
          <a:p>
            <a:r>
              <a:rPr lang="en-GB" sz="2000" b="1" dirty="0"/>
              <a:t>Process design</a:t>
            </a:r>
          </a:p>
          <a:p>
            <a:pPr lvl="1"/>
            <a:r>
              <a:rPr lang="en-GB" sz="1800" dirty="0"/>
              <a:t>Use STFC expertise in facility design</a:t>
            </a:r>
          </a:p>
          <a:p>
            <a:pPr lvl="1"/>
            <a:r>
              <a:rPr lang="en-GB" sz="1800" dirty="0"/>
              <a:t>Industrial expertise pneumatic conveying and powder handling plant</a:t>
            </a:r>
          </a:p>
          <a:p>
            <a:pPr lvl="1"/>
            <a:r>
              <a:rPr lang="en-GB" sz="1800" dirty="0"/>
              <a:t>Offline Testing!</a:t>
            </a:r>
          </a:p>
          <a:p>
            <a:endParaRPr lang="en-GB" sz="2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477A2B-E7C4-A3BF-1F19-60D0E7C1B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Yonehara | High Power Targetry for Muon Collider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B7946A-3E3A-E081-545D-D48C6CA79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56_ContainedUnstable.avi">
            <a:hlinkClick r:id="" action="ppaction://media"/>
            <a:extLst>
              <a:ext uri="{FF2B5EF4-FFF2-40B4-BE49-F238E27FC236}">
                <a16:creationId xmlns:a16="http://schemas.microsoft.com/office/drawing/2014/main" id="{6D750C2E-0E8E-4A88-55C7-000A05E651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81" t="29797" r="5481" b="13276"/>
          <a:stretch/>
        </p:blipFill>
        <p:spPr bwMode="auto">
          <a:xfrm>
            <a:off x="6310046" y="5000504"/>
            <a:ext cx="5331908" cy="842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896229-395E-B5A2-8755-08E73C1E17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4253" y="1275546"/>
            <a:ext cx="2998135" cy="34383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37671B-E289-1217-0B3C-0A99BDC73A8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4386" t="76" r="9943" b="1"/>
          <a:stretch/>
        </p:blipFill>
        <p:spPr>
          <a:xfrm>
            <a:off x="6587854" y="1276539"/>
            <a:ext cx="2030647" cy="22964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1A179D-16DC-EAB2-2BC8-5528BAFA1CDB}"/>
              </a:ext>
            </a:extLst>
          </p:cNvPr>
          <p:cNvSpPr txBox="1"/>
          <p:nvPr/>
        </p:nvSpPr>
        <p:spPr>
          <a:xfrm>
            <a:off x="6665043" y="641967"/>
            <a:ext cx="3748590" cy="846386"/>
          </a:xfrm>
          <a:prstGeom prst="rect">
            <a:avLst/>
          </a:prstGeom>
          <a:noFill/>
        </p:spPr>
        <p:txBody>
          <a:bodyPr wrap="non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900" b="1" dirty="0">
                <a:latin typeface="Helvetica" pitchFamily="2" charset="0"/>
              </a:rPr>
              <a:t>R. </a:t>
            </a:r>
            <a:r>
              <a:rPr lang="en-US" sz="1900" b="1" dirty="0" err="1">
                <a:latin typeface="Helvetica" pitchFamily="2" charset="0"/>
              </a:rPr>
              <a:t>Franqueira</a:t>
            </a:r>
            <a:r>
              <a:rPr lang="en-US" sz="1900" b="1" dirty="0">
                <a:latin typeface="Helvetica" pitchFamily="2" charset="0"/>
              </a:rPr>
              <a:t>, NuFACT‘25</a:t>
            </a:r>
          </a:p>
        </p:txBody>
      </p:sp>
    </p:spTree>
    <p:extLst>
      <p:ext uri="{BB962C8B-B14F-4D97-AF65-F5344CB8AC3E}">
        <p14:creationId xmlns:p14="http://schemas.microsoft.com/office/powerpoint/2010/main" val="159350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241B3F2-08BA-FEBA-2BD9-B65D3202861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/>
              <a:t>US Approach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3012F1-A17A-042C-EA2A-F72B94A8D754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r>
              <a:rPr lang="en-GB"/>
              <a:t>Yonehara | High Power Targetry for Muon Collider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784F5A-C729-DAF5-7AD2-6677DDEC1178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3CF561-A336-34F2-7665-4C1227BEA380}"/>
              </a:ext>
            </a:extLst>
          </p:cNvPr>
          <p:cNvSpPr txBox="1"/>
          <p:nvPr/>
        </p:nvSpPr>
        <p:spPr>
          <a:xfrm>
            <a:off x="4517679" y="3864672"/>
            <a:ext cx="5101628" cy="1138773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1900" b="1" dirty="0">
                <a:solidFill>
                  <a:srgbClr val="002855"/>
                </a:solidFill>
                <a:latin typeface="Helvetica" pitchFamily="2" charset="0"/>
              </a:rPr>
              <a:t>Many slides adapted from </a:t>
            </a:r>
            <a:r>
              <a:rPr lang="en-US" sz="1900" b="1" dirty="0" err="1">
                <a:solidFill>
                  <a:srgbClr val="002855"/>
                </a:solidFill>
                <a:latin typeface="Helvetica" pitchFamily="2" charset="0"/>
              </a:rPr>
              <a:t>Frederique@Fermilab</a:t>
            </a:r>
            <a:endParaRPr lang="en-US" sz="1900" b="1" dirty="0">
              <a:solidFill>
                <a:srgbClr val="002855"/>
              </a:solidFill>
              <a:latin typeface="Helvetica" pitchFamily="2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72AE40-DDB5-0256-21E8-01A5DFDCDC64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11/3/25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3084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D4FBD54-7FCD-5C0A-F80A-36F0025BA6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3444" y="923104"/>
            <a:ext cx="9994392" cy="5309428"/>
          </a:xfrm>
        </p:spPr>
        <p:txBody>
          <a:bodyPr/>
          <a:lstStyle/>
          <a:p>
            <a:r>
              <a:rPr lang="en-US" dirty="0"/>
              <a:t>Synergistic plan with the major HEP programs </a:t>
            </a:r>
          </a:p>
          <a:p>
            <a:pPr lvl="1"/>
            <a:r>
              <a:rPr lang="en-US" dirty="0"/>
              <a:t>The HPT R&amp;D follows and complements ongoing and future HEP programs</a:t>
            </a:r>
          </a:p>
          <a:p>
            <a:pPr lvl="1"/>
            <a:r>
              <a:rPr lang="en-US" dirty="0"/>
              <a:t>Each HEP program has its own specific target challenges, but none operates with proton beam parameters fully representative of the Muon Collider</a:t>
            </a:r>
          </a:p>
          <a:p>
            <a:r>
              <a:rPr lang="en-US" dirty="0"/>
              <a:t>Target demonstration strongly depends on the capability of proton accelerators</a:t>
            </a:r>
          </a:p>
          <a:p>
            <a:pPr lvl="1"/>
            <a:r>
              <a:rPr lang="en-US" dirty="0"/>
              <a:t>Because the MC proton beam parameters are extreme, no existing or planned HEP beam facility can fully reproduce the true MC conditions</a:t>
            </a:r>
          </a:p>
          <a:p>
            <a:pPr lvl="1"/>
            <a:r>
              <a:rPr lang="en-US" dirty="0"/>
              <a:t>We therefore need to extrapolate existing irradiation test result and proceed new irradiation test to predict the MC beam effects</a:t>
            </a:r>
          </a:p>
          <a:p>
            <a:pPr lvl="1"/>
            <a:r>
              <a:rPr lang="en-US" dirty="0"/>
              <a:t>This effort requires close collaboration with radiation materials science experts</a:t>
            </a:r>
          </a:p>
          <a:p>
            <a:pPr lvl="1"/>
            <a:r>
              <a:rPr lang="en-US" dirty="0"/>
              <a:t>The </a:t>
            </a:r>
            <a:r>
              <a:rPr lang="en-US" dirty="0" err="1"/>
              <a:t>RaDIATE</a:t>
            </a:r>
            <a:r>
              <a:rPr lang="en-US" dirty="0"/>
              <a:t> collaboration can address this need through ongoing and future material irradiation studies</a:t>
            </a:r>
          </a:p>
          <a:p>
            <a:pPr lvl="2"/>
            <a:r>
              <a:rPr lang="en-US" dirty="0"/>
              <a:t>Indeed, many IMCC target R&amp;D teams include active </a:t>
            </a:r>
            <a:r>
              <a:rPr lang="en-US" dirty="0" err="1"/>
              <a:t>RaDIATE</a:t>
            </a:r>
            <a:r>
              <a:rPr lang="en-US" dirty="0"/>
              <a:t> members</a:t>
            </a:r>
          </a:p>
          <a:p>
            <a:pPr lvl="2"/>
            <a:r>
              <a:rPr lang="en-US" dirty="0"/>
              <a:t>We should leverage and expand US expertise to strengthen national contributions to HEP target R&amp;D</a:t>
            </a:r>
          </a:p>
          <a:p>
            <a:r>
              <a:rPr lang="en-US" dirty="0"/>
              <a:t>Design Demonstrator Target </a:t>
            </a:r>
          </a:p>
          <a:p>
            <a:pPr lvl="1"/>
            <a:r>
              <a:rPr lang="en-US" dirty="0"/>
              <a:t>First conceptual design provided by 2030(?)</a:t>
            </a:r>
          </a:p>
          <a:p>
            <a:pPr lvl="1"/>
            <a:r>
              <a:rPr lang="en-US" dirty="0"/>
              <a:t>We need to clearly define the goals and success criteria for the demonstrator target design 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DD1A961-AB7A-DE6A-4C8E-2725764C7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Strategic Plan for High-Power </a:t>
            </a:r>
            <a:r>
              <a:rPr lang="en-US" dirty="0" err="1"/>
              <a:t>Targetry</a:t>
            </a:r>
            <a:r>
              <a:rPr lang="en-US" dirty="0"/>
              <a:t> R&amp;D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36A2A2-7DC5-55ED-E58C-C316E0780C38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11/3/25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48D3B6-74E8-A371-A814-056FCD340E89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Yonehara | High Power Targetry for Muon Collider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267F1C-D443-F44D-D1B1-A386B2B3152E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20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46B72DDD-5FF2-4E73-84B3-ED50D8EE6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3580" y="3341980"/>
            <a:ext cx="4846715" cy="299258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CEAC9CA-ADA2-415D-94BB-32517DFC1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of High-Power Targetry Challenges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69F71A-FF1F-41F0-BD5B-43C4C4ADC2F5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11/3/25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C0B40-FF3A-4B90-BEAC-F504CFA16F11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Yonehara | High Power Targetry for Muon Collider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45E6E-93D2-4472-8B08-A9027D8A266F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fld id="{148C009B-CB69-E04A-B9B3-34B26D69E9CF}" type="slidenum">
              <a:rPr lang="en-US"/>
              <a:pPr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A381D8-1919-41DE-B0F7-06784476E50A}"/>
              </a:ext>
            </a:extLst>
          </p:cNvPr>
          <p:cNvSpPr txBox="1"/>
          <p:nvPr/>
        </p:nvSpPr>
        <p:spPr>
          <a:xfrm>
            <a:off x="32708" y="2691084"/>
            <a:ext cx="2479265" cy="1036320"/>
          </a:xfrm>
          <a:prstGeom prst="rect">
            <a:avLst/>
          </a:prstGeom>
          <a:noFill/>
          <a:ln w="0">
            <a:noFill/>
          </a:ln>
        </p:spPr>
        <p:txBody>
          <a:bodyPr lIns="120000" tIns="60000" rIns="120000" bIns="60000">
            <a:no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1400" spc="-1" dirty="0">
                <a:solidFill>
                  <a:srgbClr val="003087"/>
                </a:solidFill>
                <a:latin typeface="Arial"/>
              </a:rPr>
              <a:t>LBNF Target core Graphite</a:t>
            </a:r>
            <a:br>
              <a:rPr lang="en-US" sz="1400" spc="-1" dirty="0">
                <a:solidFill>
                  <a:srgbClr val="003087"/>
                </a:solidFill>
                <a:latin typeface="Arial"/>
              </a:rPr>
            </a:br>
            <a:r>
              <a:rPr lang="en-US" sz="1400" spc="-1" dirty="0">
                <a:solidFill>
                  <a:srgbClr val="003087"/>
                </a:solidFill>
                <a:latin typeface="Arial"/>
              </a:rPr>
              <a:t>16 mm x 1.5 m </a:t>
            </a:r>
          </a:p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1400" spc="-1" dirty="0">
                <a:solidFill>
                  <a:srgbClr val="003087"/>
                </a:solidFill>
                <a:latin typeface="Arial"/>
              </a:rPr>
              <a:t>25kW in target at 120 GeV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16ACA7-21E8-4D33-9F38-66B01739135E}"/>
              </a:ext>
            </a:extLst>
          </p:cNvPr>
          <p:cNvSpPr txBox="1"/>
          <p:nvPr/>
        </p:nvSpPr>
        <p:spPr>
          <a:xfrm>
            <a:off x="2783197" y="2210339"/>
            <a:ext cx="2450879" cy="1036320"/>
          </a:xfrm>
          <a:prstGeom prst="rect">
            <a:avLst/>
          </a:prstGeom>
          <a:noFill/>
          <a:ln w="0">
            <a:noFill/>
          </a:ln>
        </p:spPr>
        <p:txBody>
          <a:bodyPr lIns="120000" tIns="60000" rIns="120000" bIns="60000">
            <a:no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1400" spc="-1" dirty="0">
                <a:solidFill>
                  <a:srgbClr val="003087"/>
                </a:solidFill>
                <a:latin typeface="Arial"/>
              </a:rPr>
              <a:t>Mu2e Target core Tungsten</a:t>
            </a:r>
            <a:br>
              <a:rPr lang="en-US" sz="1400" spc="-1" dirty="0">
                <a:solidFill>
                  <a:srgbClr val="003087"/>
                </a:solidFill>
                <a:latin typeface="Arial"/>
              </a:rPr>
            </a:br>
            <a:r>
              <a:rPr lang="en-US" sz="1400" spc="-1" dirty="0">
                <a:solidFill>
                  <a:srgbClr val="003087"/>
                </a:solidFill>
                <a:latin typeface="Arial"/>
              </a:rPr>
              <a:t>6.3 mm x 220 m </a:t>
            </a:r>
          </a:p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1400" spc="-1" dirty="0">
                <a:solidFill>
                  <a:srgbClr val="003087"/>
                </a:solidFill>
                <a:latin typeface="Arial"/>
              </a:rPr>
              <a:t>700 W in target at 8 GeV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B707DF-D1D3-4BA0-A8FE-A45912AAC28A}"/>
              </a:ext>
            </a:extLst>
          </p:cNvPr>
          <p:cNvSpPr txBox="1"/>
          <p:nvPr/>
        </p:nvSpPr>
        <p:spPr>
          <a:xfrm>
            <a:off x="5849100" y="1476201"/>
            <a:ext cx="3379819" cy="1036320"/>
          </a:xfrm>
          <a:prstGeom prst="rect">
            <a:avLst/>
          </a:prstGeom>
          <a:noFill/>
          <a:ln w="0">
            <a:noFill/>
          </a:ln>
        </p:spPr>
        <p:txBody>
          <a:bodyPr lIns="120000" tIns="60000" rIns="120000" bIns="60000">
            <a:no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1400" spc="-1" dirty="0">
                <a:solidFill>
                  <a:srgbClr val="003087"/>
                </a:solidFill>
                <a:latin typeface="Arial"/>
              </a:rPr>
              <a:t>Mu2e-II Target core C, W, WC, </a:t>
            </a:r>
            <a:r>
              <a:rPr lang="en-US" sz="1400" spc="-1" dirty="0" err="1">
                <a:solidFill>
                  <a:srgbClr val="003087"/>
                </a:solidFill>
                <a:latin typeface="Arial"/>
              </a:rPr>
              <a:t>SiC</a:t>
            </a:r>
            <a:r>
              <a:rPr lang="en-US" sz="1400" spc="-1" dirty="0">
                <a:solidFill>
                  <a:srgbClr val="003087"/>
                </a:solidFill>
                <a:latin typeface="Arial"/>
              </a:rPr>
              <a:t>,…?</a:t>
            </a:r>
            <a:br>
              <a:rPr lang="en-US" sz="1400" spc="-1" dirty="0">
                <a:solidFill>
                  <a:srgbClr val="003087"/>
                </a:solidFill>
                <a:latin typeface="Arial"/>
              </a:rPr>
            </a:br>
            <a:r>
              <a:rPr lang="en-US" sz="1400" spc="-1" dirty="0">
                <a:solidFill>
                  <a:srgbClr val="003087"/>
                </a:solidFill>
                <a:latin typeface="Arial"/>
              </a:rPr>
              <a:t> ~ 10 mm x 200 mm</a:t>
            </a:r>
          </a:p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1400" spc="-1" dirty="0">
                <a:solidFill>
                  <a:srgbClr val="003087"/>
                </a:solidFill>
                <a:latin typeface="Arial"/>
              </a:rPr>
              <a:t>100 kW in target at 800 MeV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770487-34F9-4238-816C-CABA882A8E9B}"/>
              </a:ext>
            </a:extLst>
          </p:cNvPr>
          <p:cNvSpPr txBox="1"/>
          <p:nvPr/>
        </p:nvSpPr>
        <p:spPr>
          <a:xfrm>
            <a:off x="9696966" y="779981"/>
            <a:ext cx="2495033" cy="1036320"/>
          </a:xfrm>
          <a:prstGeom prst="rect">
            <a:avLst/>
          </a:prstGeom>
          <a:noFill/>
          <a:ln w="0">
            <a:noFill/>
          </a:ln>
        </p:spPr>
        <p:txBody>
          <a:bodyPr lIns="120000" tIns="60000" rIns="120000" bIns="60000">
            <a:no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1400" spc="-1" dirty="0">
                <a:solidFill>
                  <a:srgbClr val="003087"/>
                </a:solidFill>
                <a:latin typeface="Arial"/>
              </a:rPr>
              <a:t>AMF Target core ?</a:t>
            </a:r>
          </a:p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1400" spc="-1" dirty="0">
                <a:solidFill>
                  <a:srgbClr val="003087"/>
                </a:solidFill>
                <a:latin typeface="Arial"/>
              </a:rPr>
              <a:t>250 kW-1MW in target at 800 MeV</a:t>
            </a:r>
          </a:p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1400" spc="-1" dirty="0">
                <a:solidFill>
                  <a:srgbClr val="003087"/>
                </a:solidFill>
                <a:latin typeface="Arial"/>
              </a:rPr>
              <a:t>2.4 MW LBNF Target? </a:t>
            </a:r>
          </a:p>
        </p:txBody>
      </p:sp>
      <p:pic>
        <p:nvPicPr>
          <p:cNvPr id="9" name="Picture 5_0">
            <a:extLst>
              <a:ext uri="{FF2B5EF4-FFF2-40B4-BE49-F238E27FC236}">
                <a16:creationId xmlns:a16="http://schemas.microsoft.com/office/drawing/2014/main" id="{36DA8BA4-6365-4147-854F-DDBFD86CE1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200237" y="4345375"/>
            <a:ext cx="2879835" cy="1699116"/>
          </a:xfrm>
          <a:prstGeom prst="rect">
            <a:avLst/>
          </a:prstGeom>
          <a:ln w="0"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69E9213-96FB-4FB0-A5DB-1D61ADB021D2}"/>
              </a:ext>
            </a:extLst>
          </p:cNvPr>
          <p:cNvSpPr/>
          <p:nvPr/>
        </p:nvSpPr>
        <p:spPr>
          <a:xfrm>
            <a:off x="2070103" y="3805199"/>
            <a:ext cx="1032392" cy="12278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A32C392-1AF5-49FA-867F-8B1F296B74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3521764" y="3870717"/>
            <a:ext cx="1346888" cy="1507206"/>
          </a:xfrm>
          <a:prstGeom prst="rect">
            <a:avLst/>
          </a:prstGeom>
          <a:ln w="0"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D59D3EC-555E-4917-AB7C-D1F6CDEA6CFF}"/>
              </a:ext>
            </a:extLst>
          </p:cNvPr>
          <p:cNvSpPr/>
          <p:nvPr/>
        </p:nvSpPr>
        <p:spPr>
          <a:xfrm>
            <a:off x="9733941" y="2475838"/>
            <a:ext cx="2000317" cy="1201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0" i="0" u="none" strike="noStrike" baseline="0" dirty="0">
                <a:solidFill>
                  <a:srgbClr val="FF0000"/>
                </a:solidFill>
                <a:latin typeface="ArialMT"/>
              </a:rPr>
              <a:t>R&amp;D and</a:t>
            </a:r>
          </a:p>
          <a:p>
            <a:pPr algn="ctr"/>
            <a:r>
              <a:rPr lang="en-US" sz="2400" b="0" i="0" u="none" strike="noStrike" baseline="0" dirty="0">
                <a:solidFill>
                  <a:srgbClr val="FF0000"/>
                </a:solidFill>
                <a:latin typeface="ArialMT"/>
              </a:rPr>
              <a:t>prototyping</a:t>
            </a:r>
          </a:p>
          <a:p>
            <a:pPr algn="ctr"/>
            <a:r>
              <a:rPr lang="en-US" sz="2400" b="0" i="0" u="none" strike="noStrike" baseline="0" dirty="0">
                <a:solidFill>
                  <a:srgbClr val="FF0000"/>
                </a:solidFill>
                <a:latin typeface="ArialMT"/>
              </a:rPr>
              <a:t>are needed!</a:t>
            </a:r>
            <a:endParaRPr lang="en-US" sz="4000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22410CA-37FB-4FDE-8F04-107524B54627}"/>
              </a:ext>
            </a:extLst>
          </p:cNvPr>
          <p:cNvCxnSpPr/>
          <p:nvPr/>
        </p:nvCxnSpPr>
        <p:spPr>
          <a:xfrm flipV="1">
            <a:off x="392094" y="1674054"/>
            <a:ext cx="10760549" cy="2196663"/>
          </a:xfrm>
          <a:prstGeom prst="straightConnector1">
            <a:avLst/>
          </a:prstGeom>
          <a:ln w="76200">
            <a:gradFill flip="none" rotWithShape="1">
              <a:gsLst>
                <a:gs pos="0">
                  <a:schemeClr val="tx1">
                    <a:lumMod val="20000"/>
                    <a:lumOff val="80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rgbClr val="FF0000"/>
                </a:gs>
              </a:gsLst>
              <a:lin ang="0" scaled="1"/>
              <a:tileRect/>
            </a:gra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71BE628-9465-455A-91B2-C4400186187B}"/>
              </a:ext>
            </a:extLst>
          </p:cNvPr>
          <p:cNvSpPr txBox="1"/>
          <p:nvPr/>
        </p:nvSpPr>
        <p:spPr>
          <a:xfrm rot="20909870">
            <a:off x="209535" y="2740697"/>
            <a:ext cx="114506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FF0000"/>
                </a:solidFill>
                <a:latin typeface="Calibri" charset="0"/>
              </a:rPr>
              <a:t>Higher power density = Greater engineering and material challenges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4186EFF-7F29-4B69-8554-65D4F6205EA3}"/>
              </a:ext>
            </a:extLst>
          </p:cNvPr>
          <p:cNvSpPr txBox="1"/>
          <p:nvPr/>
        </p:nvSpPr>
        <p:spPr>
          <a:xfrm>
            <a:off x="6020838" y="5041184"/>
            <a:ext cx="328936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133" dirty="0">
                <a:solidFill>
                  <a:srgbClr val="FF0000"/>
                </a:solidFill>
                <a:latin typeface="Calibri" charset="0"/>
              </a:rPr>
              <a:t>p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84FAC5F-7D60-492B-B51D-3A4815E8FB04}"/>
              </a:ext>
            </a:extLst>
          </p:cNvPr>
          <p:cNvCxnSpPr>
            <a:stCxn id="32" idx="1"/>
          </p:cNvCxnSpPr>
          <p:nvPr/>
        </p:nvCxnSpPr>
        <p:spPr>
          <a:xfrm flipH="1" flipV="1">
            <a:off x="8024536" y="4839959"/>
            <a:ext cx="629611" cy="3609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B3899DA4-F508-4853-83ED-3294206C3AA7}"/>
              </a:ext>
            </a:extLst>
          </p:cNvPr>
          <p:cNvSpPr txBox="1"/>
          <p:nvPr/>
        </p:nvSpPr>
        <p:spPr>
          <a:xfrm>
            <a:off x="8654147" y="5041816"/>
            <a:ext cx="1401538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1467" dirty="0">
                <a:solidFill>
                  <a:srgbClr val="FF0000"/>
                </a:solidFill>
                <a:highlight>
                  <a:srgbClr val="FFFF00"/>
                </a:highlight>
                <a:latin typeface="Calibri" charset="0"/>
              </a:rPr>
              <a:t>Conveyor target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F8E762F-9ECB-4C2A-B500-D62317A50D3A}"/>
              </a:ext>
            </a:extLst>
          </p:cNvPr>
          <p:cNvCxnSpPr/>
          <p:nvPr/>
        </p:nvCxnSpPr>
        <p:spPr>
          <a:xfrm flipH="1">
            <a:off x="6411074" y="4530376"/>
            <a:ext cx="2403239" cy="7299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2C63C71-A10D-458C-B054-6A79E32379FB}"/>
              </a:ext>
            </a:extLst>
          </p:cNvPr>
          <p:cNvSpPr txBox="1"/>
          <p:nvPr/>
        </p:nvSpPr>
        <p:spPr>
          <a:xfrm rot="20856338">
            <a:off x="4688521" y="1229932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0000"/>
                </a:solidFill>
                <a:latin typeface="Calibri" charset="0"/>
              </a:rPr>
              <a:t>X 140</a:t>
            </a:r>
          </a:p>
        </p:txBody>
      </p:sp>
      <p:sp>
        <p:nvSpPr>
          <p:cNvPr id="7" name="Arrow: Curved Up 6">
            <a:extLst>
              <a:ext uri="{FF2B5EF4-FFF2-40B4-BE49-F238E27FC236}">
                <a16:creationId xmlns:a16="http://schemas.microsoft.com/office/drawing/2014/main" id="{B3223EA1-E2FC-4986-8391-2B6A29024F16}"/>
              </a:ext>
            </a:extLst>
          </p:cNvPr>
          <p:cNvSpPr/>
          <p:nvPr/>
        </p:nvSpPr>
        <p:spPr>
          <a:xfrm rot="20657384" flipV="1">
            <a:off x="4922816" y="1610141"/>
            <a:ext cx="786763" cy="365756"/>
          </a:xfrm>
          <a:prstGeom prst="curved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3087"/>
              </a:solidFill>
              <a:latin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CDB9404-A59C-4DF4-BA54-7D5685C5A680}"/>
              </a:ext>
            </a:extLst>
          </p:cNvPr>
          <p:cNvSpPr txBox="1"/>
          <p:nvPr/>
        </p:nvSpPr>
        <p:spPr>
          <a:xfrm rot="20926852">
            <a:off x="8619833" y="602996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0000"/>
                </a:solidFill>
                <a:latin typeface="Calibri" charset="0"/>
              </a:rPr>
              <a:t>X 2.5</a:t>
            </a:r>
          </a:p>
        </p:txBody>
      </p:sp>
      <p:sp>
        <p:nvSpPr>
          <p:cNvPr id="27" name="Arrow: Curved Up 26">
            <a:extLst>
              <a:ext uri="{FF2B5EF4-FFF2-40B4-BE49-F238E27FC236}">
                <a16:creationId xmlns:a16="http://schemas.microsoft.com/office/drawing/2014/main" id="{83B3B700-A084-4746-B5E8-BAD8FBF2B2AE}"/>
              </a:ext>
            </a:extLst>
          </p:cNvPr>
          <p:cNvSpPr/>
          <p:nvPr/>
        </p:nvSpPr>
        <p:spPr>
          <a:xfrm rot="20727898" flipV="1">
            <a:off x="8814855" y="983205"/>
            <a:ext cx="786763" cy="365756"/>
          </a:xfrm>
          <a:prstGeom prst="curved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3087"/>
              </a:solidFill>
              <a:latin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C425A1-C759-BD56-63C2-7AAE3F6ED648}"/>
              </a:ext>
            </a:extLst>
          </p:cNvPr>
          <p:cNvSpPr txBox="1"/>
          <p:nvPr/>
        </p:nvSpPr>
        <p:spPr>
          <a:xfrm>
            <a:off x="268508" y="629037"/>
            <a:ext cx="4929171" cy="846386"/>
          </a:xfrm>
          <a:prstGeom prst="rect">
            <a:avLst/>
          </a:prstGeom>
          <a:noFill/>
        </p:spPr>
        <p:txBody>
          <a:bodyPr wrap="non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900" b="1" dirty="0">
                <a:latin typeface="Helvetica" pitchFamily="2" charset="0"/>
              </a:rPr>
              <a:t>F. </a:t>
            </a:r>
            <a:r>
              <a:rPr lang="en-US" sz="1900" b="1" dirty="0" err="1">
                <a:latin typeface="Helvetica" pitchFamily="2" charset="0"/>
              </a:rPr>
              <a:t>Pellemoine</a:t>
            </a:r>
            <a:r>
              <a:rPr lang="en-US" sz="1900" b="1" dirty="0">
                <a:latin typeface="Helvetica" pitchFamily="2" charset="0"/>
              </a:rPr>
              <a:t>, USMCC workshop ‘24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A11BE9-E4F0-C9FA-40FA-16100359D87A}"/>
              </a:ext>
            </a:extLst>
          </p:cNvPr>
          <p:cNvSpPr txBox="1"/>
          <p:nvPr/>
        </p:nvSpPr>
        <p:spPr>
          <a:xfrm>
            <a:off x="6548246" y="5943569"/>
            <a:ext cx="3842049" cy="1149033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1600" b="1" dirty="0">
                <a:solidFill>
                  <a:srgbClr val="000000"/>
                </a:solidFill>
                <a:latin typeface="Helvetica" pitchFamily="2" charset="0"/>
              </a:rPr>
              <a:t>Mu2e-II target system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00"/>
                </a:solidFill>
                <a:latin typeface="Helvetica" pitchFamily="2" charset="0"/>
              </a:rPr>
              <a:t>High power operations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43DA6A-C330-0EA7-1537-F88BDB4B5DE1}"/>
              </a:ext>
            </a:extLst>
          </p:cNvPr>
          <p:cNvSpPr txBox="1"/>
          <p:nvPr/>
        </p:nvSpPr>
        <p:spPr>
          <a:xfrm>
            <a:off x="2934941" y="5134179"/>
            <a:ext cx="3729415" cy="1497846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1600" b="1" dirty="0">
                <a:solidFill>
                  <a:srgbClr val="000000"/>
                </a:solidFill>
                <a:latin typeface="Helvetica" pitchFamily="2" charset="0"/>
              </a:rPr>
              <a:t>Mu2e target 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00"/>
                </a:solidFill>
                <a:latin typeface="Helvetica" pitchFamily="2" charset="0"/>
              </a:rPr>
              <a:t>High-Z w/o active cooling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00"/>
                </a:solidFill>
                <a:latin typeface="Helvetica" pitchFamily="2" charset="0"/>
              </a:rPr>
              <a:t>Target in Solenoid magnet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912E66-8F8D-AF20-D4DC-E9CC62E62E64}"/>
              </a:ext>
            </a:extLst>
          </p:cNvPr>
          <p:cNvSpPr txBox="1"/>
          <p:nvPr/>
        </p:nvSpPr>
        <p:spPr>
          <a:xfrm>
            <a:off x="-111584" y="5727187"/>
            <a:ext cx="3729415" cy="1149033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1600" b="1" dirty="0">
                <a:solidFill>
                  <a:srgbClr val="000000"/>
                </a:solidFill>
                <a:latin typeface="Helvetica" pitchFamily="2" charset="0"/>
              </a:rPr>
              <a:t>LBNF graphite target 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00"/>
                </a:solidFill>
                <a:latin typeface="Helvetica" pitchFamily="2" charset="0"/>
              </a:rPr>
              <a:t>MW operations </a:t>
            </a:r>
          </a:p>
        </p:txBody>
      </p:sp>
    </p:spTree>
    <p:extLst>
      <p:ext uri="{BB962C8B-B14F-4D97-AF65-F5344CB8AC3E}">
        <p14:creationId xmlns:p14="http://schemas.microsoft.com/office/powerpoint/2010/main" val="405632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2A5A8F-7B46-0DCD-76F0-47CEB33AB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profile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124C7D-FCC2-58FF-482E-4356585BFB43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11/3/25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5B40D2-EAE8-1ED7-DAA2-C29ABD125F3D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Yonehara | High Power Targetry for Muon Collider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9A4128-8BE9-2C41-2E01-76A98BBCF7CE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85C08F59-6AF3-3ABD-E441-317A65521A75}"/>
              </a:ext>
            </a:extLst>
          </p:cNvPr>
          <p:cNvSpPr txBox="1">
            <a:spLocks/>
          </p:cNvSpPr>
          <p:nvPr/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Katsuya Yonehara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i="1" dirty="0"/>
              <a:t>Senior Scientist at Fermilab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7B4FED-A313-F38E-3B72-DF5D2ED06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1113" y="971550"/>
            <a:ext cx="1791135" cy="23774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065F2B-A4CC-02CE-762F-5431686CA6B2}"/>
              </a:ext>
            </a:extLst>
          </p:cNvPr>
          <p:cNvSpPr txBox="1"/>
          <p:nvPr/>
        </p:nvSpPr>
        <p:spPr>
          <a:xfrm>
            <a:off x="524107" y="2007220"/>
            <a:ext cx="79062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</a:rPr>
              <a:t>Experimental physicist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</a:rPr>
              <a:t>Accelerator and Particle Physics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</a:rPr>
              <a:t>Currently working on high-power </a:t>
            </a:r>
            <a:r>
              <a:rPr lang="en-US" sz="2000" dirty="0" err="1">
                <a:solidFill>
                  <a:schemeClr val="accent1"/>
                </a:solidFill>
              </a:rPr>
              <a:t>targetry</a:t>
            </a:r>
            <a:r>
              <a:rPr lang="en-US" sz="2000" dirty="0">
                <a:solidFill>
                  <a:schemeClr val="accent1"/>
                </a:solidFill>
              </a:rPr>
              <a:t> for neutrino facilities such as </a:t>
            </a:r>
            <a:r>
              <a:rPr lang="en-US" sz="2000" dirty="0" err="1">
                <a:solidFill>
                  <a:schemeClr val="accent1"/>
                </a:solidFill>
              </a:rPr>
              <a:t>NuMI</a:t>
            </a:r>
            <a:r>
              <a:rPr lang="en-US" sz="2000" dirty="0">
                <a:solidFill>
                  <a:schemeClr val="accent1"/>
                </a:solidFill>
              </a:rPr>
              <a:t> and LBNF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033C94-1C19-F9AA-FD95-3A54D4363639}"/>
              </a:ext>
            </a:extLst>
          </p:cNvPr>
          <p:cNvSpPr txBox="1"/>
          <p:nvPr/>
        </p:nvSpPr>
        <p:spPr>
          <a:xfrm>
            <a:off x="429419" y="4050180"/>
            <a:ext cx="79062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can reach me via: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During the seminar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Email to </a:t>
            </a:r>
            <a:r>
              <a:rPr lang="en-US" dirty="0">
                <a:hlinkClick r:id="rId3"/>
              </a:rPr>
              <a:t>yonehara@fnal.gov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USMCC Slack chat</a:t>
            </a:r>
          </a:p>
        </p:txBody>
      </p:sp>
    </p:spTree>
    <p:extLst>
      <p:ext uri="{BB962C8B-B14F-4D97-AF65-F5344CB8AC3E}">
        <p14:creationId xmlns:p14="http://schemas.microsoft.com/office/powerpoint/2010/main" val="9599998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AF6BF6F-7473-5D75-C90C-818345AA6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Helvetica"/>
              </a:rPr>
              <a:t>R&amp;D Plan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AC9C95-21DA-914B-5C24-7E9E2F6E823A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11/3/25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285F6-54D0-673E-1541-60053E611A9C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Yonehara | High Power Targetry for Muon Collider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9457C2-14C9-0271-40A6-A6A6BFE48B46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E7F48B-64C0-1501-1D4F-DEF0F69E1B9B}"/>
              </a:ext>
            </a:extLst>
          </p:cNvPr>
          <p:cNvSpPr txBox="1"/>
          <p:nvPr/>
        </p:nvSpPr>
        <p:spPr>
          <a:xfrm>
            <a:off x="303721" y="748492"/>
            <a:ext cx="910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DESIGN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F4A6348-9D94-875E-8E00-04B0F5105683}"/>
              </a:ext>
            </a:extLst>
          </p:cNvPr>
          <p:cNvSpPr/>
          <p:nvPr/>
        </p:nvSpPr>
        <p:spPr>
          <a:xfrm>
            <a:off x="180026" y="1113068"/>
            <a:ext cx="3154629" cy="117856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FEA simulations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BB5F4B-5D5E-1C0B-7D54-055F4115B0B5}"/>
              </a:ext>
            </a:extLst>
          </p:cNvPr>
          <p:cNvSpPr txBox="1"/>
          <p:nvPr/>
        </p:nvSpPr>
        <p:spPr>
          <a:xfrm>
            <a:off x="276309" y="2604630"/>
            <a:ext cx="971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PHYSICS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140006C-6E33-0CF6-7DC0-FFBBCD5DA849}"/>
              </a:ext>
            </a:extLst>
          </p:cNvPr>
          <p:cNvSpPr/>
          <p:nvPr/>
        </p:nvSpPr>
        <p:spPr>
          <a:xfrm>
            <a:off x="180027" y="2973962"/>
            <a:ext cx="3154628" cy="105618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Evaluate physics performance</a:t>
            </a:r>
          </a:p>
        </p:txBody>
      </p:sp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A6852A63-C561-CF92-BFA4-83A592069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001" y="1574380"/>
            <a:ext cx="922959" cy="174450"/>
          </a:xfrm>
          <a:prstGeom prst="rect">
            <a:avLst/>
          </a:prstGeom>
        </p:spPr>
      </p:pic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99D4B473-8552-4AE3-324B-7A30E3B86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575" y="3561974"/>
            <a:ext cx="922959" cy="17445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1315FCF1-BA35-4BF0-22CF-768A5AB28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4097" y="1560413"/>
            <a:ext cx="509077" cy="51722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F7CBA1-D437-C9B6-44A4-2B7137BBC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389" y="1534973"/>
            <a:ext cx="1025475" cy="25326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3BA1B16-2D56-B7A0-BE6B-8B4ACC177409}"/>
              </a:ext>
            </a:extLst>
          </p:cNvPr>
          <p:cNvGrpSpPr/>
          <p:nvPr/>
        </p:nvGrpSpPr>
        <p:grpSpPr>
          <a:xfrm>
            <a:off x="3567851" y="944045"/>
            <a:ext cx="5053088" cy="3158713"/>
            <a:chOff x="4782762" y="372674"/>
            <a:chExt cx="5053088" cy="315871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CFAE554-54C8-0C0C-7864-1D2E9603F052}"/>
                </a:ext>
              </a:extLst>
            </p:cNvPr>
            <p:cNvGrpSpPr/>
            <p:nvPr/>
          </p:nvGrpSpPr>
          <p:grpSpPr>
            <a:xfrm>
              <a:off x="5549965" y="454812"/>
              <a:ext cx="3700663" cy="3076575"/>
              <a:chOff x="4281487" y="936918"/>
              <a:chExt cx="3700663" cy="3076575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986813C1-9C4E-3F2C-CA3A-A47FF253D3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26035" y="2860109"/>
                <a:ext cx="903611" cy="627034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EFCD485-228C-4940-832C-03D6837B3EB5}"/>
                  </a:ext>
                </a:extLst>
              </p:cNvPr>
              <p:cNvSpPr txBox="1"/>
              <p:nvPr/>
            </p:nvSpPr>
            <p:spPr>
              <a:xfrm>
                <a:off x="4865201" y="3419968"/>
                <a:ext cx="14409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Neutrino-like target (solid C) 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6712AAC-32D5-3D3E-4D2B-E93077D9D1F3}"/>
                  </a:ext>
                </a:extLst>
              </p:cNvPr>
              <p:cNvSpPr txBox="1"/>
              <p:nvPr/>
            </p:nvSpPr>
            <p:spPr>
              <a:xfrm>
                <a:off x="4552204" y="2715014"/>
                <a:ext cx="8240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Liq. Target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EEDF619-C323-A636-1A23-964DFB85BE71}"/>
                  </a:ext>
                </a:extLst>
              </p:cNvPr>
              <p:cNvSpPr txBox="1"/>
              <p:nvPr/>
            </p:nvSpPr>
            <p:spPr>
              <a:xfrm>
                <a:off x="5911096" y="2583110"/>
                <a:ext cx="2071054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Mu2e-II-like target (conveyer) </a:t>
                </a:r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1C19EB2-47BF-DE8A-9719-A8B88B4588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60788" y="1979471"/>
                <a:ext cx="1107666" cy="680753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E9AF964D-EF92-437B-ADEE-C4F2466B71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577964" y="2877639"/>
                <a:ext cx="557247" cy="626904"/>
              </a:xfrm>
              <a:prstGeom prst="rect">
                <a:avLst/>
              </a:prstGeom>
            </p:spPr>
          </p:pic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DFE4FDFF-3A38-3A5A-9F85-9D36F52C4D60}"/>
                  </a:ext>
                </a:extLst>
              </p:cNvPr>
              <p:cNvSpPr/>
              <p:nvPr/>
            </p:nvSpPr>
            <p:spPr>
              <a:xfrm>
                <a:off x="4281487" y="936918"/>
                <a:ext cx="3629025" cy="3076575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75D5893-6AD6-2661-40F1-8BF9B585139F}"/>
                  </a:ext>
                </a:extLst>
              </p:cNvPr>
              <p:cNvSpPr txBox="1"/>
              <p:nvPr/>
            </p:nvSpPr>
            <p:spPr>
              <a:xfrm>
                <a:off x="6121794" y="3432322"/>
                <a:ext cx="1340889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Mu2e-like target </a:t>
                </a: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7CB84D83-FEEA-B449-74CF-A0952DE06D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620184" y="1288737"/>
                <a:ext cx="1584146" cy="400206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2293041-2D83-AD34-D8B5-04769594F78B}"/>
                  </a:ext>
                </a:extLst>
              </p:cNvPr>
              <p:cNvSpPr txBox="1"/>
              <p:nvPr/>
            </p:nvSpPr>
            <p:spPr>
              <a:xfrm>
                <a:off x="4884566" y="1696822"/>
                <a:ext cx="2679120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Packed bed or Fluidized powder target </a:t>
                </a:r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1CC21C5-5A91-ADC6-A459-3D39D7030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13719" y="372674"/>
              <a:ext cx="1025475" cy="253265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8" name="Picture 17" descr="Logo&#10;&#10;Description automatically generated">
              <a:extLst>
                <a:ext uri="{FF2B5EF4-FFF2-40B4-BE49-F238E27FC236}">
                  <a16:creationId xmlns:a16="http://schemas.microsoft.com/office/drawing/2014/main" id="{3D746436-A796-A092-F357-B4F591C9A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82762" y="1671180"/>
              <a:ext cx="870811" cy="209147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9" name="Picture 18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01A701C1-FABD-19CB-87E0-4C44840CB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12891" y="1497365"/>
              <a:ext cx="922959" cy="17445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0" name="Picture 19" descr="Logo&#10;&#10;Description automatically generated">
              <a:extLst>
                <a:ext uri="{FF2B5EF4-FFF2-40B4-BE49-F238E27FC236}">
                  <a16:creationId xmlns:a16="http://schemas.microsoft.com/office/drawing/2014/main" id="{E1E40A98-E483-6D80-1ECB-EE54EC18A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11555" y="2961808"/>
              <a:ext cx="509077" cy="51722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1" name="Picture 20" descr="Logo&#10;&#10;Description automatically generated">
              <a:extLst>
                <a:ext uri="{FF2B5EF4-FFF2-40B4-BE49-F238E27FC236}">
                  <a16:creationId xmlns:a16="http://schemas.microsoft.com/office/drawing/2014/main" id="{68D79DFA-CF8F-10A2-724E-1B0B414F8D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557128" y="3149425"/>
              <a:ext cx="732361" cy="307592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32" name="Picture 31" descr="Logo&#10;&#10;Description automatically generated">
            <a:extLst>
              <a:ext uri="{FF2B5EF4-FFF2-40B4-BE49-F238E27FC236}">
                <a16:creationId xmlns:a16="http://schemas.microsoft.com/office/drawing/2014/main" id="{03A45FAB-5F88-44FF-E0C6-721A3758AA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5420" y="1873362"/>
            <a:ext cx="732361" cy="30759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3" name="Picture 32" descr="Logo&#10;&#10;Description automatically generated">
            <a:extLst>
              <a:ext uri="{FF2B5EF4-FFF2-40B4-BE49-F238E27FC236}">
                <a16:creationId xmlns:a16="http://schemas.microsoft.com/office/drawing/2014/main" id="{C5540BA1-BE60-4C40-3C89-D5E4716357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1383" y="2011862"/>
            <a:ext cx="870811" cy="20914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4" name="Arrow: Left-Right 33">
            <a:extLst>
              <a:ext uri="{FF2B5EF4-FFF2-40B4-BE49-F238E27FC236}">
                <a16:creationId xmlns:a16="http://schemas.microsoft.com/office/drawing/2014/main" id="{8D8BFB24-EB62-1B94-80E0-C42A611773E7}"/>
              </a:ext>
            </a:extLst>
          </p:cNvPr>
          <p:cNvSpPr/>
          <p:nvPr/>
        </p:nvSpPr>
        <p:spPr>
          <a:xfrm>
            <a:off x="3432656" y="1479746"/>
            <a:ext cx="988012" cy="45212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Arrow: Left-Right 34">
            <a:extLst>
              <a:ext uri="{FF2B5EF4-FFF2-40B4-BE49-F238E27FC236}">
                <a16:creationId xmlns:a16="http://schemas.microsoft.com/office/drawing/2014/main" id="{18A547CD-FEAF-CE43-2760-77F39DEAC202}"/>
              </a:ext>
            </a:extLst>
          </p:cNvPr>
          <p:cNvSpPr/>
          <p:nvPr/>
        </p:nvSpPr>
        <p:spPr>
          <a:xfrm>
            <a:off x="3432656" y="3202938"/>
            <a:ext cx="988012" cy="45212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5061658-0943-58D9-606B-BDA2B233DFE4}"/>
              </a:ext>
            </a:extLst>
          </p:cNvPr>
          <p:cNvSpPr txBox="1"/>
          <p:nvPr/>
        </p:nvSpPr>
        <p:spPr>
          <a:xfrm>
            <a:off x="9315584" y="1158741"/>
            <a:ext cx="1162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MATERIAL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B8666552-6001-E9EA-2EB5-A69D06AF0523}"/>
              </a:ext>
            </a:extLst>
          </p:cNvPr>
          <p:cNvSpPr/>
          <p:nvPr/>
        </p:nvSpPr>
        <p:spPr>
          <a:xfrm>
            <a:off x="9160335" y="1528072"/>
            <a:ext cx="2923503" cy="24428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Material Sciences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Radiation Damage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4472C4"/>
                </a:solidFill>
                <a:latin typeface="Calibri" panose="020F0502020204030204"/>
              </a:rPr>
              <a:t>Thermal shock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9A5BE14-4738-2DF9-5FBC-1AA313F466C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93375" y="2648155"/>
            <a:ext cx="853512" cy="1109565"/>
          </a:xfrm>
          <a:prstGeom prst="rect">
            <a:avLst/>
          </a:prstGeom>
        </p:spPr>
      </p:pic>
      <p:sp>
        <p:nvSpPr>
          <p:cNvPr id="39" name="Arrow: Left-Right 38">
            <a:extLst>
              <a:ext uri="{FF2B5EF4-FFF2-40B4-BE49-F238E27FC236}">
                <a16:creationId xmlns:a16="http://schemas.microsoft.com/office/drawing/2014/main" id="{A7942184-D5E1-EA1C-23CF-D09DEF4F6617}"/>
              </a:ext>
            </a:extLst>
          </p:cNvPr>
          <p:cNvSpPr/>
          <p:nvPr/>
        </p:nvSpPr>
        <p:spPr>
          <a:xfrm>
            <a:off x="8080745" y="2336237"/>
            <a:ext cx="988012" cy="45212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576A6C1-58B7-10E0-CE99-10AF8198FCC1}"/>
              </a:ext>
            </a:extLst>
          </p:cNvPr>
          <p:cNvSpPr txBox="1"/>
          <p:nvPr/>
        </p:nvSpPr>
        <p:spPr>
          <a:xfrm>
            <a:off x="4054459" y="520315"/>
            <a:ext cx="4822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First: feasible study of each concept : pro and con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45FAE90-3D3F-1CBF-9264-C5C17B9CCA23}"/>
              </a:ext>
            </a:extLst>
          </p:cNvPr>
          <p:cNvGrpSpPr/>
          <p:nvPr/>
        </p:nvGrpSpPr>
        <p:grpSpPr>
          <a:xfrm>
            <a:off x="5048307" y="4172509"/>
            <a:ext cx="2248988" cy="1939987"/>
            <a:chOff x="5048307" y="4172509"/>
            <a:chExt cx="2248988" cy="1939987"/>
          </a:xfrm>
        </p:grpSpPr>
        <p:sp>
          <p:nvSpPr>
            <p:cNvPr id="40" name="Arrow: Striped Right 39">
              <a:extLst>
                <a:ext uri="{FF2B5EF4-FFF2-40B4-BE49-F238E27FC236}">
                  <a16:creationId xmlns:a16="http://schemas.microsoft.com/office/drawing/2014/main" id="{A5B10969-0BAD-9C7E-9739-5814F8DD1908}"/>
                </a:ext>
              </a:extLst>
            </p:cNvPr>
            <p:cNvSpPr/>
            <p:nvPr/>
          </p:nvSpPr>
          <p:spPr>
            <a:xfrm rot="5400000">
              <a:off x="5608027" y="4323746"/>
              <a:ext cx="1156810" cy="854336"/>
            </a:xfrm>
            <a:prstGeom prst="strip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18630414-2009-733F-ECD8-2F6E86F788F8}"/>
                </a:ext>
              </a:extLst>
            </p:cNvPr>
            <p:cNvSpPr/>
            <p:nvPr/>
          </p:nvSpPr>
          <p:spPr>
            <a:xfrm>
              <a:off x="5079603" y="5328987"/>
              <a:ext cx="2085148" cy="783509"/>
            </a:xfrm>
            <a:prstGeom prst="ellipse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Selected Target Design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46A8DD4-DD9A-B9BD-0B8C-6F67F07859F6}"/>
                </a:ext>
              </a:extLst>
            </p:cNvPr>
            <p:cNvSpPr txBox="1"/>
            <p:nvPr/>
          </p:nvSpPr>
          <p:spPr>
            <a:xfrm>
              <a:off x="5048307" y="4441210"/>
              <a:ext cx="2248988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R&amp;D Phase (6-7 years)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E6B493B-4512-6E02-0C3A-670FB34BED39}"/>
              </a:ext>
            </a:extLst>
          </p:cNvPr>
          <p:cNvGrpSpPr/>
          <p:nvPr/>
        </p:nvGrpSpPr>
        <p:grpSpPr>
          <a:xfrm>
            <a:off x="7357866" y="4879906"/>
            <a:ext cx="4160420" cy="1232590"/>
            <a:chOff x="7357866" y="4879906"/>
            <a:chExt cx="4160420" cy="1232590"/>
          </a:xfrm>
        </p:grpSpPr>
        <p:sp>
          <p:nvSpPr>
            <p:cNvPr id="42" name="Arrow: Striped Right 41">
              <a:extLst>
                <a:ext uri="{FF2B5EF4-FFF2-40B4-BE49-F238E27FC236}">
                  <a16:creationId xmlns:a16="http://schemas.microsoft.com/office/drawing/2014/main" id="{C9D6B704-5209-5A27-A7DC-A50EF1920F20}"/>
                </a:ext>
              </a:extLst>
            </p:cNvPr>
            <p:cNvSpPr/>
            <p:nvPr/>
          </p:nvSpPr>
          <p:spPr>
            <a:xfrm>
              <a:off x="7533169" y="5535139"/>
              <a:ext cx="1793212" cy="452123"/>
            </a:xfrm>
            <a:prstGeom prst="strip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E3E58633-D5D2-261C-7D7F-6CACDC88D8F6}"/>
                </a:ext>
              </a:extLst>
            </p:cNvPr>
            <p:cNvSpPr/>
            <p:nvPr/>
          </p:nvSpPr>
          <p:spPr>
            <a:xfrm>
              <a:off x="9561649" y="5328987"/>
              <a:ext cx="1956637" cy="783509"/>
            </a:xfrm>
            <a:prstGeom prst="ellipse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Prototype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32C3608-3F2D-D999-1791-1FDA780E7C94}"/>
                </a:ext>
              </a:extLst>
            </p:cNvPr>
            <p:cNvSpPr txBox="1"/>
            <p:nvPr/>
          </p:nvSpPr>
          <p:spPr>
            <a:xfrm>
              <a:off x="7357866" y="4879906"/>
              <a:ext cx="1975947" cy="646331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Demonstration Phase (~10 years)</a:t>
              </a: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E0FE5995-8EB3-056B-4B09-0126248829F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5125" y="2040812"/>
            <a:ext cx="1082922" cy="780485"/>
          </a:xfrm>
          <a:prstGeom prst="rect">
            <a:avLst/>
          </a:prstGeom>
        </p:spPr>
      </p:pic>
      <p:pic>
        <p:nvPicPr>
          <p:cNvPr id="48" name="Picture 47" descr="Logo&#10;&#10;Description automatically generated">
            <a:extLst>
              <a:ext uri="{FF2B5EF4-FFF2-40B4-BE49-F238E27FC236}">
                <a16:creationId xmlns:a16="http://schemas.microsoft.com/office/drawing/2014/main" id="{0457C981-F079-01F1-7AFE-86735B793B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0089" y="2517908"/>
            <a:ext cx="509077" cy="51722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F1E11C5-6240-30A5-8631-4D8109C150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884" y="4109353"/>
            <a:ext cx="1025475" cy="25326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0" name="Picture 49" descr="A picture containing icon&#10;&#10;Description automatically generated">
            <a:extLst>
              <a:ext uri="{FF2B5EF4-FFF2-40B4-BE49-F238E27FC236}">
                <a16:creationId xmlns:a16="http://schemas.microsoft.com/office/drawing/2014/main" id="{66C93875-2F75-824E-695D-BF5ED898C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8770" y="3394645"/>
            <a:ext cx="922959" cy="1744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C7E10D6-88F2-4C14-9C3B-DBE00709756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16470" y="1378000"/>
            <a:ext cx="752256" cy="404955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BB2AB0E6-DEC6-7A29-0CE4-FB3A6E418D17}"/>
              </a:ext>
            </a:extLst>
          </p:cNvPr>
          <p:cNvSpPr txBox="1"/>
          <p:nvPr/>
        </p:nvSpPr>
        <p:spPr>
          <a:xfrm>
            <a:off x="46570" y="4936181"/>
            <a:ext cx="4929171" cy="846386"/>
          </a:xfrm>
          <a:prstGeom prst="rect">
            <a:avLst/>
          </a:prstGeom>
          <a:noFill/>
        </p:spPr>
        <p:txBody>
          <a:bodyPr wrap="non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900" b="1" dirty="0">
                <a:latin typeface="Helvetica" pitchFamily="2" charset="0"/>
              </a:rPr>
              <a:t>F. </a:t>
            </a:r>
            <a:r>
              <a:rPr lang="en-US" sz="1900" b="1" dirty="0" err="1">
                <a:latin typeface="Helvetica" pitchFamily="2" charset="0"/>
              </a:rPr>
              <a:t>Pellemoine</a:t>
            </a:r>
            <a:r>
              <a:rPr lang="en-US" sz="1900" b="1" dirty="0">
                <a:latin typeface="Helvetica" pitchFamily="2" charset="0"/>
              </a:rPr>
              <a:t>, USMCC workshop ‘24</a:t>
            </a:r>
          </a:p>
        </p:txBody>
      </p:sp>
    </p:spTree>
    <p:extLst>
      <p:ext uri="{BB962C8B-B14F-4D97-AF65-F5344CB8AC3E}">
        <p14:creationId xmlns:p14="http://schemas.microsoft.com/office/powerpoint/2010/main" val="44770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E042DF6-0089-55FF-FE84-7FE6A3A1EA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Benefits:</a:t>
            </a:r>
          </a:p>
          <a:p>
            <a:pPr lvl="1"/>
            <a:r>
              <a:rPr lang="en-US" dirty="0"/>
              <a:t>Convenient melting point, good thermophysical properties</a:t>
            </a:r>
          </a:p>
          <a:p>
            <a:pPr lvl="1"/>
            <a:r>
              <a:rPr lang="en-US" dirty="0"/>
              <a:t>Dilution of activation products in total salt inventory</a:t>
            </a:r>
          </a:p>
          <a:p>
            <a:pPr lvl="1"/>
            <a:r>
              <a:rPr lang="en-US" dirty="0"/>
              <a:t>Heat removed with the flowing salt</a:t>
            </a:r>
          </a:p>
          <a:p>
            <a:pPr lvl="1"/>
            <a:r>
              <a:rPr lang="en-US" dirty="0"/>
              <a:t>It isn’t liquid mercury!</a:t>
            </a:r>
          </a:p>
          <a:p>
            <a:pPr lvl="1"/>
            <a:r>
              <a:rPr lang="en-US" u="sng" dirty="0">
                <a:solidFill>
                  <a:schemeClr val="tx1"/>
                </a:solidFill>
              </a:rPr>
              <a:t>Composite high-Z material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Low DPA</a:t>
            </a:r>
          </a:p>
          <a:p>
            <a:r>
              <a:rPr lang="en-US" dirty="0"/>
              <a:t>Drawbacks:</a:t>
            </a:r>
          </a:p>
          <a:p>
            <a:pPr lvl="1"/>
            <a:r>
              <a:rPr lang="en-US" dirty="0"/>
              <a:t>Tight control of salt chemistry required</a:t>
            </a:r>
          </a:p>
          <a:p>
            <a:pPr lvl="2"/>
            <a:r>
              <a:rPr lang="en-US" dirty="0"/>
              <a:t>Chemical compatibility with container materials</a:t>
            </a:r>
          </a:p>
          <a:p>
            <a:pPr lvl="1"/>
            <a:r>
              <a:rPr lang="en-US" dirty="0"/>
              <a:t>Beam windows still limit life</a:t>
            </a:r>
          </a:p>
          <a:p>
            <a:pPr lvl="1"/>
            <a:r>
              <a:rPr lang="en-US" dirty="0"/>
              <a:t>Difficult, expensive remote handling and disposal for highly-activated materials</a:t>
            </a:r>
          </a:p>
          <a:p>
            <a:pPr lvl="2"/>
            <a:r>
              <a:rPr lang="en-US" dirty="0"/>
              <a:t>Activation on par with existing targets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5BFD0CA-B131-76E3-717B-32F9549E3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Molten Salt as a Target Material?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A789B5-D163-3D5A-3B76-A7B95C29711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11/3/25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41A3F1-B0D8-179A-A7B2-9D7432FD3C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Yonehara | High Power Targetry for Muon Collider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1D9EF5-F5FD-707A-0B0C-758FCC2709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3BD6A8-9AC8-383A-D734-4EAE37DD7944}"/>
              </a:ext>
            </a:extLst>
          </p:cNvPr>
          <p:cNvSpPr txBox="1"/>
          <p:nvPr/>
        </p:nvSpPr>
        <p:spPr>
          <a:xfrm>
            <a:off x="7365029" y="3846831"/>
            <a:ext cx="2816233" cy="58477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Helvetica" pitchFamily="2" charset="0"/>
              </a:rPr>
              <a:t>Commercial parallels with Molten Salt Reactor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A15B30-7794-A9E5-DDF3-BBE8A6EAC453}"/>
              </a:ext>
            </a:extLst>
          </p:cNvPr>
          <p:cNvSpPr txBox="1"/>
          <p:nvPr/>
        </p:nvSpPr>
        <p:spPr>
          <a:xfrm>
            <a:off x="7641382" y="4519167"/>
            <a:ext cx="3513961" cy="58477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Helvetica" pitchFamily="2" charset="0"/>
              </a:rPr>
              <a:t>Spallation sources solve this with replaceable primary beam windows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5D1A6F-4078-F93F-B865-3A072B60D6FA}"/>
              </a:ext>
            </a:extLst>
          </p:cNvPr>
          <p:cNvSpPr txBox="1"/>
          <p:nvPr/>
        </p:nvSpPr>
        <p:spPr>
          <a:xfrm>
            <a:off x="7333693" y="5514057"/>
            <a:ext cx="4513751" cy="58477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Helvetica" pitchFamily="2" charset="0"/>
              </a:rPr>
              <a:t>Spallation sources (ESS and SNS STS) have similar facilities to what we would need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0537FC2-C31A-A7AF-7CC7-985C5014847C}"/>
              </a:ext>
            </a:extLst>
          </p:cNvPr>
          <p:cNvCxnSpPr>
            <a:cxnSpLocks/>
          </p:cNvCxnSpPr>
          <p:nvPr/>
        </p:nvCxnSpPr>
        <p:spPr>
          <a:xfrm>
            <a:off x="5690503" y="4108140"/>
            <a:ext cx="156057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713F42C-3FEC-F3E9-0847-F777D86BDC70}"/>
              </a:ext>
            </a:extLst>
          </p:cNvPr>
          <p:cNvCxnSpPr>
            <a:cxnSpLocks/>
          </p:cNvCxnSpPr>
          <p:nvPr/>
        </p:nvCxnSpPr>
        <p:spPr>
          <a:xfrm>
            <a:off x="4479431" y="4833036"/>
            <a:ext cx="288559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87CC644-C3C1-7FFF-0693-9C8DC05F4B08}"/>
              </a:ext>
            </a:extLst>
          </p:cNvPr>
          <p:cNvCxnSpPr>
            <a:cxnSpLocks/>
          </p:cNvCxnSpPr>
          <p:nvPr/>
        </p:nvCxnSpPr>
        <p:spPr>
          <a:xfrm>
            <a:off x="5778499" y="5786696"/>
            <a:ext cx="149694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close-up of a syringe pouring liquid into a glass&#10;&#10;Description automatically generated with low confidence">
            <a:extLst>
              <a:ext uri="{FF2B5EF4-FFF2-40B4-BE49-F238E27FC236}">
                <a16:creationId xmlns:a16="http://schemas.microsoft.com/office/drawing/2014/main" id="{2EF288D2-CCE0-9E19-E03B-16014BE21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7761" y="150728"/>
            <a:ext cx="4144668" cy="34122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41D9F9D-C0C0-4E24-4548-ACDB12D49FC3}"/>
              </a:ext>
            </a:extLst>
          </p:cNvPr>
          <p:cNvSpPr txBox="1"/>
          <p:nvPr/>
        </p:nvSpPr>
        <p:spPr>
          <a:xfrm>
            <a:off x="10265616" y="3547118"/>
            <a:ext cx="13805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>
                <a:latin typeface="Helvetica" pitchFamily="2" charset="0"/>
              </a:rPr>
              <a:t>FLiBe</a:t>
            </a:r>
            <a:r>
              <a:rPr lang="en-US" sz="1200" dirty="0">
                <a:latin typeface="Helvetica" pitchFamily="2" charset="0"/>
              </a:rPr>
              <a:t> salt, ORNL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4F0467-CF23-F09E-FA09-6D863E2AB8A2}"/>
              </a:ext>
            </a:extLst>
          </p:cNvPr>
          <p:cNvSpPr txBox="1"/>
          <p:nvPr/>
        </p:nvSpPr>
        <p:spPr>
          <a:xfrm>
            <a:off x="2306369" y="536664"/>
            <a:ext cx="4642168" cy="846386"/>
          </a:xfrm>
          <a:prstGeom prst="rect">
            <a:avLst/>
          </a:prstGeom>
          <a:noFill/>
        </p:spPr>
        <p:txBody>
          <a:bodyPr wrap="non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900" b="1" dirty="0">
                <a:latin typeface="Helvetica" pitchFamily="2" charset="0"/>
              </a:rPr>
              <a:t>J. Williams, DAMSA workshop ‘25</a:t>
            </a:r>
          </a:p>
        </p:txBody>
      </p:sp>
    </p:spTree>
    <p:extLst>
      <p:ext uri="{BB962C8B-B14F-4D97-AF65-F5344CB8AC3E}">
        <p14:creationId xmlns:p14="http://schemas.microsoft.com/office/powerpoint/2010/main" val="32383383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3992778-4BF6-60DD-C8F6-23A9C208310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 sz="2400" dirty="0"/>
              <a:t>Engaging and training the next generation of accelerator physicists and engineers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28E975D-A973-8BA0-552D-E8145B83FEB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743199" y="2368296"/>
            <a:ext cx="7861466" cy="625033"/>
          </a:xfrm>
        </p:spPr>
        <p:txBody>
          <a:bodyPr/>
          <a:lstStyle/>
          <a:p>
            <a:r>
              <a:rPr lang="en-US" dirty="0"/>
              <a:t>Initiating Muon Collider Target System Study with Young Prospects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6C74CA-F741-963C-93AA-19D129B5AEFF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11/3/25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45DDFD-841B-41CA-731A-6CDECC563425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Yonehara | High Power Targetry for Muon Collider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EFAC7E-04A9-C4A1-4DB2-F7F858A3A93D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689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3710684-CCAD-4498-FB15-7FBC30BA1D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398" y="1085940"/>
            <a:ext cx="9994392" cy="4655566"/>
          </a:xfrm>
        </p:spPr>
        <p:txBody>
          <a:bodyPr/>
          <a:lstStyle/>
          <a:p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Helvetica" pitchFamily="2" charset="0"/>
              </a:rPr>
              <a:t>Pion event generators in Monte Carlo simulations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</a:rPr>
              <a:t>rely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Helvetica" pitchFamily="2" charset="0"/>
              </a:rPr>
              <a:t> on hadronic interaction models.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</a:rPr>
              <a:t>The associated u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Helvetica" pitchFamily="2" charset="0"/>
              </a:rPr>
              <a:t>ncertainties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</a:rPr>
              <a:t>grow significantly for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Helvetica" pitchFamily="2" charset="0"/>
              </a:rPr>
              <a:t> thick materials, where multiple hadronic interactions occur.</a:t>
            </a:r>
          </a:p>
          <a:p>
            <a:endParaRPr lang="en-US" sz="2400" dirty="0">
              <a:solidFill>
                <a:schemeClr val="bg1">
                  <a:lumMod val="10000"/>
                </a:schemeClr>
              </a:solidFill>
            </a:endParaRPr>
          </a:p>
          <a:p>
            <a:endParaRPr lang="en-US" sz="2400" dirty="0">
              <a:solidFill>
                <a:schemeClr val="bg1">
                  <a:lumMod val="10000"/>
                </a:schemeClr>
              </a:solidFill>
              <a:latin typeface="Helvetica" pitchFamily="2" charset="0"/>
            </a:endParaRPr>
          </a:p>
          <a:p>
            <a:r>
              <a:rPr lang="en-US" sz="2400" dirty="0">
                <a:solidFill>
                  <a:schemeClr val="bg1">
                    <a:lumMod val="10000"/>
                  </a:schemeClr>
                </a:solidFill>
              </a:rPr>
              <a:t>Neutrino physics groups have conducted several beam experiments using replica target systems to benchmark and calibrate the models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D27FC4-2FED-7C8B-F049-4E1CD0FB6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of Pion Production Mechanism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21A2AD-0EED-C5A3-808F-944BA0A60937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11/3/25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87DA7-FD7D-A0A7-A56D-6AF8BFC5DE77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Yonehara | High Power Targetry for Muon Collider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E77562-46D9-0D3F-C915-A954A172141D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36D3792-6D4A-7E1F-1EDE-37A7B41E5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333" y="2357602"/>
            <a:ext cx="2108200" cy="698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AD3E343-207E-CA29-F122-8B72680DF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0461" y="2325800"/>
            <a:ext cx="3251200" cy="6858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DFA2E0A-A04A-98AC-0D0D-AB4EF7AB1890}"/>
              </a:ext>
            </a:extLst>
          </p:cNvPr>
          <p:cNvSpPr txBox="1"/>
          <p:nvPr/>
        </p:nvSpPr>
        <p:spPr>
          <a:xfrm>
            <a:off x="7879652" y="2279335"/>
            <a:ext cx="2108201" cy="923330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2400" b="1" dirty="0">
                <a:solidFill>
                  <a:srgbClr val="000000"/>
                </a:solidFill>
                <a:latin typeface="Helvetica" pitchFamily="2" charset="0"/>
              </a:rPr>
              <a:t>MARS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8C6943-DB8D-5854-3F68-8BD28D1552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7939" y="3997791"/>
            <a:ext cx="3985226" cy="21686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AF3B16-752D-BF2E-9B6A-A54813BA87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4866" y="4095906"/>
            <a:ext cx="3971261" cy="20291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8787B8E-75EC-5362-9444-D39A5C50D840}"/>
              </a:ext>
            </a:extLst>
          </p:cNvPr>
          <p:cNvSpPr txBox="1"/>
          <p:nvPr/>
        </p:nvSpPr>
        <p:spPr>
          <a:xfrm>
            <a:off x="1713606" y="5893428"/>
            <a:ext cx="3077172" cy="846386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1900" b="1" dirty="0">
                <a:solidFill>
                  <a:srgbClr val="000000"/>
                </a:solidFill>
                <a:latin typeface="Helvetica" pitchFamily="2" charset="0"/>
              </a:rPr>
              <a:t>NA61/Shine@CERN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C0DA387-A866-CD52-36D1-531273AD81CF}"/>
              </a:ext>
            </a:extLst>
          </p:cNvPr>
          <p:cNvSpPr txBox="1"/>
          <p:nvPr/>
        </p:nvSpPr>
        <p:spPr>
          <a:xfrm>
            <a:off x="6637203" y="6069047"/>
            <a:ext cx="3607774" cy="846386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1900" b="1" dirty="0">
                <a:solidFill>
                  <a:srgbClr val="000000"/>
                </a:solidFill>
                <a:latin typeface="Helvetica" pitchFamily="2" charset="0"/>
              </a:rPr>
              <a:t>EMPHATIC@Fermilab</a:t>
            </a:r>
          </a:p>
        </p:txBody>
      </p:sp>
    </p:spTree>
    <p:extLst>
      <p:ext uri="{BB962C8B-B14F-4D97-AF65-F5344CB8AC3E}">
        <p14:creationId xmlns:p14="http://schemas.microsoft.com/office/powerpoint/2010/main" val="10564629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8033B317-5169-010A-44F7-2A1F33EB4565}"/>
              </a:ext>
            </a:extLst>
          </p:cNvPr>
          <p:cNvGrpSpPr>
            <a:grpSpLocks noChangeAspect="1"/>
          </p:cNvGrpSpPr>
          <p:nvPr/>
        </p:nvGrpSpPr>
        <p:grpSpPr>
          <a:xfrm>
            <a:off x="497274" y="867179"/>
            <a:ext cx="7559067" cy="5394960"/>
            <a:chOff x="1595158" y="1049052"/>
            <a:chExt cx="10910124" cy="7786629"/>
          </a:xfrm>
        </p:grpSpPr>
        <p:pic>
          <p:nvPicPr>
            <p:cNvPr id="8" name="Picture 7" descr="A red and blue object&#10;&#10;AI-generated content may be incorrect.">
              <a:extLst>
                <a:ext uri="{FF2B5EF4-FFF2-40B4-BE49-F238E27FC236}">
                  <a16:creationId xmlns:a16="http://schemas.microsoft.com/office/drawing/2014/main" id="{20247DD9-C284-B6CA-4867-73633A567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04909">
              <a:off x="3091596" y="1049052"/>
              <a:ext cx="9413686" cy="7786629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E294CE7B-8AD4-2796-B598-409CE6533621}"/>
                </a:ext>
              </a:extLst>
            </p:cNvPr>
            <p:cNvCxnSpPr/>
            <p:nvPr/>
          </p:nvCxnSpPr>
          <p:spPr>
            <a:xfrm>
              <a:off x="2446866" y="4538784"/>
              <a:ext cx="3843867" cy="0"/>
            </a:xfrm>
            <a:prstGeom prst="straightConnector1">
              <a:avLst/>
            </a:prstGeom>
            <a:ln w="2857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3AE5DA6-E7CA-8346-5285-D097DE8E7790}"/>
                </a:ext>
              </a:extLst>
            </p:cNvPr>
            <p:cNvSpPr txBox="1"/>
            <p:nvPr/>
          </p:nvSpPr>
          <p:spPr>
            <a:xfrm>
              <a:off x="1595158" y="4169452"/>
              <a:ext cx="17034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Beam direction</a:t>
              </a:r>
              <a:endParaRPr lang="en-GB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2579C57-CB18-43F1-5B87-4000DC0AF84E}"/>
                </a:ext>
              </a:extLst>
            </p:cNvPr>
            <p:cNvSpPr txBox="1"/>
            <p:nvPr/>
          </p:nvSpPr>
          <p:spPr>
            <a:xfrm>
              <a:off x="3207529" y="5217651"/>
              <a:ext cx="7961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Bronze</a:t>
              </a:r>
              <a:endParaRPr lang="en-GB" sz="16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334445A-8F13-587E-721C-AC3B94EE4FDF}"/>
                </a:ext>
              </a:extLst>
            </p:cNvPr>
            <p:cNvSpPr txBox="1"/>
            <p:nvPr/>
          </p:nvSpPr>
          <p:spPr>
            <a:xfrm>
              <a:off x="10715754" y="2273390"/>
              <a:ext cx="7071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Water</a:t>
              </a:r>
              <a:endParaRPr lang="en-GB" sz="16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A126EE4-F735-D656-59F9-EDEB4E294973}"/>
                </a:ext>
              </a:extLst>
            </p:cNvPr>
            <p:cNvSpPr txBox="1"/>
            <p:nvPr/>
          </p:nvSpPr>
          <p:spPr>
            <a:xfrm>
              <a:off x="5741268" y="1847514"/>
              <a:ext cx="10386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Steel wall</a:t>
              </a:r>
              <a:endParaRPr lang="en-GB" sz="16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FB46CBA-1903-2414-9A42-CFD968403988}"/>
                </a:ext>
              </a:extLst>
            </p:cNvPr>
            <p:cNvSpPr txBox="1"/>
            <p:nvPr/>
          </p:nvSpPr>
          <p:spPr>
            <a:xfrm>
              <a:off x="8290714" y="1814404"/>
              <a:ext cx="186974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Titanium solenoids</a:t>
              </a:r>
              <a:endParaRPr lang="en-GB" sz="1600" dirty="0"/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41E3DCD-FF6A-BF1F-CC02-E756ABD85374}"/>
                </a:ext>
              </a:extLst>
            </p:cNvPr>
            <p:cNvCxnSpPr>
              <a:cxnSpLocks/>
              <a:stCxn id="12" idx="3"/>
            </p:cNvCxnSpPr>
            <p:nvPr/>
          </p:nvCxnSpPr>
          <p:spPr>
            <a:xfrm>
              <a:off x="4003644" y="5386928"/>
              <a:ext cx="1147878" cy="249348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D9E096C-591A-DEDA-24C1-6EAAE96A9010}"/>
                </a:ext>
              </a:extLst>
            </p:cNvPr>
            <p:cNvCxnSpPr>
              <a:cxnSpLocks/>
              <a:stCxn id="16" idx="2"/>
            </p:cNvCxnSpPr>
            <p:nvPr/>
          </p:nvCxnSpPr>
          <p:spPr>
            <a:xfrm flipH="1">
              <a:off x="6155538" y="2186068"/>
              <a:ext cx="105039" cy="897402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C08708B-3A23-7F64-EE94-6FC9CBCD7DDE}"/>
                </a:ext>
              </a:extLst>
            </p:cNvPr>
            <p:cNvCxnSpPr/>
            <p:nvPr/>
          </p:nvCxnSpPr>
          <p:spPr>
            <a:xfrm flipH="1">
              <a:off x="10759440" y="2642722"/>
              <a:ext cx="309873" cy="687218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5561B4E6-E311-7855-FDC8-2F9550EB823E}"/>
                </a:ext>
              </a:extLst>
            </p:cNvPr>
            <p:cNvCxnSpPr>
              <a:stCxn id="17" idx="2"/>
            </p:cNvCxnSpPr>
            <p:nvPr/>
          </p:nvCxnSpPr>
          <p:spPr>
            <a:xfrm>
              <a:off x="9225586" y="2152958"/>
              <a:ext cx="1624191" cy="732392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4A097145-ACE7-4AA3-D9F8-3CC3083259C7}"/>
                </a:ext>
              </a:extLst>
            </p:cNvPr>
            <p:cNvCxnSpPr>
              <a:cxnSpLocks/>
              <a:stCxn id="17" idx="2"/>
            </p:cNvCxnSpPr>
            <p:nvPr/>
          </p:nvCxnSpPr>
          <p:spPr>
            <a:xfrm flipH="1">
              <a:off x="8679180" y="2152958"/>
              <a:ext cx="546406" cy="684074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BADF901-A136-50B1-FC9E-E0F9B3A1D4A4}"/>
                </a:ext>
              </a:extLst>
            </p:cNvPr>
            <p:cNvCxnSpPr>
              <a:cxnSpLocks/>
              <a:stCxn id="17" idx="2"/>
            </p:cNvCxnSpPr>
            <p:nvPr/>
          </p:nvCxnSpPr>
          <p:spPr>
            <a:xfrm flipH="1">
              <a:off x="6537960" y="2152958"/>
              <a:ext cx="2687626" cy="684074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094E8EE1-3523-3970-050A-FAC68BD10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Pion Event Study in Simulations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D49B88-DF34-15CA-D8B8-230C4530EA6B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11/3/25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EDF810-DEFA-7DA8-9C5F-FDC3531B4A10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Yonehara | High Power Targetry for Muon Collider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35C44F-56E4-6A1E-4413-035896515A25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B7011A-D4CD-BEBB-3188-8C6823438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584" y="1160390"/>
            <a:ext cx="3052258" cy="221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E1886E8-CF46-2811-B83A-4EE0CFDD6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3840" y="3732532"/>
            <a:ext cx="3052258" cy="221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5F7F89-ED2E-375C-9CEA-A89D0C5D163D}"/>
              </a:ext>
            </a:extLst>
          </p:cNvPr>
          <p:cNvSpPr txBox="1"/>
          <p:nvPr/>
        </p:nvSpPr>
        <p:spPr>
          <a:xfrm>
            <a:off x="3949811" y="506892"/>
            <a:ext cx="4671787" cy="846386"/>
          </a:xfrm>
          <a:prstGeom prst="rect">
            <a:avLst/>
          </a:prstGeom>
          <a:noFill/>
        </p:spPr>
        <p:txBody>
          <a:bodyPr rot="0" spcFirstLastPara="0" vert="horz" wrap="square" lIns="365760" tIns="274320" rIns="365760" bIns="2743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800"/>
              </a:spcAft>
            </a:pPr>
            <a:r>
              <a:rPr lang="en-US" sz="1900" b="1" dirty="0">
                <a:solidFill>
                  <a:srgbClr val="000000"/>
                </a:solidFill>
                <a:latin typeface="Helvetica" pitchFamily="2" charset="0"/>
              </a:rPr>
              <a:t>R. </a:t>
            </a:r>
            <a:r>
              <a:rPr lang="en-US" sz="1900" b="1" dirty="0" err="1">
                <a:solidFill>
                  <a:srgbClr val="000000"/>
                </a:solidFill>
                <a:latin typeface="Helvetica" pitchFamily="2" charset="0"/>
              </a:rPr>
              <a:t>Alharthy</a:t>
            </a:r>
            <a:r>
              <a:rPr lang="en-US" sz="1900" b="1" dirty="0">
                <a:solidFill>
                  <a:srgbClr val="000000"/>
                </a:solidFill>
                <a:latin typeface="Helvetica" pitchFamily="2" charset="0"/>
              </a:rPr>
              <a:t>, C. Nee, UW-Madison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C723FF-E617-EF39-E5FF-FB84183CFE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040" y="4718545"/>
            <a:ext cx="7607037" cy="166256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2301BA1-F7A6-F844-A6D3-55963273BCC5}"/>
              </a:ext>
            </a:extLst>
          </p:cNvPr>
          <p:cNvSpPr txBox="1"/>
          <p:nvPr/>
        </p:nvSpPr>
        <p:spPr>
          <a:xfrm>
            <a:off x="8980707" y="2294697"/>
            <a:ext cx="1820371" cy="846386"/>
          </a:xfrm>
          <a:prstGeom prst="rect">
            <a:avLst/>
          </a:prstGeom>
          <a:noFill/>
        </p:spPr>
        <p:txBody>
          <a:bodyPr wrap="non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900" b="1" dirty="0">
                <a:latin typeface="Helvetica" pitchFamily="2" charset="0"/>
              </a:rPr>
              <a:t>Tungsten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F360974-E8F4-BD2B-627B-0FD99EC5881D}"/>
              </a:ext>
            </a:extLst>
          </p:cNvPr>
          <p:cNvSpPr txBox="1"/>
          <p:nvPr/>
        </p:nvSpPr>
        <p:spPr>
          <a:xfrm>
            <a:off x="9119638" y="4908857"/>
            <a:ext cx="1742144" cy="846386"/>
          </a:xfrm>
          <a:prstGeom prst="rect">
            <a:avLst/>
          </a:prstGeom>
          <a:noFill/>
        </p:spPr>
        <p:txBody>
          <a:bodyPr wrap="non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900" b="1" dirty="0">
                <a:latin typeface="Helvetica" pitchFamily="2" charset="0"/>
              </a:rPr>
              <a:t>Graphite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8BB3428-C675-A0AB-E90F-FEC74D28ACEB}"/>
              </a:ext>
            </a:extLst>
          </p:cNvPr>
          <p:cNvSpPr txBox="1"/>
          <p:nvPr/>
        </p:nvSpPr>
        <p:spPr>
          <a:xfrm>
            <a:off x="73039" y="825509"/>
            <a:ext cx="3863275" cy="1138773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1900" b="1" dirty="0">
                <a:latin typeface="Helvetica" pitchFamily="2" charset="0"/>
              </a:rPr>
              <a:t>Can we reuse the Mu2e Target Solenoid?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9ABF975-62A6-5879-F61D-89CF012653FD}"/>
              </a:ext>
            </a:extLst>
          </p:cNvPr>
          <p:cNvSpPr txBox="1"/>
          <p:nvPr/>
        </p:nvSpPr>
        <p:spPr>
          <a:xfrm>
            <a:off x="703444" y="4838051"/>
            <a:ext cx="1565814" cy="846386"/>
          </a:xfrm>
          <a:prstGeom prst="rect">
            <a:avLst/>
          </a:prstGeom>
          <a:noFill/>
        </p:spPr>
        <p:txBody>
          <a:bodyPr wrap="non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900" b="1" dirty="0">
                <a:solidFill>
                  <a:schemeClr val="bg1"/>
                </a:solidFill>
                <a:latin typeface="Helvetica" pitchFamily="2" charset="0"/>
              </a:rPr>
              <a:t>FLUKA</a:t>
            </a:r>
          </a:p>
        </p:txBody>
      </p:sp>
    </p:spTree>
    <p:extLst>
      <p:ext uri="{BB962C8B-B14F-4D97-AF65-F5344CB8AC3E}">
        <p14:creationId xmlns:p14="http://schemas.microsoft.com/office/powerpoint/2010/main" val="23383715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EC1714-4773-91F7-7454-906CC0180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 Horn Magnet to Capture Both Signs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B55975-4761-3ECF-28A1-DAD13950093C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11/3/25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48327-8FB4-9865-0BC2-F95F3108C696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Yonehara | High Power Targetry for Muon Collider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B2883A-1EFF-F606-D70A-42492627567C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509958-2D6B-84C8-8BFA-9A67F306C0E5}"/>
              </a:ext>
            </a:extLst>
          </p:cNvPr>
          <p:cNvSpPr txBox="1"/>
          <p:nvPr/>
        </p:nvSpPr>
        <p:spPr>
          <a:xfrm>
            <a:off x="5331956" y="720188"/>
            <a:ext cx="3453062" cy="846386"/>
          </a:xfrm>
          <a:prstGeom prst="rect">
            <a:avLst/>
          </a:prstGeom>
          <a:noFill/>
        </p:spPr>
        <p:txBody>
          <a:bodyPr rot="0" spcFirstLastPara="0" vert="horz" wrap="square" lIns="365760" tIns="274320" rIns="365760" bIns="2743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800"/>
              </a:spcAft>
            </a:pPr>
            <a:r>
              <a:rPr lang="en-US" sz="1900" b="1" dirty="0">
                <a:solidFill>
                  <a:srgbClr val="000000"/>
                </a:solidFill>
                <a:latin typeface="Helvetica" pitchFamily="2" charset="0"/>
              </a:rPr>
              <a:t>P. Rao, UW-Madison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F0B6DC-419A-5491-F084-C9908927D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839" y="1318244"/>
            <a:ext cx="4219117" cy="25246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A977BD-DDBB-60E8-97CC-61F88A6C3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61" y="4140430"/>
            <a:ext cx="6672943" cy="22159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535B07-DDB4-6B7A-4C0E-C97F40824D72}"/>
              </a:ext>
            </a:extLst>
          </p:cNvPr>
          <p:cNvSpPr txBox="1"/>
          <p:nvPr/>
        </p:nvSpPr>
        <p:spPr>
          <a:xfrm>
            <a:off x="6096000" y="1153715"/>
            <a:ext cx="5556465" cy="3975447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b="1" dirty="0">
                <a:latin typeface="Helvetica" pitchFamily="2" charset="0"/>
              </a:rPr>
              <a:t>Magnetic horn is widely used in neutrino beamlines because they can focus </a:t>
            </a:r>
            <a:r>
              <a:rPr lang="en-US" sz="1900" b="1" dirty="0" err="1">
                <a:latin typeface="Helvetica" pitchFamily="2" charset="0"/>
              </a:rPr>
              <a:t>pions</a:t>
            </a:r>
            <a:r>
              <a:rPr lang="en-US" sz="1900" b="1" dirty="0">
                <a:latin typeface="Helvetica" pitchFamily="2" charset="0"/>
              </a:rPr>
              <a:t> over a broad momentum range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b="1" dirty="0">
                <a:latin typeface="Helvetica" pitchFamily="2" charset="0"/>
              </a:rPr>
              <a:t>However, a conventional horn focuses </a:t>
            </a:r>
            <a:r>
              <a:rPr lang="en-US" sz="1900" b="1" dirty="0" err="1">
                <a:latin typeface="Helvetica" pitchFamily="2" charset="0"/>
              </a:rPr>
              <a:t>pions</a:t>
            </a:r>
            <a:r>
              <a:rPr lang="en-US" sz="1900" b="1" dirty="0">
                <a:latin typeface="Helvetica" pitchFamily="2" charset="0"/>
              </a:rPr>
              <a:t> of only one charge sign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b="1" dirty="0">
                <a:latin typeface="Helvetica" pitchFamily="2" charset="0"/>
              </a:rPr>
              <a:t>We have developed a double-horn configuration that form a FODO-like focusing cell, capable of focusing both positive and negative </a:t>
            </a:r>
            <a:r>
              <a:rPr lang="en-US" sz="1900" b="1" dirty="0" err="1">
                <a:latin typeface="Helvetica" pitchFamily="2" charset="0"/>
              </a:rPr>
              <a:t>pions</a:t>
            </a:r>
            <a:r>
              <a:rPr lang="en-US" sz="1900" b="1" dirty="0">
                <a:latin typeface="Helvetica" pitchFamily="2" charset="0"/>
              </a:rPr>
              <a:t> simultaneously</a:t>
            </a:r>
          </a:p>
        </p:txBody>
      </p:sp>
    </p:spTree>
    <p:extLst>
      <p:ext uri="{BB962C8B-B14F-4D97-AF65-F5344CB8AC3E}">
        <p14:creationId xmlns:p14="http://schemas.microsoft.com/office/powerpoint/2010/main" val="10372124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3ACC3C3-2F33-960B-810D-A09C9ABFF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Developing Software Interface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C1C6DA-B3E5-C4C8-7279-2E7D0ABDDF99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11/3/25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EEB4ED-A197-C47E-63B0-2532B87D52D8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Yonehara | High Power Targetry for Muon Collider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B71CD4-196A-9957-D094-0383FDE38E38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4" name="Google Shape;60;p14">
            <a:extLst>
              <a:ext uri="{FF2B5EF4-FFF2-40B4-BE49-F238E27FC236}">
                <a16:creationId xmlns:a16="http://schemas.microsoft.com/office/drawing/2014/main" id="{FBA674CD-16A5-9D80-BBD7-8DC261AD96A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34905" y="1786160"/>
            <a:ext cx="2624575" cy="2147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61;p14">
            <a:extLst>
              <a:ext uri="{FF2B5EF4-FFF2-40B4-BE49-F238E27FC236}">
                <a16:creationId xmlns:a16="http://schemas.microsoft.com/office/drawing/2014/main" id="{B5D39EDD-795D-9E06-FD8F-4A602F381FC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1389" y="2081783"/>
            <a:ext cx="4784824" cy="154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62;p14">
            <a:extLst>
              <a:ext uri="{FF2B5EF4-FFF2-40B4-BE49-F238E27FC236}">
                <a16:creationId xmlns:a16="http://schemas.microsoft.com/office/drawing/2014/main" id="{C22990EC-7DC5-EC7A-0E01-5D95E09E0ED7}"/>
              </a:ext>
            </a:extLst>
          </p:cNvPr>
          <p:cNvSpPr/>
          <p:nvPr/>
        </p:nvSpPr>
        <p:spPr>
          <a:xfrm>
            <a:off x="4259480" y="2227390"/>
            <a:ext cx="1356000" cy="1265400"/>
          </a:xfrm>
          <a:prstGeom prst="mathPlus">
            <a:avLst>
              <a:gd name="adj1" fmla="val 23520"/>
            </a:avLst>
          </a:prstGeom>
          <a:solidFill>
            <a:srgbClr val="B6D7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63;p14">
            <a:extLst>
              <a:ext uri="{FF2B5EF4-FFF2-40B4-BE49-F238E27FC236}">
                <a16:creationId xmlns:a16="http://schemas.microsoft.com/office/drawing/2014/main" id="{D1D3252A-2F65-A943-C379-2A07B82CAEE5}"/>
              </a:ext>
            </a:extLst>
          </p:cNvPr>
          <p:cNvSpPr txBox="1"/>
          <p:nvPr/>
        </p:nvSpPr>
        <p:spPr>
          <a:xfrm>
            <a:off x="1634905" y="1069359"/>
            <a:ext cx="5206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General workflow:</a:t>
            </a:r>
            <a:endParaRPr sz="1800" b="1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5" name="Google Shape;64;p14">
            <a:extLst>
              <a:ext uri="{FF2B5EF4-FFF2-40B4-BE49-F238E27FC236}">
                <a16:creationId xmlns:a16="http://schemas.microsoft.com/office/drawing/2014/main" id="{0F4F1267-5B6E-34C9-D91F-610C8D034C75}"/>
              </a:ext>
            </a:extLst>
          </p:cNvPr>
          <p:cNvSpPr txBox="1"/>
          <p:nvPr/>
        </p:nvSpPr>
        <p:spPr>
          <a:xfrm>
            <a:off x="1482743" y="4052384"/>
            <a:ext cx="2928900" cy="10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Calculate the energy deposited by the Mu2e beam to a target of choice</a:t>
            </a:r>
            <a:endParaRPr sz="1800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7" name="Google Shape;65;p14">
            <a:extLst>
              <a:ext uri="{FF2B5EF4-FFF2-40B4-BE49-F238E27FC236}">
                <a16:creationId xmlns:a16="http://schemas.microsoft.com/office/drawing/2014/main" id="{29BCB044-1F18-A090-DA43-6B0555090C6E}"/>
              </a:ext>
            </a:extLst>
          </p:cNvPr>
          <p:cNvSpPr txBox="1"/>
          <p:nvPr/>
        </p:nvSpPr>
        <p:spPr>
          <a:xfrm>
            <a:off x="5705855" y="3680509"/>
            <a:ext cx="4277400" cy="10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Use energy deposition results to compute the temperature profile of the target and the resultant structural load </a:t>
            </a:r>
            <a:endParaRPr sz="1800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7E1704-3D7D-A163-7AD7-46BA13EDCF54}"/>
              </a:ext>
            </a:extLst>
          </p:cNvPr>
          <p:cNvSpPr txBox="1"/>
          <p:nvPr/>
        </p:nvSpPr>
        <p:spPr>
          <a:xfrm>
            <a:off x="6243138" y="669284"/>
            <a:ext cx="5206800" cy="1241365"/>
          </a:xfrm>
          <a:prstGeom prst="rect">
            <a:avLst/>
          </a:prstGeom>
          <a:noFill/>
        </p:spPr>
        <p:txBody>
          <a:bodyPr rot="0" spcFirstLastPara="0" vert="horz" wrap="square" lIns="365760" tIns="274320" rIns="365760" bIns="2743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800"/>
              </a:spcAft>
            </a:pPr>
            <a:r>
              <a:rPr lang="en-US" sz="1900" b="1" dirty="0">
                <a:solidFill>
                  <a:srgbClr val="000000"/>
                </a:solidFill>
                <a:latin typeface="Helvetica" pitchFamily="2" charset="0"/>
              </a:rPr>
              <a:t>K. </a:t>
            </a:r>
            <a:r>
              <a:rPr lang="en-US" sz="1900" b="1" dirty="0" err="1">
                <a:solidFill>
                  <a:srgbClr val="000000"/>
                </a:solidFill>
                <a:latin typeface="Helvetica" pitchFamily="2" charset="0"/>
              </a:rPr>
              <a:t>Havryshchuk</a:t>
            </a:r>
            <a:r>
              <a:rPr lang="en-US" sz="1900" b="1" dirty="0">
                <a:solidFill>
                  <a:srgbClr val="000000"/>
                </a:solidFill>
                <a:latin typeface="Helvetica" pitchFamily="2" charset="0"/>
              </a:rPr>
              <a:t>, Amherst University</a:t>
            </a:r>
          </a:p>
          <a:p>
            <a:pPr>
              <a:spcAft>
                <a:spcPts val="800"/>
              </a:spcAft>
            </a:pPr>
            <a:r>
              <a:rPr lang="en-US" sz="1900" b="1" dirty="0">
                <a:solidFill>
                  <a:srgbClr val="000000"/>
                </a:solidFill>
                <a:latin typeface="Helvetica" pitchFamily="2" charset="0"/>
              </a:rPr>
              <a:t>M. Bloomer, Emory University</a:t>
            </a:r>
          </a:p>
        </p:txBody>
      </p:sp>
    </p:spTree>
    <p:extLst>
      <p:ext uri="{BB962C8B-B14F-4D97-AF65-F5344CB8AC3E}">
        <p14:creationId xmlns:p14="http://schemas.microsoft.com/office/powerpoint/2010/main" val="19822603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4F1BD5F-696B-8848-6B39-0FBAEADCC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Exercising Mu2e target design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6D899A-1637-4487-AF5F-535E649DEDE0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11/3/25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33C95B-9B07-58ED-D535-0B7F2F226B4C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Yonehara | High Power Targetry for Muon Collider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CF8A8F-F050-FF9E-DE89-321ED40AE378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9" name="Google Shape;70;p15">
            <a:extLst>
              <a:ext uri="{FF2B5EF4-FFF2-40B4-BE49-F238E27FC236}">
                <a16:creationId xmlns:a16="http://schemas.microsoft.com/office/drawing/2014/main" id="{F4E8266C-0203-D735-057A-9745A5000A65}"/>
              </a:ext>
            </a:extLst>
          </p:cNvPr>
          <p:cNvSpPr txBox="1"/>
          <p:nvPr/>
        </p:nvSpPr>
        <p:spPr>
          <a:xfrm>
            <a:off x="626505" y="1355610"/>
            <a:ext cx="38238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Beam parameters:</a:t>
            </a:r>
            <a:endParaRPr sz="1600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Georgia"/>
              <a:buChar char="●"/>
            </a:pPr>
            <a:r>
              <a:rPr lang="en" sz="16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8 GeV energy</a:t>
            </a:r>
            <a:endParaRPr sz="1600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Georgia"/>
              <a:buChar char="●"/>
            </a:pPr>
            <a:r>
              <a:rPr lang="en" sz="16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1e13 protons </a:t>
            </a:r>
            <a:endParaRPr sz="1600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Georgia"/>
              <a:buChar char="●"/>
            </a:pPr>
            <a:r>
              <a:rPr lang="en" sz="16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1.4 s full cycle</a:t>
            </a:r>
            <a:endParaRPr sz="1600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Georgia"/>
              <a:buChar char="●"/>
            </a:pPr>
            <a:r>
              <a:rPr lang="en" sz="16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0.38 s active beam-on time</a:t>
            </a:r>
            <a:endParaRPr sz="1600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Georgia"/>
              <a:buChar char="●"/>
            </a:pPr>
            <a:r>
              <a:rPr lang="en" sz="16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8 spills substructure</a:t>
            </a:r>
            <a:endParaRPr sz="1600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" name="Google Shape;71;p15">
            <a:extLst>
              <a:ext uri="{FF2B5EF4-FFF2-40B4-BE49-F238E27FC236}">
                <a16:creationId xmlns:a16="http://schemas.microsoft.com/office/drawing/2014/main" id="{17471DC8-29B6-1179-17D0-74C0AFADD49F}"/>
              </a:ext>
            </a:extLst>
          </p:cNvPr>
          <p:cNvSpPr txBox="1"/>
          <p:nvPr/>
        </p:nvSpPr>
        <p:spPr>
          <a:xfrm>
            <a:off x="4747380" y="1355604"/>
            <a:ext cx="38238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Target properties:</a:t>
            </a:r>
            <a:endParaRPr sz="1600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Georgia"/>
              <a:buChar char="●"/>
            </a:pPr>
            <a:r>
              <a:rPr lang="en" sz="16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cylindrical shape</a:t>
            </a:r>
            <a:endParaRPr sz="1600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Georgia"/>
              <a:buChar char="●"/>
            </a:pPr>
            <a:r>
              <a:rPr lang="en" sz="16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3.14 mm radius</a:t>
            </a:r>
            <a:endParaRPr sz="1600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Georgia"/>
              <a:buChar char="●"/>
            </a:pPr>
            <a:r>
              <a:rPr lang="en" sz="16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160 mm length</a:t>
            </a:r>
            <a:endParaRPr sz="1600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3" name="Google Shape;72;p15">
            <a:extLst>
              <a:ext uri="{FF2B5EF4-FFF2-40B4-BE49-F238E27FC236}">
                <a16:creationId xmlns:a16="http://schemas.microsoft.com/office/drawing/2014/main" id="{F0EC4A50-D573-4C91-D379-6890EE32B5C8}"/>
              </a:ext>
            </a:extLst>
          </p:cNvPr>
          <p:cNvSpPr txBox="1"/>
          <p:nvPr/>
        </p:nvSpPr>
        <p:spPr>
          <a:xfrm>
            <a:off x="632580" y="3029704"/>
            <a:ext cx="38238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FLUKA binning:</a:t>
            </a:r>
            <a:endParaRPr sz="1600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Georgia"/>
              <a:buChar char="●"/>
            </a:pPr>
            <a:r>
              <a:rPr lang="en" sz="16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32 radial and 320 axial </a:t>
            </a:r>
            <a:br>
              <a:rPr lang="en" sz="16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en" sz="16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divisions</a:t>
            </a:r>
            <a:endParaRPr sz="1600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5" name="Google Shape;73;p15">
            <a:extLst>
              <a:ext uri="{FF2B5EF4-FFF2-40B4-BE49-F238E27FC236}">
                <a16:creationId xmlns:a16="http://schemas.microsoft.com/office/drawing/2014/main" id="{E07CB175-5827-FCBF-E5A0-3A36056CCC90}"/>
              </a:ext>
            </a:extLst>
          </p:cNvPr>
          <p:cNvSpPr txBox="1"/>
          <p:nvPr/>
        </p:nvSpPr>
        <p:spPr>
          <a:xfrm>
            <a:off x="4747380" y="2516267"/>
            <a:ext cx="4472700" cy="21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ANSYS model:</a:t>
            </a:r>
            <a:endParaRPr sz="1600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Georgia"/>
              <a:buChar char="●"/>
            </a:pPr>
            <a:r>
              <a:rPr lang="en" sz="16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2D rectangle 3.14*160 mm </a:t>
            </a:r>
            <a:endParaRPr sz="1600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Georgia"/>
              <a:buChar char="●"/>
            </a:pPr>
            <a:r>
              <a:rPr lang="en" sz="16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axial symmetry along a longer side</a:t>
            </a:r>
            <a:endParaRPr sz="1600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Georgia"/>
              <a:buChar char="●"/>
            </a:pPr>
            <a:r>
              <a:rPr lang="en" sz="16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the target is fixed at the front</a:t>
            </a:r>
            <a:endParaRPr sz="1600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ANSYS mesh:</a:t>
            </a:r>
            <a:endParaRPr sz="1600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Georgia"/>
              <a:buChar char="●"/>
            </a:pPr>
            <a:r>
              <a:rPr lang="en" sz="16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2544 elements</a:t>
            </a:r>
            <a:endParaRPr sz="1600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Georgia"/>
              <a:buChar char="●"/>
            </a:pPr>
            <a:r>
              <a:rPr lang="en" sz="16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16 radial and 160 axial divisions</a:t>
            </a:r>
            <a:endParaRPr sz="1600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7" name="Google Shape;74;p15">
            <a:extLst>
              <a:ext uri="{FF2B5EF4-FFF2-40B4-BE49-F238E27FC236}">
                <a16:creationId xmlns:a16="http://schemas.microsoft.com/office/drawing/2014/main" id="{98F1FF68-13D5-69DE-AD58-92EF813CAD0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21015" y="4501009"/>
            <a:ext cx="4034800" cy="953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75;p15">
            <a:extLst>
              <a:ext uri="{FF2B5EF4-FFF2-40B4-BE49-F238E27FC236}">
                <a16:creationId xmlns:a16="http://schemas.microsoft.com/office/drawing/2014/main" id="{F8BF860B-9AB2-244E-53F9-DC3BD3CAB1C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699" y="4095502"/>
            <a:ext cx="4116076" cy="32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76;p15">
            <a:extLst>
              <a:ext uri="{FF2B5EF4-FFF2-40B4-BE49-F238E27FC236}">
                <a16:creationId xmlns:a16="http://schemas.microsoft.com/office/drawing/2014/main" id="{34DAA792-1035-51DE-6065-68D5C893F80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5230" y="2945610"/>
            <a:ext cx="1149625" cy="110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78;p15">
            <a:extLst>
              <a:ext uri="{FF2B5EF4-FFF2-40B4-BE49-F238E27FC236}">
                <a16:creationId xmlns:a16="http://schemas.microsoft.com/office/drawing/2014/main" id="{892B562B-674A-1767-5AA0-3884648C796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47381" y="4356707"/>
            <a:ext cx="4116076" cy="1052941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79;p15">
            <a:extLst>
              <a:ext uri="{FF2B5EF4-FFF2-40B4-BE49-F238E27FC236}">
                <a16:creationId xmlns:a16="http://schemas.microsoft.com/office/drawing/2014/main" id="{93C0D874-4302-E27D-CF6D-898857AC72EA}"/>
              </a:ext>
            </a:extLst>
          </p:cNvPr>
          <p:cNvSpPr txBox="1"/>
          <p:nvPr/>
        </p:nvSpPr>
        <p:spPr>
          <a:xfrm>
            <a:off x="521005" y="939104"/>
            <a:ext cx="5206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Characteristics of the Model</a:t>
            </a:r>
            <a:endParaRPr sz="1800" b="1">
              <a:solidFill>
                <a:schemeClr val="dk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1A0DC2-D395-00DB-1BBF-702F3A26810E}"/>
              </a:ext>
            </a:extLst>
          </p:cNvPr>
          <p:cNvSpPr txBox="1"/>
          <p:nvPr/>
        </p:nvSpPr>
        <p:spPr>
          <a:xfrm>
            <a:off x="6243138" y="669284"/>
            <a:ext cx="5206800" cy="846386"/>
          </a:xfrm>
          <a:prstGeom prst="rect">
            <a:avLst/>
          </a:prstGeom>
          <a:noFill/>
        </p:spPr>
        <p:txBody>
          <a:bodyPr rot="0" spcFirstLastPara="0" vert="horz" wrap="square" lIns="365760" tIns="274320" rIns="365760" bIns="2743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800"/>
              </a:spcAft>
            </a:pPr>
            <a:r>
              <a:rPr lang="en-US" sz="1900" b="1" dirty="0">
                <a:solidFill>
                  <a:srgbClr val="000000"/>
                </a:solidFill>
                <a:latin typeface="Helvetica" pitchFamily="2" charset="0"/>
              </a:rPr>
              <a:t>K. </a:t>
            </a:r>
            <a:r>
              <a:rPr lang="en-US" sz="1900" b="1" dirty="0" err="1">
                <a:solidFill>
                  <a:srgbClr val="000000"/>
                </a:solidFill>
                <a:latin typeface="Helvetica" pitchFamily="2" charset="0"/>
              </a:rPr>
              <a:t>Havryshchuk</a:t>
            </a:r>
            <a:r>
              <a:rPr lang="en-US" sz="1900" b="1" dirty="0">
                <a:solidFill>
                  <a:srgbClr val="000000"/>
                </a:solidFill>
                <a:latin typeface="Helvetica" pitchFamily="2" charset="0"/>
              </a:rPr>
              <a:t>, Amherst University</a:t>
            </a:r>
          </a:p>
        </p:txBody>
      </p:sp>
    </p:spTree>
    <p:extLst>
      <p:ext uri="{BB962C8B-B14F-4D97-AF65-F5344CB8AC3E}">
        <p14:creationId xmlns:p14="http://schemas.microsoft.com/office/powerpoint/2010/main" val="31164174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670CC1B-083C-9BAA-8601-19191172B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847FD-35F1-133F-48CC-263E62AED2A0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11/3/25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4A28F4-B1B1-B54F-CA08-A53EE2916B9A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Yonehara | High Power Targetry for Muon Collider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BCD8F9-A900-B6D2-1875-8F4B455F67A5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9" name="Google Shape;97;p18" title="Screenshot 2025-09-26 065922.png">
            <a:extLst>
              <a:ext uri="{FF2B5EF4-FFF2-40B4-BE49-F238E27FC236}">
                <a16:creationId xmlns:a16="http://schemas.microsoft.com/office/drawing/2014/main" id="{678275AB-7BF5-7CAB-A964-74CAF4F4574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7624" y="950338"/>
            <a:ext cx="9143999" cy="2028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06;p19">
            <a:extLst>
              <a:ext uri="{FF2B5EF4-FFF2-40B4-BE49-F238E27FC236}">
                <a16:creationId xmlns:a16="http://schemas.microsoft.com/office/drawing/2014/main" id="{44B29139-A06D-9A80-9590-DDBEDFEFD6F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5668" y="2986097"/>
            <a:ext cx="8839199" cy="178275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3A8364-923E-18ED-6B44-259A71DB3E9E}"/>
              </a:ext>
            </a:extLst>
          </p:cNvPr>
          <p:cNvSpPr txBox="1"/>
          <p:nvPr/>
        </p:nvSpPr>
        <p:spPr>
          <a:xfrm>
            <a:off x="6486304" y="159330"/>
            <a:ext cx="5206800" cy="846386"/>
          </a:xfrm>
          <a:prstGeom prst="rect">
            <a:avLst/>
          </a:prstGeom>
          <a:noFill/>
        </p:spPr>
        <p:txBody>
          <a:bodyPr rot="0" spcFirstLastPara="0" vert="horz" wrap="square" lIns="365760" tIns="274320" rIns="365760" bIns="2743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800"/>
              </a:spcAft>
            </a:pPr>
            <a:r>
              <a:rPr lang="en-US" sz="1900" b="1" dirty="0">
                <a:solidFill>
                  <a:srgbClr val="000000"/>
                </a:solidFill>
                <a:latin typeface="Helvetica" pitchFamily="2" charset="0"/>
              </a:rPr>
              <a:t>K. </a:t>
            </a:r>
            <a:r>
              <a:rPr lang="en-US" sz="1900" b="1" dirty="0" err="1">
                <a:solidFill>
                  <a:srgbClr val="000000"/>
                </a:solidFill>
                <a:latin typeface="Helvetica" pitchFamily="2" charset="0"/>
              </a:rPr>
              <a:t>Havryshchuk</a:t>
            </a:r>
            <a:r>
              <a:rPr lang="en-US" sz="1900" b="1" dirty="0">
                <a:solidFill>
                  <a:srgbClr val="000000"/>
                </a:solidFill>
                <a:latin typeface="Helvetica" pitchFamily="2" charset="0"/>
              </a:rPr>
              <a:t>, Amherst University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773CC0-7E8A-DBA0-BB05-4431D1021B38}"/>
              </a:ext>
            </a:extLst>
          </p:cNvPr>
          <p:cNvSpPr txBox="1"/>
          <p:nvPr/>
        </p:nvSpPr>
        <p:spPr>
          <a:xfrm>
            <a:off x="7369505" y="1338632"/>
            <a:ext cx="1565814" cy="846386"/>
          </a:xfrm>
          <a:prstGeom prst="rect">
            <a:avLst/>
          </a:prstGeom>
          <a:noFill/>
        </p:spPr>
        <p:txBody>
          <a:bodyPr wrap="non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900" b="1" dirty="0">
                <a:solidFill>
                  <a:schemeClr val="bg1"/>
                </a:solidFill>
                <a:latin typeface="Helvetica" pitchFamily="2" charset="0"/>
              </a:rPr>
              <a:t>FLUKA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3D9837-5757-CDEB-0215-25732661B5DA}"/>
              </a:ext>
            </a:extLst>
          </p:cNvPr>
          <p:cNvSpPr txBox="1"/>
          <p:nvPr/>
        </p:nvSpPr>
        <p:spPr>
          <a:xfrm>
            <a:off x="7363894" y="3051402"/>
            <a:ext cx="1577035" cy="846386"/>
          </a:xfrm>
          <a:prstGeom prst="rect">
            <a:avLst/>
          </a:prstGeom>
          <a:noFill/>
        </p:spPr>
        <p:txBody>
          <a:bodyPr wrap="non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900" b="1" dirty="0">
                <a:solidFill>
                  <a:schemeClr val="bg1"/>
                </a:solidFill>
                <a:latin typeface="Helvetica" pitchFamily="2" charset="0"/>
              </a:rPr>
              <a:t>ANSYS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4AF681-6157-4113-FFA5-65ED4EAD2287}"/>
              </a:ext>
            </a:extLst>
          </p:cNvPr>
          <p:cNvSpPr txBox="1"/>
          <p:nvPr/>
        </p:nvSpPr>
        <p:spPr>
          <a:xfrm>
            <a:off x="1163212" y="4835063"/>
            <a:ext cx="8192436" cy="846386"/>
          </a:xfrm>
          <a:prstGeom prst="rect">
            <a:avLst/>
          </a:prstGeom>
          <a:noFill/>
        </p:spPr>
        <p:txBody>
          <a:bodyPr wrap="none" lIns="365760" tIns="274320" rIns="365760" bIns="274320" rtlCol="0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b="1" dirty="0">
                <a:latin typeface="Helvetica" pitchFamily="2" charset="0"/>
              </a:rPr>
              <a:t>Smooth transition from FLUKA output file to ANSYS input file</a:t>
            </a:r>
          </a:p>
        </p:txBody>
      </p:sp>
    </p:spTree>
    <p:extLst>
      <p:ext uri="{BB962C8B-B14F-4D97-AF65-F5344CB8AC3E}">
        <p14:creationId xmlns:p14="http://schemas.microsoft.com/office/powerpoint/2010/main" val="33745856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DD0D96A-3CBB-25D4-F798-4BDBA15DBC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399" y="980792"/>
            <a:ext cx="4061362" cy="5375558"/>
          </a:xfrm>
        </p:spPr>
        <p:txBody>
          <a:bodyPr/>
          <a:lstStyle/>
          <a:p>
            <a:r>
              <a:rPr lang="en-US" dirty="0"/>
              <a:t>We have advanced the MC Target Design R&amp;D using the following resources</a:t>
            </a:r>
          </a:p>
          <a:p>
            <a:pPr lvl="1"/>
            <a:r>
              <a:rPr lang="en-US" dirty="0"/>
              <a:t>University collaborations</a:t>
            </a:r>
          </a:p>
          <a:p>
            <a:pPr lvl="1"/>
            <a:r>
              <a:rPr lang="en-US" dirty="0"/>
              <a:t>LDRD support for demonstrator channel design</a:t>
            </a:r>
          </a:p>
          <a:p>
            <a:pPr lvl="1"/>
            <a:r>
              <a:rPr lang="en-US" dirty="0"/>
              <a:t>Synergistic studies with Mu2e and LBNF programs</a:t>
            </a:r>
          </a:p>
          <a:p>
            <a:pPr lvl="1"/>
            <a:r>
              <a:rPr lang="en-US" dirty="0"/>
              <a:t>Radiation material science under </a:t>
            </a:r>
            <a:r>
              <a:rPr lang="en-US" dirty="0" err="1"/>
              <a:t>RaDIATE</a:t>
            </a:r>
            <a:r>
              <a:rPr lang="en-US" dirty="0"/>
              <a:t> and GARD framework</a:t>
            </a:r>
          </a:p>
          <a:p>
            <a:r>
              <a:rPr lang="en-US" b="1" dirty="0"/>
              <a:t>We look forward to expanded support and collaborations for future activities!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E50B84-9888-229F-C1CA-2733DC7F4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 for MC Target System Design R&amp;D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7BAD31-C185-2C25-20EF-CC3097E332E6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11/3/25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85441B-B615-ECFF-1068-ECEDBA962A50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Yonehara | High Power Targetry for Muon Collider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DB6F90-A6FB-DC9E-4DE9-9713155A6BBB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45557D-6A89-E586-F7CA-C3FBE37438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4" b="1933"/>
          <a:stretch/>
        </p:blipFill>
        <p:spPr bwMode="auto">
          <a:xfrm>
            <a:off x="5119976" y="1052830"/>
            <a:ext cx="6565859" cy="53035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FBAA8C-961B-881B-D98E-19F6608D1E43}"/>
              </a:ext>
            </a:extLst>
          </p:cNvPr>
          <p:cNvSpPr txBox="1"/>
          <p:nvPr/>
        </p:nvSpPr>
        <p:spPr>
          <a:xfrm>
            <a:off x="5705855" y="6186700"/>
            <a:ext cx="4929171" cy="846386"/>
          </a:xfrm>
          <a:prstGeom prst="rect">
            <a:avLst/>
          </a:prstGeom>
          <a:noFill/>
        </p:spPr>
        <p:txBody>
          <a:bodyPr wrap="non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900" b="1" dirty="0">
                <a:latin typeface="Helvetica" pitchFamily="2" charset="0"/>
              </a:rPr>
              <a:t>F. </a:t>
            </a:r>
            <a:r>
              <a:rPr lang="en-US" sz="1900" b="1" dirty="0" err="1">
                <a:latin typeface="Helvetica" pitchFamily="2" charset="0"/>
              </a:rPr>
              <a:t>Pellemoine</a:t>
            </a:r>
            <a:r>
              <a:rPr lang="en-US" sz="1900" b="1" dirty="0">
                <a:latin typeface="Helvetica" pitchFamily="2" charset="0"/>
              </a:rPr>
              <a:t>, USMCC workshop ‘24</a:t>
            </a:r>
          </a:p>
        </p:txBody>
      </p:sp>
    </p:spTree>
    <p:extLst>
      <p:ext uri="{BB962C8B-B14F-4D97-AF65-F5344CB8AC3E}">
        <p14:creationId xmlns:p14="http://schemas.microsoft.com/office/powerpoint/2010/main" val="3674813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96C1CBB-478E-FD05-FB82-B82C8E62AE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399" y="1042988"/>
            <a:ext cx="9994392" cy="5313362"/>
          </a:xfrm>
        </p:spPr>
        <p:txBody>
          <a:bodyPr/>
          <a:lstStyle/>
          <a:p>
            <a:r>
              <a:rPr lang="en-US" sz="2400" dirty="0"/>
              <a:t>Conceptual proton-beam parameters for the Muon Collider</a:t>
            </a:r>
          </a:p>
          <a:p>
            <a:r>
              <a:rPr lang="en-US" sz="2400" dirty="0"/>
              <a:t>Challenges for the Muon Collider Target System</a:t>
            </a:r>
          </a:p>
          <a:p>
            <a:r>
              <a:rPr lang="en-US" sz="2400" dirty="0"/>
              <a:t>IMCC approach</a:t>
            </a:r>
          </a:p>
          <a:p>
            <a:r>
              <a:rPr lang="en-US" sz="2400" dirty="0"/>
              <a:t>US strategy</a:t>
            </a:r>
          </a:p>
          <a:p>
            <a:r>
              <a:rPr lang="en-US" sz="2400" dirty="0"/>
              <a:t>Initiating a Target Design Study with Young Prospects</a:t>
            </a:r>
          </a:p>
          <a:p>
            <a:pPr lvl="1"/>
            <a:r>
              <a:rPr lang="en-US" sz="2000" dirty="0"/>
              <a:t>In collaborating with graduate/undergraduate students and postdocs across USMCC institutions</a:t>
            </a:r>
          </a:p>
          <a:p>
            <a:r>
              <a:rPr lang="en-US" sz="2400" dirty="0"/>
              <a:t>Summary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3D43019-1DEF-1378-82E9-33ECF925F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34A6F4-A18E-8287-33B8-20DC662BEF60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11/3/25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14DACD-84A8-5F12-5314-7930D6FD29B2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Yonehara | High Power Targetry for Muon Collider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0EB407-B300-E85B-3F3F-FDA8B6DE1E45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0707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AB69929-4A89-69AD-DB47-1EE9FBF16D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399" y="1005941"/>
            <a:ext cx="9994392" cy="5350409"/>
          </a:xfrm>
        </p:spPr>
        <p:txBody>
          <a:bodyPr/>
          <a:lstStyle/>
          <a:p>
            <a:r>
              <a:rPr lang="en-US" dirty="0"/>
              <a:t>Specify required target performance with the MC proton driver parameter</a:t>
            </a:r>
          </a:p>
          <a:p>
            <a:pPr lvl="1"/>
            <a:r>
              <a:rPr lang="en-US" dirty="0"/>
              <a:t>Protons on Target: ~10</a:t>
            </a:r>
            <a:r>
              <a:rPr lang="en-US" baseline="30000" dirty="0"/>
              <a:t>15</a:t>
            </a:r>
            <a:r>
              <a:rPr lang="en-US" dirty="0"/>
              <a:t> per pulse, bunch length 1-3 ns, beam energy 5-20 GeV, RMS spot size 1-10 mm</a:t>
            </a:r>
          </a:p>
          <a:p>
            <a:pPr lvl="1"/>
            <a:r>
              <a:rPr lang="en-US" dirty="0"/>
              <a:t>Muon yield efficiency in the target and capture channels: &gt; 10 % </a:t>
            </a:r>
            <a:r>
              <a:rPr lang="en-US" dirty="0">
                <a:latin typeface="Symbol" pitchFamily="2" charset="2"/>
              </a:rPr>
              <a:t>m/</a:t>
            </a:r>
            <a:r>
              <a:rPr lang="en-US" dirty="0"/>
              <a:t>p</a:t>
            </a:r>
          </a:p>
          <a:p>
            <a:pPr lvl="1"/>
            <a:r>
              <a:rPr lang="en-US" dirty="0"/>
              <a:t>Design goal of target lifetime: &gt; 1 year</a:t>
            </a:r>
          </a:p>
          <a:p>
            <a:r>
              <a:rPr lang="en-US" dirty="0"/>
              <a:t>Recognized IMCC design study</a:t>
            </a:r>
          </a:p>
          <a:p>
            <a:pPr lvl="1"/>
            <a:r>
              <a:rPr lang="en-US" dirty="0"/>
              <a:t>Substantial target design studies have been carried out through IMCC</a:t>
            </a:r>
          </a:p>
          <a:p>
            <a:pPr lvl="1"/>
            <a:r>
              <a:rPr lang="en-US" dirty="0"/>
              <a:t>We continue to collaborate actively with IMCC partners </a:t>
            </a:r>
          </a:p>
          <a:p>
            <a:r>
              <a:rPr lang="en-US" dirty="0"/>
              <a:t>Propose US strategy </a:t>
            </a:r>
          </a:p>
          <a:p>
            <a:pPr lvl="1"/>
            <a:r>
              <a:rPr lang="en-US" dirty="0"/>
              <a:t>Global HPT efforts are needed, aligned with ongoing and future US HEP programs</a:t>
            </a:r>
          </a:p>
          <a:p>
            <a:pPr lvl="1"/>
            <a:r>
              <a:rPr lang="en-US" dirty="0" err="1"/>
              <a:t>RaDIATE</a:t>
            </a:r>
            <a:r>
              <a:rPr lang="en-US" dirty="0"/>
              <a:t> provides a strong foundation for advancing radiation materials science; We plan to engage US RaDIATE groups in support of muon collider target development</a:t>
            </a:r>
          </a:p>
          <a:p>
            <a:pPr lvl="1"/>
            <a:r>
              <a:rPr lang="en-US" dirty="0"/>
              <a:t>Initiated collaboration with young researchers to foster the next generation of experts</a:t>
            </a:r>
          </a:p>
          <a:p>
            <a:pPr lvl="1"/>
            <a:r>
              <a:rPr lang="en-US" dirty="0"/>
              <a:t>Set a clear definition and scope for the demonstrator target within 2 years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2C3BA0-F110-993C-5C44-1F84A544A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F74F93-78C9-D671-AC73-CC114AAFBE9E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11/3/25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DFBDF3-7B85-2A68-D3C5-289130ECF928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Yonehara | High Power Targetry for Muon Collider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D3A22B-B112-B1C0-5804-42C6F4AD2CF5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3038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F00D85-FECE-69EB-E74B-B78FD1196AE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/>
              <a:t>Extra slide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2434A8-7353-B206-6DC9-551DB7AD5862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11/3/25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087008-DF14-77EB-BD05-0940DD6549D0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Yonehara | High Power Targetry for Muon Collider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511A09-C8D3-EA67-23FA-0503A50E8D5D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9876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21E1F1-B722-4960-B9B8-4F12CB791B8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11/3/25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D9D697-ABD3-4AAA-9B94-63DE2EFB1F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Yonehara | High Power Targetry for Muon Collider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A6BCD2-4339-4173-B1B9-3BF635E52E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fld id="{148C009B-CB69-E04A-B9B3-34B26D69E9CF}" type="slidenum">
              <a:rPr lang="en-US"/>
              <a:pPr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0E0DC4-57BD-4815-B8F5-9043DB66997B}"/>
              </a:ext>
            </a:extLst>
          </p:cNvPr>
          <p:cNvSpPr txBox="1"/>
          <p:nvPr/>
        </p:nvSpPr>
        <p:spPr>
          <a:xfrm>
            <a:off x="0" y="-3536"/>
            <a:ext cx="12192000" cy="1326799"/>
          </a:xfrm>
          <a:prstGeom prst="rect">
            <a:avLst/>
          </a:prstGeom>
          <a:solidFill>
            <a:srgbClr val="0066FF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lIns="1828800" rIns="1828800" rtlCol="0">
            <a:noAutofit/>
          </a:bodyPr>
          <a:lstStyle/>
          <a:p>
            <a:pPr algn="dist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4800" dirty="0">
                <a:solidFill>
                  <a:srgbClr val="FFFFFF"/>
                </a:solidFill>
                <a:effectLst>
                  <a:glow rad="165100">
                    <a:srgbClr val="FFF367">
                      <a:alpha val="65000"/>
                    </a:srgbClr>
                  </a:glow>
                </a:effectLst>
                <a:latin typeface="Calibri" charset="0"/>
                <a:ea typeface="Calibri" charset="0"/>
                <a:cs typeface="Calibri" charset="0"/>
              </a:rPr>
              <a:t>  R</a:t>
            </a:r>
            <a:r>
              <a:rPr lang="ja-JP" altLang="en-US" sz="4800" dirty="0">
                <a:solidFill>
                  <a:srgbClr val="FFFFFF"/>
                </a:solidFill>
                <a:effectLst>
                  <a:glow rad="165100">
                    <a:srgbClr val="FFF367">
                      <a:alpha val="65000"/>
                    </a:srgbClr>
                  </a:glow>
                </a:effectLst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4800" dirty="0">
                <a:solidFill>
                  <a:srgbClr val="FFFFFF"/>
                </a:solidFill>
                <a:effectLst>
                  <a:glow rad="165100">
                    <a:srgbClr val="FFF367">
                      <a:alpha val="65000"/>
                    </a:srgbClr>
                  </a:glow>
                </a:effectLst>
                <a:latin typeface="Calibri" charset="0"/>
                <a:ea typeface="Calibri" charset="0"/>
                <a:cs typeface="Calibri" charset="0"/>
              </a:rPr>
              <a:t>a D I A T E </a:t>
            </a:r>
            <a:r>
              <a:rPr lang="en-US" sz="4267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Collaboration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E6EDEE-7ED9-44A9-96C5-7A63FE2390FE}"/>
              </a:ext>
            </a:extLst>
          </p:cNvPr>
          <p:cNvSpPr txBox="1"/>
          <p:nvPr/>
        </p:nvSpPr>
        <p:spPr>
          <a:xfrm>
            <a:off x="783977" y="752061"/>
            <a:ext cx="10976864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667" b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Ra</a:t>
            </a:r>
            <a:r>
              <a:rPr lang="en-US" altLang="ja-JP" sz="2667" b="1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diation</a:t>
            </a:r>
            <a:r>
              <a:rPr lang="en-US" altLang="ja-JP" sz="2667" b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ja-JP" sz="2667" b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altLang="ja-JP" sz="2667" b="1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amage</a:t>
            </a:r>
            <a:r>
              <a:rPr lang="en-US" altLang="ja-JP" sz="2667" b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ja-JP" sz="2667" b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en-US" altLang="ja-JP" sz="2667" b="1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n</a:t>
            </a:r>
            <a:r>
              <a:rPr lang="en-US" altLang="ja-JP" sz="2667" b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ja-JP" sz="2667" b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A</a:t>
            </a:r>
            <a:r>
              <a:rPr lang="en-US" altLang="ja-JP" sz="2667" b="1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ccelerator </a:t>
            </a:r>
            <a:r>
              <a:rPr lang="en-US" altLang="ja-JP" sz="2667" b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T</a:t>
            </a:r>
            <a:r>
              <a:rPr lang="en-US" altLang="ja-JP" sz="2667" b="1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arget</a:t>
            </a:r>
            <a:r>
              <a:rPr lang="en-US" altLang="ja-JP" sz="2667" b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ja-JP" sz="2667" b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E</a:t>
            </a:r>
            <a:r>
              <a:rPr lang="en-US" altLang="ja-JP" sz="2667" b="1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nvironments</a:t>
            </a:r>
            <a:r>
              <a:rPr lang="en-US" altLang="ja-JP" sz="2667" b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</p:txBody>
      </p:sp>
      <p:pic>
        <p:nvPicPr>
          <p:cNvPr id="9" name="図 17">
            <a:extLst>
              <a:ext uri="{FF2B5EF4-FFF2-40B4-BE49-F238E27FC236}">
                <a16:creationId xmlns:a16="http://schemas.microsoft.com/office/drawing/2014/main" id="{0F3539B9-7BA6-48AA-B7EC-943F6A29D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206" y="45156"/>
            <a:ext cx="924685" cy="118219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D682176-5377-40A8-9B59-96D4BCAF162E}"/>
              </a:ext>
            </a:extLst>
          </p:cNvPr>
          <p:cNvSpPr txBox="1"/>
          <p:nvPr/>
        </p:nvSpPr>
        <p:spPr>
          <a:xfrm>
            <a:off x="151740" y="1446033"/>
            <a:ext cx="11928149" cy="4298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RaDIATE collaboration created in 2012, with Fermilab as the leading institution. The collaboration has grown up to 20 institutions over the years.</a:t>
            </a:r>
          </a:p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endParaRPr lang="en-US" sz="667" u="sng" dirty="0">
              <a:solidFill>
                <a:srgbClr val="004C97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400" u="sng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Objective:</a:t>
            </a:r>
          </a:p>
          <a:p>
            <a:pPr marL="380990" indent="-380990" defTabSz="609585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2133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Harness existing expertise in nuclear materials and accelerator targets</a:t>
            </a:r>
          </a:p>
          <a:p>
            <a:pPr marL="380990" indent="-380990" defTabSz="609585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2133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Generate new and useful materials data for application within the accelerator and fission/fusion communities</a:t>
            </a:r>
            <a:endParaRPr lang="en-US" sz="2133" dirty="0">
              <a:solidFill>
                <a:srgbClr val="505050"/>
              </a:solidFill>
              <a:latin typeface="Arial"/>
              <a:cs typeface="Helvetica" panose="020B0604020202020204" pitchFamily="34" charset="0"/>
            </a:endParaRPr>
          </a:p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2400" u="sng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Activities include:</a:t>
            </a:r>
          </a:p>
          <a:p>
            <a:pPr marL="380990" indent="-380990" defTabSz="609585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2133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Analysis of materials taken from existing </a:t>
            </a:r>
            <a:br>
              <a:rPr lang="en-US" sz="2133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2133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beamline as well as new irradiations of </a:t>
            </a:r>
            <a:br>
              <a:rPr lang="en-US" sz="2133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2133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candidate target materials at low and high </a:t>
            </a:r>
            <a:br>
              <a:rPr lang="en-US" sz="2133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2133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energy beam facilities</a:t>
            </a:r>
          </a:p>
          <a:p>
            <a:pPr marL="380990" indent="-380990" defTabSz="609585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2133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In-beam thermal shock experiments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D02A7C0-0706-F6B6-62D4-F24BB0F08E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6664" y="3429001"/>
            <a:ext cx="5973107" cy="281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70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6A5265-EF76-1F7C-7FD3-B8DFAD2C5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23A05BD-4241-1120-D027-60636C953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Layout of Muon Collider Accelerator Complex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E6A5B9-F5B1-3416-12BD-7BB2E4BA5128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11/3/25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E91514-02DC-ADD9-27F3-A527B7453E8A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Yonehara | High Power Targetry for Muon Collider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74BBE9-5E5F-7483-5340-D341E9BBCB35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C67EA7-C94A-BC52-8C39-E6A29F2EB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416" y="1505300"/>
            <a:ext cx="10060390" cy="24688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90B6D1-DBB5-F9D3-876F-76E28025B7C2}"/>
              </a:ext>
            </a:extLst>
          </p:cNvPr>
          <p:cNvSpPr txBox="1"/>
          <p:nvPr/>
        </p:nvSpPr>
        <p:spPr>
          <a:xfrm>
            <a:off x="817581" y="957584"/>
            <a:ext cx="5314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Proton beam-based muon source and cooling chain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597E9D7-C19E-FA1A-11F9-0C5ABC5F2E47}"/>
                  </a:ext>
                </a:extLst>
              </p:cNvPr>
              <p:cNvSpPr txBox="1"/>
              <p:nvPr/>
            </p:nvSpPr>
            <p:spPr>
              <a:xfrm>
                <a:off x="571522" y="4061375"/>
                <a:ext cx="10544122" cy="2258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Constraints defining the proton-beam parameters</a:t>
                </a:r>
                <a:endParaRPr lang="en-US" sz="2000" b="1" dirty="0"/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Goal: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𝑝𝑟𝑜𝑡𝑜𝑛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yield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sz="20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type m:val="lin"/>
                        <m:ctrlP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num>
                      <m:den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𝒑</m:t>
                        </m:r>
                      </m:den>
                    </m:f>
                  </m:oMath>
                </a14:m>
                <a:r>
                  <a:rPr lang="en-US" sz="2000" b="1" dirty="0"/>
                  <a:t> </a:t>
                </a:r>
              </a:p>
              <a:p>
                <a:pPr marL="1257300" lvl="2" indent="-342900">
                  <a:buFont typeface="Courier New" panose="02070309020205020404" pitchFamily="49" charset="0"/>
                  <a:buChar char="o"/>
                </a:pPr>
                <a:r>
                  <a:rPr lang="en-US" sz="2000" i="1" dirty="0"/>
                  <a:t>&gt; 10 % capture and transmission efficiency in the Target and Capture channels</a:t>
                </a:r>
              </a:p>
              <a:p>
                <a:pPr marL="1257300" lvl="2" indent="-342900">
                  <a:buFont typeface="Courier New" panose="02070309020205020404" pitchFamily="49" charset="0"/>
                  <a:buChar char="o"/>
                </a:pPr>
                <a:r>
                  <a:rPr lang="en-US" sz="2000" dirty="0"/>
                  <a:t>Efficiency depends on </a:t>
                </a:r>
                <a:r>
                  <a:rPr lang="en-US" sz="2000" b="1" dirty="0"/>
                  <a:t>target material, beam spot size, beam energy, beam bunch length, and acceptance of capture magnets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Design value: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𝟏𝟓</m:t>
                        </m:r>
                      </m:sup>
                    </m:sSup>
                  </m:oMath>
                </a14:m>
                <a:r>
                  <a:rPr lang="en-US" sz="2000" b="1" dirty="0"/>
                  <a:t> protons/spill, 1-10 mm RMS beam spot size, 5-20 GeV proton energy, and 1-3 </a:t>
                </a:r>
                <a:r>
                  <a:rPr lang="en-US" sz="2000" b="1" dirty="0" err="1"/>
                  <a:t>nsec</a:t>
                </a:r>
                <a:r>
                  <a:rPr lang="en-US" sz="2000" b="1" dirty="0"/>
                  <a:t> single-bunch beam</a:t>
                </a: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597E9D7-C19E-FA1A-11F9-0C5ABC5F2E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22" y="4061375"/>
                <a:ext cx="10544122" cy="2258311"/>
              </a:xfrm>
              <a:prstGeom prst="rect">
                <a:avLst/>
              </a:prstGeom>
              <a:blipFill>
                <a:blip r:embed="rId4"/>
                <a:stretch>
                  <a:fillRect l="-602" t="-7263" b="-3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>
            <a:extLst>
              <a:ext uri="{FF2B5EF4-FFF2-40B4-BE49-F238E27FC236}">
                <a16:creationId xmlns:a16="http://schemas.microsoft.com/office/drawing/2014/main" id="{E6556B7B-106E-90B0-9A69-9D1FFE393BC3}"/>
              </a:ext>
            </a:extLst>
          </p:cNvPr>
          <p:cNvSpPr/>
          <p:nvPr/>
        </p:nvSpPr>
        <p:spPr>
          <a:xfrm>
            <a:off x="2886076" y="1472690"/>
            <a:ext cx="433298" cy="25014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663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951D9C-C7FA-5F1C-2ED1-67340D779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Parameters of MW-class Beam Facilities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20A867-3E31-1B60-8F5E-3C8EA27BACF7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11/3/25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D33C9-FE29-E399-9290-53E6BA33992B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Yonehara | High Power Targetry for Muon Collider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15F0F-F6F4-A624-577A-E0902972E1B2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F2163AE0-60FF-6C2A-416A-D4FE461539F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05441952"/>
                  </p:ext>
                </p:extLst>
              </p:nvPr>
            </p:nvGraphicFramePr>
            <p:xfrm>
              <a:off x="1981200" y="1027048"/>
              <a:ext cx="8110330" cy="49377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13761">
                      <a:extLst>
                        <a:ext uri="{9D8B030D-6E8A-4147-A177-3AD203B41FA5}">
                          <a16:colId xmlns:a16="http://schemas.microsoft.com/office/drawing/2014/main" val="1276698031"/>
                        </a:ext>
                      </a:extLst>
                    </a:gridCol>
                    <a:gridCol w="2009979">
                      <a:extLst>
                        <a:ext uri="{9D8B030D-6E8A-4147-A177-3AD203B41FA5}">
                          <a16:colId xmlns:a16="http://schemas.microsoft.com/office/drawing/2014/main" val="2370089763"/>
                        </a:ext>
                      </a:extLst>
                    </a:gridCol>
                    <a:gridCol w="2163805">
                      <a:extLst>
                        <a:ext uri="{9D8B030D-6E8A-4147-A177-3AD203B41FA5}">
                          <a16:colId xmlns:a16="http://schemas.microsoft.com/office/drawing/2014/main" val="681728059"/>
                        </a:ext>
                      </a:extLst>
                    </a:gridCol>
                    <a:gridCol w="2122785">
                      <a:extLst>
                        <a:ext uri="{9D8B030D-6E8A-4147-A177-3AD203B41FA5}">
                          <a16:colId xmlns:a16="http://schemas.microsoft.com/office/drawing/2014/main" val="1698126380"/>
                        </a:ext>
                      </a:extLst>
                    </a:gridCol>
                  </a:tblGrid>
                  <a:tr h="91814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Neutron spallation source</a:t>
                          </a:r>
                        </a:p>
                        <a:p>
                          <a:r>
                            <a:rPr lang="en-US" dirty="0"/>
                            <a:t>(ESS, SNS, CSNS)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Accelerator Neutrino beam</a:t>
                          </a:r>
                        </a:p>
                        <a:p>
                          <a:r>
                            <a:rPr lang="en-US" dirty="0"/>
                            <a:t>(T2K, HK, CNGS, </a:t>
                          </a:r>
                          <a:r>
                            <a:rPr lang="en-US" dirty="0" err="1"/>
                            <a:t>NuMI</a:t>
                          </a:r>
                          <a:r>
                            <a:rPr lang="en-US" dirty="0"/>
                            <a:t>, SBN)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Muon collider</a:t>
                          </a:r>
                        </a:p>
                        <a:p>
                          <a:r>
                            <a:rPr lang="en-US" dirty="0"/>
                            <a:t>(MAP, IMCC design)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11488278"/>
                      </a:ext>
                    </a:extLst>
                  </a:tr>
                  <a:tr h="370698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Proton beam energy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Low</a:t>
                          </a:r>
                        </a:p>
                        <a:p>
                          <a:r>
                            <a:rPr lang="en-US" dirty="0"/>
                            <a:t>(1-3 GeV)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u="sng" dirty="0"/>
                            <a:t>Wide range</a:t>
                          </a:r>
                        </a:p>
                        <a:p>
                          <a:r>
                            <a:rPr lang="en-US" dirty="0"/>
                            <a:t>(8-400 GeV)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Medium</a:t>
                          </a:r>
                        </a:p>
                        <a:p>
                          <a:r>
                            <a:rPr lang="en-US" dirty="0"/>
                            <a:t>(5-20 GeV)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89976938"/>
                      </a:ext>
                    </a:extLst>
                  </a:tr>
                  <a:tr h="370698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Proton beam bunch length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Short</a:t>
                          </a:r>
                        </a:p>
                        <a:p>
                          <a:r>
                            <a:rPr lang="en-US" dirty="0"/>
                            <a:t>(105-700 ns)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u="sng" dirty="0"/>
                            <a:t>Long</a:t>
                          </a:r>
                        </a:p>
                        <a:p>
                          <a:r>
                            <a:rPr lang="en-US" dirty="0"/>
                            <a:t>(4.2-10.5 </a:t>
                          </a:r>
                          <a:r>
                            <a:rPr lang="en-US" dirty="0" err="1">
                              <a:latin typeface="Symbol" pitchFamily="2" charset="2"/>
                            </a:rPr>
                            <a:t>m</a:t>
                          </a:r>
                          <a:r>
                            <a:rPr lang="en-US" dirty="0" err="1"/>
                            <a:t>s</a:t>
                          </a:r>
                          <a:r>
                            <a:rPr lang="en-US" dirty="0"/>
                            <a:t>)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u="sng" dirty="0"/>
                            <a:t>Extremely short</a:t>
                          </a:r>
                        </a:p>
                        <a:p>
                          <a:r>
                            <a:rPr lang="en-US" b="1" dirty="0"/>
                            <a:t>(1-3 ns)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69521547"/>
                      </a:ext>
                    </a:extLst>
                  </a:tr>
                  <a:tr h="370698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Proton beam intensity per bunch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Medium</a:t>
                          </a:r>
                        </a:p>
                        <a:p>
                          <a:r>
                            <a:rPr lang="en-US" dirty="0"/>
                            <a:t>(1e13-2e14 </a:t>
                          </a:r>
                          <a:r>
                            <a:rPr lang="en-US" dirty="0" err="1"/>
                            <a:t>cw</a:t>
                          </a:r>
                          <a:r>
                            <a:rPr lang="en-US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Medium</a:t>
                          </a:r>
                        </a:p>
                        <a:p>
                          <a:r>
                            <a:rPr lang="en-US" dirty="0"/>
                            <a:t>(4.8e13-3.2e14)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u="sng" dirty="0">
                              <a:solidFill>
                                <a:srgbClr val="FF0000"/>
                              </a:solidFill>
                            </a:rPr>
                            <a:t>Extremely high</a:t>
                          </a:r>
                        </a:p>
                        <a:p>
                          <a:r>
                            <a:rPr lang="en-US" b="1" dirty="0"/>
                            <a:t>(1e14-1e15 single pulse)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35381279"/>
                      </a:ext>
                    </a:extLst>
                  </a:tr>
                  <a:tr h="370698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Repetition rate (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oMath>
                          </a14:m>
                          <a:r>
                            <a:rPr lang="en-US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u="sng" dirty="0"/>
                            <a:t>High</a:t>
                          </a:r>
                        </a:p>
                        <a:p>
                          <a:r>
                            <a:rPr lang="en-US" dirty="0"/>
                            <a:t>(14-60 Hz)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Low</a:t>
                          </a:r>
                        </a:p>
                        <a:p>
                          <a:r>
                            <a:rPr lang="en-US" dirty="0"/>
                            <a:t>(0.4-2 Hz)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u="sng" dirty="0"/>
                            <a:t>Medium</a:t>
                          </a:r>
                        </a:p>
                        <a:p>
                          <a:r>
                            <a:rPr lang="en-US" dirty="0"/>
                            <a:t>(5-15 Hz)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24087888"/>
                      </a:ext>
                    </a:extLst>
                  </a:tr>
                  <a:tr h="370698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Target material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Liq. Hg, W, Liq. Li </a:t>
                          </a:r>
                          <a:r>
                            <a:rPr lang="en-US" dirty="0" err="1"/>
                            <a:t>etc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Graphite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Not identified yet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21412709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F2163AE0-60FF-6C2A-416A-D4FE461539F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05441952"/>
                  </p:ext>
                </p:extLst>
              </p:nvPr>
            </p:nvGraphicFramePr>
            <p:xfrm>
              <a:off x="1981200" y="1027048"/>
              <a:ext cx="8110330" cy="49377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13761">
                      <a:extLst>
                        <a:ext uri="{9D8B030D-6E8A-4147-A177-3AD203B41FA5}">
                          <a16:colId xmlns:a16="http://schemas.microsoft.com/office/drawing/2014/main" val="1276698031"/>
                        </a:ext>
                      </a:extLst>
                    </a:gridCol>
                    <a:gridCol w="2009979">
                      <a:extLst>
                        <a:ext uri="{9D8B030D-6E8A-4147-A177-3AD203B41FA5}">
                          <a16:colId xmlns:a16="http://schemas.microsoft.com/office/drawing/2014/main" val="2370089763"/>
                        </a:ext>
                      </a:extLst>
                    </a:gridCol>
                    <a:gridCol w="2163805">
                      <a:extLst>
                        <a:ext uri="{9D8B030D-6E8A-4147-A177-3AD203B41FA5}">
                          <a16:colId xmlns:a16="http://schemas.microsoft.com/office/drawing/2014/main" val="681728059"/>
                        </a:ext>
                      </a:extLst>
                    </a:gridCol>
                    <a:gridCol w="2122785">
                      <a:extLst>
                        <a:ext uri="{9D8B030D-6E8A-4147-A177-3AD203B41FA5}">
                          <a16:colId xmlns:a16="http://schemas.microsoft.com/office/drawing/2014/main" val="1698126380"/>
                        </a:ext>
                      </a:extLst>
                    </a:gridCol>
                  </a:tblGrid>
                  <a:tr h="11887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Neutron spallation source</a:t>
                          </a:r>
                        </a:p>
                        <a:p>
                          <a:r>
                            <a:rPr lang="en-US" dirty="0"/>
                            <a:t>(ESS, SNS, CSNS)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Accelerator Neutrino beam</a:t>
                          </a:r>
                        </a:p>
                        <a:p>
                          <a:r>
                            <a:rPr lang="en-US" dirty="0"/>
                            <a:t>(T2K, HK, CNGS, </a:t>
                          </a:r>
                          <a:r>
                            <a:rPr lang="en-US" dirty="0" err="1"/>
                            <a:t>NuMI</a:t>
                          </a:r>
                          <a:r>
                            <a:rPr lang="en-US" dirty="0"/>
                            <a:t>, SBN)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Muon collider</a:t>
                          </a:r>
                        </a:p>
                        <a:p>
                          <a:r>
                            <a:rPr lang="en-US" dirty="0"/>
                            <a:t>(MAP, IMCC design)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11488278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699" t="-192000" r="-348252" b="-50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Low</a:t>
                          </a:r>
                        </a:p>
                        <a:p>
                          <a:r>
                            <a:rPr lang="en-US" dirty="0"/>
                            <a:t>(1-3 GeV)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u="sng" dirty="0"/>
                            <a:t>Wide range</a:t>
                          </a:r>
                        </a:p>
                        <a:p>
                          <a:r>
                            <a:rPr lang="en-US" dirty="0"/>
                            <a:t>(8-400 GeV)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Medium</a:t>
                          </a:r>
                        </a:p>
                        <a:p>
                          <a:r>
                            <a:rPr lang="en-US" dirty="0"/>
                            <a:t>(5-20 GeV)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89976938"/>
                      </a:ext>
                    </a:extLst>
                  </a:tr>
                  <a:tr h="9144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699" t="-200000" r="-348252" b="-2479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Short</a:t>
                          </a:r>
                        </a:p>
                        <a:p>
                          <a:r>
                            <a:rPr lang="en-US" dirty="0"/>
                            <a:t>(105-700 ns)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u="sng" dirty="0"/>
                            <a:t>Long</a:t>
                          </a:r>
                        </a:p>
                        <a:p>
                          <a:r>
                            <a:rPr lang="en-US" dirty="0"/>
                            <a:t>(4.2-10.5 </a:t>
                          </a:r>
                          <a:r>
                            <a:rPr lang="en-US" dirty="0" err="1">
                              <a:latin typeface="Symbol" pitchFamily="2" charset="2"/>
                            </a:rPr>
                            <a:t>m</a:t>
                          </a:r>
                          <a:r>
                            <a:rPr lang="en-US" dirty="0" err="1"/>
                            <a:t>s</a:t>
                          </a:r>
                          <a:r>
                            <a:rPr lang="en-US" dirty="0"/>
                            <a:t>)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u="sng" dirty="0"/>
                            <a:t>Extremely short</a:t>
                          </a:r>
                        </a:p>
                        <a:p>
                          <a:r>
                            <a:rPr lang="en-US" b="1" dirty="0"/>
                            <a:t>(1-3 ns)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69521547"/>
                      </a:ext>
                    </a:extLst>
                  </a:tr>
                  <a:tr h="9144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699" t="-304167" r="-348252" b="-1513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Medium</a:t>
                          </a:r>
                        </a:p>
                        <a:p>
                          <a:r>
                            <a:rPr lang="en-US" dirty="0"/>
                            <a:t>(1e13-2e14 </a:t>
                          </a:r>
                          <a:r>
                            <a:rPr lang="en-US" dirty="0" err="1"/>
                            <a:t>cw</a:t>
                          </a:r>
                          <a:r>
                            <a:rPr lang="en-US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Medium</a:t>
                          </a:r>
                        </a:p>
                        <a:p>
                          <a:r>
                            <a:rPr lang="en-US" dirty="0"/>
                            <a:t>(4.8e13-3.2e14)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u="sng" dirty="0">
                              <a:solidFill>
                                <a:srgbClr val="FF0000"/>
                              </a:solidFill>
                            </a:rPr>
                            <a:t>Extremely high</a:t>
                          </a:r>
                        </a:p>
                        <a:p>
                          <a:r>
                            <a:rPr lang="en-US" b="1" dirty="0"/>
                            <a:t>(1e14-1e15 single pulse)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35381279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699" t="-582000" r="-348252" b="-11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u="sng" dirty="0"/>
                            <a:t>High</a:t>
                          </a:r>
                        </a:p>
                        <a:p>
                          <a:r>
                            <a:rPr lang="en-US" dirty="0"/>
                            <a:t>(14-60 Hz)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Low</a:t>
                          </a:r>
                        </a:p>
                        <a:p>
                          <a:r>
                            <a:rPr lang="en-US" dirty="0"/>
                            <a:t>(0.4-2 Hz)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u="sng" dirty="0"/>
                            <a:t>Medium</a:t>
                          </a:r>
                        </a:p>
                        <a:p>
                          <a:r>
                            <a:rPr lang="en-US" dirty="0"/>
                            <a:t>(5-15 Hz)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24087888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Target material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Liq. Hg, W, Liq. Li </a:t>
                          </a:r>
                          <a:r>
                            <a:rPr lang="en-US" dirty="0" err="1"/>
                            <a:t>etc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Graphite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Not identified yet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2141270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907BDE63-9DDF-E5B7-35BB-1669B8EBBCCD}"/>
              </a:ext>
            </a:extLst>
          </p:cNvPr>
          <p:cNvSpPr/>
          <p:nvPr/>
        </p:nvSpPr>
        <p:spPr>
          <a:xfrm>
            <a:off x="7934742" y="997231"/>
            <a:ext cx="2156789" cy="4967577"/>
          </a:xfrm>
          <a:prstGeom prst="rect">
            <a:avLst/>
          </a:prstGeom>
          <a:noFill/>
          <a:ln w="317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56FBD6A-F14A-4436-B06D-22964B9E4BF2}"/>
                  </a:ext>
                </a:extLst>
              </p:cNvPr>
              <p:cNvSpPr txBox="1"/>
              <p:nvPr/>
            </p:nvSpPr>
            <p:spPr>
              <a:xfrm>
                <a:off x="4046456" y="6137264"/>
                <a:ext cx="3118867" cy="4016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9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9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sz="19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</m:sSub>
                      <m:r>
                        <a:rPr lang="en-US" sz="19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9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9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9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  <m:sSup>
                        <m:sSupPr>
                          <m:ctrlPr>
                            <a:rPr lang="en-US" sz="19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9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19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US" sz="19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9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𝟏𝟗</m:t>
                          </m:r>
                        </m:sup>
                      </m:sSup>
                      <m:r>
                        <a:rPr lang="en-US" sz="19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sz="19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9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sz="19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𝒃</m:t>
                          </m:r>
                        </m:sub>
                      </m:sSub>
                      <m:r>
                        <a:rPr lang="en-US" sz="19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sz="19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9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𝑵</m:t>
                          </m:r>
                        </m:e>
                        <m:sub>
                          <m:r>
                            <a:rPr lang="en-US" sz="19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𝒃</m:t>
                          </m:r>
                        </m:sub>
                      </m:sSub>
                      <m:r>
                        <a:rPr lang="en-US" sz="19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19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𝒇</m:t>
                      </m:r>
                    </m:oMath>
                  </m:oMathPara>
                </a14:m>
                <a:endParaRPr lang="en-US" sz="1900" b="1" dirty="0">
                  <a:solidFill>
                    <a:schemeClr val="tx1"/>
                  </a:solidFill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56FBD6A-F14A-4436-B06D-22964B9E4B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6456" y="6137264"/>
                <a:ext cx="3118867" cy="401648"/>
              </a:xfrm>
              <a:prstGeom prst="rect">
                <a:avLst/>
              </a:prstGeom>
              <a:blipFill>
                <a:blip r:embed="rId3"/>
                <a:stretch>
                  <a:fillRect l="-2439" t="-3030" r="-1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7B039927-EA97-FCE8-31E4-4EF64702970D}"/>
              </a:ext>
            </a:extLst>
          </p:cNvPr>
          <p:cNvSpPr txBox="1"/>
          <p:nvPr/>
        </p:nvSpPr>
        <p:spPr>
          <a:xfrm>
            <a:off x="1171384" y="5875089"/>
            <a:ext cx="3089372" cy="846386"/>
          </a:xfrm>
          <a:prstGeom prst="rect">
            <a:avLst/>
          </a:prstGeom>
          <a:noFill/>
        </p:spPr>
        <p:txBody>
          <a:bodyPr wrap="non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900" b="1" dirty="0">
                <a:latin typeface="Helvetica" pitchFamily="2" charset="0"/>
              </a:rPr>
              <a:t>Beam power (Watt):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4ECA082-3007-00B0-7284-2ADCECE11FD9}"/>
                  </a:ext>
                </a:extLst>
              </p:cNvPr>
              <p:cNvSpPr txBox="1"/>
              <p:nvPr/>
            </p:nvSpPr>
            <p:spPr>
              <a:xfrm>
                <a:off x="6984937" y="5848188"/>
                <a:ext cx="4636375" cy="1200329"/>
              </a:xfrm>
              <a:prstGeom prst="rect">
                <a:avLst/>
              </a:prstGeom>
              <a:noFill/>
            </p:spPr>
            <p:txBody>
              <a:bodyPr wrap="square" lIns="365760" tIns="274320" rIns="365760" bIns="274320" rtlCol="0">
                <a:spAutoFit/>
              </a:bodyPr>
              <a:lstStyle/>
              <a:p>
                <a:pPr>
                  <a:spcAft>
                    <a:spcPts val="800"/>
                  </a:spcAft>
                </a:pPr>
                <a:r>
                  <a:rPr lang="en-US" sz="1400" b="1" dirty="0">
                    <a:latin typeface="Helvetica" pitchFamily="2" charset="0"/>
                  </a:rPr>
                  <a:t>NB: For the same beam power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</m:sSub>
                  </m:oMath>
                </a14:m>
                <a:r>
                  <a:rPr lang="en-US" sz="1400" b="1" dirty="0">
                    <a:latin typeface="Helvetica" pitchFamily="2" charset="0"/>
                  </a:rPr>
                  <a:t>, a lower kinetic energy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</m:sSub>
                  </m:oMath>
                </a14:m>
                <a:r>
                  <a:rPr lang="en-US" sz="1400" b="1" dirty="0">
                    <a:latin typeface="Helvetica" pitchFamily="2" charset="0"/>
                  </a:rPr>
                  <a:t> requires a proportionally higher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</m:sSub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endParaRPr lang="en-US" sz="1400" b="1" dirty="0">
                  <a:latin typeface="Helvetica" pitchFamily="2" charset="0"/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4ECA082-3007-00B0-7284-2ADCECE11F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4937" y="5848188"/>
                <a:ext cx="4636375" cy="12003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8C5B3A0-B9A6-31FB-ED7E-9FA3AA736875}"/>
                  </a:ext>
                </a:extLst>
              </p:cNvPr>
              <p:cNvSpPr txBox="1"/>
              <p:nvPr/>
            </p:nvSpPr>
            <p:spPr>
              <a:xfrm>
                <a:off x="9958073" y="2284725"/>
                <a:ext cx="2230896" cy="1200329"/>
              </a:xfrm>
              <a:prstGeom prst="rect">
                <a:avLst/>
              </a:prstGeom>
              <a:noFill/>
            </p:spPr>
            <p:txBody>
              <a:bodyPr wrap="square" lIns="365760" tIns="274320" rIns="365760" bIns="274320" rtlCol="0">
                <a:spAutoFit/>
              </a:bodyPr>
              <a:lstStyle/>
              <a:p>
                <a:pPr>
                  <a:spcAft>
                    <a:spcPts val="800"/>
                  </a:spcAft>
                </a:pPr>
                <a:r>
                  <a:rPr lang="en-US" sz="1400" b="1" dirty="0">
                    <a:latin typeface="Helvetica" pitchFamily="2" charset="0"/>
                  </a:rPr>
                  <a:t>Shorter bunch length is better for capturing </a:t>
                </a:r>
                <a14:m>
                  <m:oMath xmlns:m="http://schemas.openxmlformats.org/officeDocument/2006/math">
                    <m:r>
                      <a:rPr lang="en-US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𝝅</m:t>
                    </m:r>
                    <m:r>
                      <a:rPr lang="en-US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</m:oMath>
                </a14:m>
                <a:endParaRPr lang="en-US" sz="1400" b="1" dirty="0"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8C5B3A0-B9A6-31FB-ED7E-9FA3AA7368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58073" y="2284725"/>
                <a:ext cx="2230896" cy="12003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FDE8D2E-821C-E57A-9086-213CD76C531F}"/>
              </a:ext>
            </a:extLst>
          </p:cNvPr>
          <p:cNvCxnSpPr/>
          <p:nvPr/>
        </p:nvCxnSpPr>
        <p:spPr>
          <a:xfrm flipH="1">
            <a:off x="9793357" y="2851703"/>
            <a:ext cx="357808" cy="1259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903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94929E-E329-C5DB-398D-ADC51ABAB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8" y="365760"/>
            <a:ext cx="10915652" cy="514438"/>
          </a:xfrm>
        </p:spPr>
        <p:txBody>
          <a:bodyPr/>
          <a:lstStyle/>
          <a:p>
            <a:r>
              <a:rPr lang="en-US" sz="2800" dirty="0"/>
              <a:t>Conceptual design of Target + Capture solenoid magnet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704F67-D64D-98C4-5A9F-5A2A5ABC3483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11/3/25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752F84-84C9-9D92-68E5-3F3BC955898F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Yonehara | High Power Targetry for Muon Collider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37E3F4-2956-0491-D963-7DBE223C8313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EA5C211-A9EA-8BA9-92D5-B603A3AC7B96}"/>
              </a:ext>
            </a:extLst>
          </p:cNvPr>
          <p:cNvGrpSpPr>
            <a:grpSpLocks noChangeAspect="1"/>
          </p:cNvGrpSpPr>
          <p:nvPr/>
        </p:nvGrpSpPr>
        <p:grpSpPr>
          <a:xfrm>
            <a:off x="1041128" y="880198"/>
            <a:ext cx="9791193" cy="4751195"/>
            <a:chOff x="3856591" y="3930317"/>
            <a:chExt cx="5230259" cy="253799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6D23C2E-2982-FA4D-BF30-381F2A920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56591" y="3930317"/>
              <a:ext cx="5230259" cy="2495883"/>
            </a:xfrm>
            <a:prstGeom prst="rect">
              <a:avLst/>
            </a:prstGeom>
            <a:ln>
              <a:solidFill>
                <a:srgbClr val="0000FF"/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79CBFFF-1A8C-5E4C-B615-6F36BF909C11}"/>
                </a:ext>
              </a:extLst>
            </p:cNvPr>
            <p:cNvSpPr txBox="1"/>
            <p:nvPr/>
          </p:nvSpPr>
          <p:spPr>
            <a:xfrm>
              <a:off x="7872979" y="5791200"/>
              <a:ext cx="1004121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dirty="0">
                  <a:solidFill>
                    <a:srgbClr val="FF0000"/>
                  </a:solidFill>
                  <a:latin typeface="Calibri" panose="020F0502020204030204"/>
                  <a:ea typeface="+mn-ea"/>
                  <a:cs typeface="+mn-cs"/>
                </a:rPr>
                <a:t>C Target</a:t>
              </a:r>
              <a:br>
                <a:rPr lang="en-US" sz="1350" dirty="0">
                  <a:solidFill>
                    <a:srgbClr val="FF0000"/>
                  </a:solidFill>
                  <a:latin typeface="Calibri" panose="020F0502020204030204"/>
                  <a:ea typeface="+mn-ea"/>
                  <a:cs typeface="+mn-cs"/>
                </a:rPr>
              </a:br>
              <a:r>
                <a:rPr lang="en-US" sz="1350" dirty="0">
                  <a:solidFill>
                    <a:srgbClr val="FF0000"/>
                  </a:solidFill>
                  <a:latin typeface="Calibri" panose="020F0502020204030204"/>
                  <a:ea typeface="+mn-ea"/>
                  <a:cs typeface="+mn-cs"/>
                </a:rPr>
                <a:t>Option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400CA9A-218C-DFC3-B15F-96690340543A}"/>
              </a:ext>
            </a:extLst>
          </p:cNvPr>
          <p:cNvSpPr txBox="1"/>
          <p:nvPr/>
        </p:nvSpPr>
        <p:spPr>
          <a:xfrm>
            <a:off x="5182833" y="2513367"/>
            <a:ext cx="1828800" cy="1828800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endParaRPr lang="en-US" sz="19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4097F9-96EE-5F4B-0FA8-92247DEA8B14}"/>
              </a:ext>
            </a:extLst>
          </p:cNvPr>
          <p:cNvSpPr txBox="1"/>
          <p:nvPr/>
        </p:nvSpPr>
        <p:spPr>
          <a:xfrm>
            <a:off x="3734108" y="5535307"/>
            <a:ext cx="7597078" cy="1241365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1900" b="1" dirty="0">
                <a:solidFill>
                  <a:srgbClr val="000000"/>
                </a:solidFill>
                <a:latin typeface="Helvetica" pitchFamily="2" charset="0"/>
              </a:rPr>
              <a:t>NB: This design is probably outdated. </a:t>
            </a:r>
          </a:p>
          <a:p>
            <a:pPr>
              <a:spcAft>
                <a:spcPts val="800"/>
              </a:spcAft>
            </a:pPr>
            <a:r>
              <a:rPr lang="en-US" sz="1900" b="1" dirty="0">
                <a:solidFill>
                  <a:srgbClr val="000000"/>
                </a:solidFill>
                <a:latin typeface="Helvetica" pitchFamily="2" charset="0"/>
              </a:rPr>
              <a:t>However, it illustrates several critical challenges</a:t>
            </a:r>
          </a:p>
        </p:txBody>
      </p:sp>
    </p:spTree>
    <p:extLst>
      <p:ext uri="{BB962C8B-B14F-4D97-AF65-F5344CB8AC3E}">
        <p14:creationId xmlns:p14="http://schemas.microsoft.com/office/powerpoint/2010/main" val="21507857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26B3D0-D9AE-4F6F-2A42-3B28C954C9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399" y="1099930"/>
            <a:ext cx="9994392" cy="5256420"/>
          </a:xfrm>
        </p:spPr>
        <p:txBody>
          <a:bodyPr/>
          <a:lstStyle/>
          <a:p>
            <a:r>
              <a:rPr lang="en-US" dirty="0"/>
              <a:t>Achieve </a:t>
            </a:r>
            <a:r>
              <a:rPr lang="en-US" dirty="0">
                <a:latin typeface="Symbol" pitchFamily="2" charset="2"/>
              </a:rPr>
              <a:t>m+p</a:t>
            </a:r>
            <a:r>
              <a:rPr lang="en-US" dirty="0"/>
              <a:t> yield efficiency &gt; 10 %</a:t>
            </a:r>
          </a:p>
          <a:p>
            <a:pPr lvl="1"/>
            <a:r>
              <a:rPr lang="en-US" dirty="0"/>
              <a:t>Increase free capture volume to increase acceptance</a:t>
            </a:r>
          </a:p>
          <a:p>
            <a:r>
              <a:rPr lang="en-US" dirty="0"/>
              <a:t>Remove the exceptional heat load from the target system</a:t>
            </a:r>
          </a:p>
          <a:p>
            <a:pPr lvl="1"/>
            <a:r>
              <a:rPr lang="en-US" dirty="0"/>
              <a:t>Advanced heat transfer technology is needed to reduce the temperature on the target system</a:t>
            </a:r>
          </a:p>
          <a:p>
            <a:pPr lvl="1"/>
            <a:r>
              <a:rPr lang="en-US" dirty="0"/>
              <a:t>Novel target concepts are needed to mitigate instantaneous thermal-shock stress</a:t>
            </a:r>
          </a:p>
          <a:p>
            <a:r>
              <a:rPr lang="en-US" dirty="0"/>
              <a:t>Ensure accessibility of target system</a:t>
            </a:r>
          </a:p>
          <a:p>
            <a:pPr lvl="1"/>
            <a:r>
              <a:rPr lang="en-US" dirty="0"/>
              <a:t>Long lifetime target system is needed (an operational target system is typically 1 year lifetime)</a:t>
            </a:r>
          </a:p>
          <a:p>
            <a:pPr lvl="2"/>
            <a:r>
              <a:rPr lang="en-US" dirty="0"/>
              <a:t>The lifetime is determined by the degree of mechanical (stress) damage and evaporation (density degradation)</a:t>
            </a:r>
          </a:p>
          <a:p>
            <a:pPr lvl="1"/>
            <a:r>
              <a:rPr lang="en-US" dirty="0"/>
              <a:t>Minimize activity on the target system </a:t>
            </a:r>
          </a:p>
          <a:p>
            <a:pPr lvl="2"/>
            <a:r>
              <a:rPr lang="en-US" dirty="0"/>
              <a:t>Develop instrumentation to monitor target health &amp; remote handling to handle the system</a:t>
            </a:r>
          </a:p>
          <a:p>
            <a:pPr lvl="2"/>
            <a:r>
              <a:rPr lang="en-US" dirty="0"/>
              <a:t>Simple, modular structures are preferred for handling and replacing hot components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1997066-3CDF-6100-5A63-9F632AB11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for MC Target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CC2FAF-9D82-8DA8-6C1A-F7C70BCE39DB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11/3/25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B58503-D53D-DA4B-ACEE-E3B064B3FB0C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Yonehara | High Power Targetry for Muon Collider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47E8AC-8A2C-EC89-0803-414B1472A2DF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9887C5-2505-DAD9-CBD5-F40318AF314C}"/>
              </a:ext>
            </a:extLst>
          </p:cNvPr>
          <p:cNvSpPr txBox="1"/>
          <p:nvPr/>
        </p:nvSpPr>
        <p:spPr>
          <a:xfrm>
            <a:off x="535975" y="4939944"/>
            <a:ext cx="9712533" cy="1415772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MAP introduced liquid target system to remove critical heat issues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MERIT experiment demonstrated a proof-of-principle for high-power liquid target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Many technological challenges still remain</a:t>
            </a:r>
            <a:endParaRPr lang="en-US" sz="19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5A73BF-8655-ECDB-1A76-3BC58ECA43FC}"/>
              </a:ext>
            </a:extLst>
          </p:cNvPr>
          <p:cNvSpPr/>
          <p:nvPr/>
        </p:nvSpPr>
        <p:spPr>
          <a:xfrm>
            <a:off x="763506" y="1061874"/>
            <a:ext cx="4530255" cy="433528"/>
          </a:xfrm>
          <a:prstGeom prst="rect">
            <a:avLst/>
          </a:prstGeom>
          <a:noFill/>
          <a:ln w="12700"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278548-CA5D-0DAE-7554-9B84B7859BDD}"/>
              </a:ext>
            </a:extLst>
          </p:cNvPr>
          <p:cNvSpPr/>
          <p:nvPr/>
        </p:nvSpPr>
        <p:spPr>
          <a:xfrm>
            <a:off x="763505" y="1757989"/>
            <a:ext cx="6802164" cy="43352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CED2E91-EDA3-02BC-9267-AF96B6BC007E}"/>
              </a:ext>
            </a:extLst>
          </p:cNvPr>
          <p:cNvSpPr/>
          <p:nvPr/>
        </p:nvSpPr>
        <p:spPr>
          <a:xfrm>
            <a:off x="703444" y="2874821"/>
            <a:ext cx="4590317" cy="43352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1986CB-9F0F-58F0-488A-9CA47F0CE704}"/>
              </a:ext>
            </a:extLst>
          </p:cNvPr>
          <p:cNvSpPr txBox="1"/>
          <p:nvPr/>
        </p:nvSpPr>
        <p:spPr>
          <a:xfrm>
            <a:off x="5384581" y="843914"/>
            <a:ext cx="2405739" cy="846386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1900" b="1" dirty="0">
                <a:solidFill>
                  <a:srgbClr val="0432FF"/>
                </a:solidFill>
                <a:latin typeface="Helvetica" pitchFamily="2" charset="0"/>
              </a:rPr>
              <a:t>Physics goal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ABA57A-2842-BB89-EC72-61A4BE2B2BD6}"/>
              </a:ext>
            </a:extLst>
          </p:cNvPr>
          <p:cNvSpPr txBox="1"/>
          <p:nvPr/>
        </p:nvSpPr>
        <p:spPr>
          <a:xfrm>
            <a:off x="7483357" y="1559595"/>
            <a:ext cx="3499494" cy="846386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1900" b="1" dirty="0">
                <a:solidFill>
                  <a:srgbClr val="FF0000"/>
                </a:solidFill>
                <a:latin typeface="Helvetica" pitchFamily="2" charset="0"/>
              </a:rPr>
              <a:t>Engineering challenge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585AC5-F2D3-B3D7-4699-E37BADA53CF2}"/>
              </a:ext>
            </a:extLst>
          </p:cNvPr>
          <p:cNvSpPr txBox="1"/>
          <p:nvPr/>
        </p:nvSpPr>
        <p:spPr>
          <a:xfrm>
            <a:off x="5384813" y="2703804"/>
            <a:ext cx="3499494" cy="846386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1900" b="1" dirty="0">
                <a:solidFill>
                  <a:srgbClr val="FF0000"/>
                </a:solidFill>
                <a:latin typeface="Helvetica" pitchFamily="2" charset="0"/>
              </a:rPr>
              <a:t>Engineering challenge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D3B613-86E6-8588-F450-C0B2AE48B6AC}"/>
              </a:ext>
            </a:extLst>
          </p:cNvPr>
          <p:cNvSpPr txBox="1"/>
          <p:nvPr/>
        </p:nvSpPr>
        <p:spPr>
          <a:xfrm>
            <a:off x="7565669" y="462533"/>
            <a:ext cx="4132300" cy="1431161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1900" b="1" dirty="0">
                <a:solidFill>
                  <a:srgbClr val="FF40FF"/>
                </a:solidFill>
                <a:latin typeface="Helvetica" pitchFamily="2" charset="0"/>
              </a:rPr>
              <a:t>A multidisciplinary challenge requiring optimization across wide aspects</a:t>
            </a:r>
          </a:p>
        </p:txBody>
      </p:sp>
    </p:spTree>
    <p:extLst>
      <p:ext uri="{BB962C8B-B14F-4D97-AF65-F5344CB8AC3E}">
        <p14:creationId xmlns:p14="http://schemas.microsoft.com/office/powerpoint/2010/main" val="80178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11" grpId="0" animBg="1"/>
      <p:bldP spid="13" grpId="0" animBg="1"/>
      <p:bldP spid="14" grpId="0"/>
      <p:bldP spid="16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37A20-6275-9147-B023-30A5474DB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Demonstrate liquid target in MAP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BAFD1-377C-E24E-9D88-C12619B38F38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 defTabSz="342900">
              <a:defRPr/>
            </a:pPr>
            <a:r>
              <a:rPr lang="en-US" sz="900">
                <a:solidFill>
                  <a:prstClr val="white">
                    <a:tint val="75000"/>
                  </a:prstClr>
                </a:solidFill>
                <a:latin typeface="Calibri" panose="020F0502020204030204"/>
                <a:cs typeface="+mn-cs"/>
              </a:rPr>
              <a:t>11/3/25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6A5769-FDA8-0046-B908-823A3D639A79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 algn="ctr" defTabSz="342900">
              <a:defRPr/>
            </a:pPr>
            <a:r>
              <a:rPr lang="en-US" sz="900">
                <a:solidFill>
                  <a:prstClr val="white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Yonehara | High Power Targetry for Muon Collider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8F4A1-D2BB-1947-86F2-3FA8A9F7D682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pPr algn="r" defTabSz="342900">
              <a:defRPr/>
            </a:pPr>
            <a:fld id="{9C390B5B-5839-424A-8863-D4784EBDD279}" type="slidenum">
              <a:rPr lang="en-US" sz="900">
                <a:solidFill>
                  <a:prstClr val="white">
                    <a:tint val="75000"/>
                  </a:prstClr>
                </a:solidFill>
                <a:latin typeface="Calibri" panose="020F0502020204030204"/>
                <a:cs typeface="+mn-cs"/>
              </a:rPr>
              <a:pPr algn="r" defTabSz="342900">
                <a:defRPr/>
              </a:pPr>
              <a:t>8</a:t>
            </a:fld>
            <a:endParaRPr lang="en-US" sz="900">
              <a:solidFill>
                <a:prstClr val="white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7" name="Picture 5" descr="MERIT">
            <a:extLst>
              <a:ext uri="{FF2B5EF4-FFF2-40B4-BE49-F238E27FC236}">
                <a16:creationId xmlns:a16="http://schemas.microsoft.com/office/drawing/2014/main" id="{9E6486EC-0518-2A46-9653-9BC11B975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676" y="1162269"/>
            <a:ext cx="5315820" cy="2651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441B938-FA43-6C49-92CC-88B48DA994B7}"/>
              </a:ext>
            </a:extLst>
          </p:cNvPr>
          <p:cNvGrpSpPr>
            <a:grpSpLocks noChangeAspect="1"/>
          </p:cNvGrpSpPr>
          <p:nvPr/>
        </p:nvGrpSpPr>
        <p:grpSpPr>
          <a:xfrm>
            <a:off x="7437185" y="1282548"/>
            <a:ext cx="2651760" cy="2394120"/>
            <a:chOff x="5257800" y="844550"/>
            <a:chExt cx="2133600" cy="2051050"/>
          </a:xfrm>
        </p:grpSpPr>
        <p:pic>
          <p:nvPicPr>
            <p:cNvPr id="12" name="Picture 4" descr="C:\data0\MERIT\MOVIES\Animation_16014_fats.gif">
              <a:extLst>
                <a:ext uri="{FF2B5EF4-FFF2-40B4-BE49-F238E27FC236}">
                  <a16:creationId xmlns:a16="http://schemas.microsoft.com/office/drawing/2014/main" id="{ED8294F4-17AC-7F44-BD54-9CEA7103BAD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257800" y="844550"/>
              <a:ext cx="2133600" cy="205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4EC9408-F98D-4D4C-9B66-4FAE20536C42}"/>
                </a:ext>
              </a:extLst>
            </p:cNvPr>
            <p:cNvGrpSpPr/>
            <p:nvPr/>
          </p:nvGrpSpPr>
          <p:grpSpPr>
            <a:xfrm>
              <a:off x="6819900" y="1751525"/>
              <a:ext cx="571500" cy="381000"/>
              <a:chOff x="8394700" y="1562613"/>
              <a:chExt cx="571500" cy="381000"/>
            </a:xfrm>
          </p:grpSpPr>
          <p:sp>
            <p:nvSpPr>
              <p:cNvPr id="14" name="Title 2">
                <a:extLst>
                  <a:ext uri="{FF2B5EF4-FFF2-40B4-BE49-F238E27FC236}">
                    <a16:creationId xmlns:a16="http://schemas.microsoft.com/office/drawing/2014/main" id="{48BD335F-E148-DB4C-AB0A-816B67D104E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94700" y="1656275"/>
                <a:ext cx="571500" cy="285750"/>
              </a:xfrm>
              <a:prstGeom prst="rect">
                <a:avLst/>
              </a:prstGeom>
            </p:spPr>
            <p:txBody>
              <a:bodyPr anchor="ctr">
                <a:normAutofit/>
              </a:bodyPr>
              <a:lstStyle/>
              <a:p>
                <a:pPr defTabSz="342900">
                  <a:defRPr/>
                </a:pPr>
                <a:r>
                  <a:rPr lang="en-US" sz="1350" dirty="0">
                    <a:solidFill>
                      <a:srgbClr val="FFFFFF"/>
                    </a:solidFill>
                    <a:latin typeface="Calibri" panose="020F0502020204030204"/>
                  </a:rPr>
                  <a:t>1 cm</a:t>
                </a:r>
              </a:p>
            </p:txBody>
          </p:sp>
          <p:cxnSp>
            <p:nvCxnSpPr>
              <p:cNvPr id="15" name="Straight Arrow Connector 16">
                <a:extLst>
                  <a:ext uri="{FF2B5EF4-FFF2-40B4-BE49-F238E27FC236}">
                    <a16:creationId xmlns:a16="http://schemas.microsoft.com/office/drawing/2014/main" id="{5F02E1FE-58DE-0740-A081-BA2E364A05C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>
                <a:off x="8204994" y="1752319"/>
                <a:ext cx="381000" cy="1588"/>
              </a:xfrm>
              <a:prstGeom prst="straightConnector1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 type="arrow" w="med" len="med"/>
                <a:tailEnd type="arrow" w="med" len="med"/>
              </a:ln>
            </p:spPr>
          </p:cxn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B06BA46-152F-3D63-EC9C-0E4A76EE0C03}"/>
              </a:ext>
            </a:extLst>
          </p:cNvPr>
          <p:cNvSpPr txBox="1"/>
          <p:nvPr/>
        </p:nvSpPr>
        <p:spPr>
          <a:xfrm>
            <a:off x="2052648" y="774336"/>
            <a:ext cx="47289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Layout of </a:t>
            </a:r>
            <a:r>
              <a:rPr lang="en-US" sz="2000" dirty="0" err="1"/>
              <a:t>MERcury</a:t>
            </a:r>
            <a:r>
              <a:rPr lang="en-US" sz="2000" dirty="0"/>
              <a:t> Intense Target (MERIT)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FE3672-7473-4412-2D5A-672800BD43D8}"/>
              </a:ext>
            </a:extLst>
          </p:cNvPr>
          <p:cNvSpPr txBox="1"/>
          <p:nvPr/>
        </p:nvSpPr>
        <p:spPr>
          <a:xfrm>
            <a:off x="1342354" y="3822418"/>
            <a:ext cx="89308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MERIT was conducted in 2007 at the CERN nTOF11 beamline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A proof-of-principle demonstration of a free liquid-metal (Hg) jet target with intense proton beams, within a 15-T solenoidal field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Used 14 &amp; 24 GeV protons, up to 16 bunches/pulse, with 3.5e12 protons/bunch at a 67 </a:t>
            </a:r>
            <a:r>
              <a:rPr lang="en-US" dirty="0" err="1"/>
              <a:t>mrad</a:t>
            </a:r>
            <a:r>
              <a:rPr lang="en-US" dirty="0"/>
              <a:t> beam angle relative to the solenoid axis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360 beam pulses in total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The mercury jet was magnetically confined as predicted by MHD simulation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Secondary particle flux was observed using diamond detectors (no PID)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3D088C-2568-6FDF-B738-1EB05AFFC5EF}"/>
              </a:ext>
            </a:extLst>
          </p:cNvPr>
          <p:cNvSpPr txBox="1"/>
          <p:nvPr/>
        </p:nvSpPr>
        <p:spPr>
          <a:xfrm>
            <a:off x="1137113" y="5932881"/>
            <a:ext cx="9712533" cy="861774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Substantial R&amp;D is still required to fully validate technical feasibility </a:t>
            </a:r>
          </a:p>
        </p:txBody>
      </p:sp>
    </p:spTree>
    <p:extLst>
      <p:ext uri="{BB962C8B-B14F-4D97-AF65-F5344CB8AC3E}">
        <p14:creationId xmlns:p14="http://schemas.microsoft.com/office/powerpoint/2010/main" val="256390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739EBC-2D97-F965-8484-392F66612CB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/>
              <a:t>IMCC Progress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7257B0-9E00-C411-A32F-1D88519AD8F1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11/3/25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0D3FA7-CA21-8407-E8E8-A1EBEFBE97A9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Yonehara | High Power Targetry for Muon Collider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F09E69-C941-D523-C846-A98C7A771E11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49FD14-AF86-251E-891F-966B894E0D50}"/>
              </a:ext>
            </a:extLst>
          </p:cNvPr>
          <p:cNvSpPr txBox="1"/>
          <p:nvPr/>
        </p:nvSpPr>
        <p:spPr>
          <a:xfrm>
            <a:off x="4517679" y="3864672"/>
            <a:ext cx="5101628" cy="846386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1900" b="1" dirty="0">
                <a:solidFill>
                  <a:srgbClr val="002855"/>
                </a:solidFill>
                <a:latin typeface="Helvetica" pitchFamily="2" charset="0"/>
              </a:rPr>
              <a:t>Adapted from Rui@CERN</a:t>
            </a:r>
          </a:p>
        </p:txBody>
      </p:sp>
    </p:spTree>
    <p:extLst>
      <p:ext uri="{BB962C8B-B14F-4D97-AF65-F5344CB8AC3E}">
        <p14:creationId xmlns:p14="http://schemas.microsoft.com/office/powerpoint/2010/main" val="1108707563"/>
      </p:ext>
    </p:extLst>
  </p:cSld>
  <p:clrMapOvr>
    <a:masterClrMapping/>
  </p:clrMapOvr>
</p:sld>
</file>

<file path=ppt/theme/theme1.xml><?xml version="1.0" encoding="utf-8"?>
<a:theme xmlns:a="http://schemas.openxmlformats.org/drawingml/2006/main" name="Content Slides">
  <a:themeElements>
    <a:clrScheme name="Fermilab Palette">
      <a:dk1>
        <a:srgbClr val="343A40"/>
      </a:dk1>
      <a:lt1>
        <a:srgbClr val="FFFFFF"/>
      </a:lt1>
      <a:dk2>
        <a:srgbClr val="002855"/>
      </a:dk2>
      <a:lt2>
        <a:srgbClr val="EAEBEA"/>
      </a:lt2>
      <a:accent1>
        <a:srgbClr val="004C97"/>
      </a:accent1>
      <a:accent2>
        <a:srgbClr val="2B8282"/>
      </a:accent2>
      <a:accent3>
        <a:srgbClr val="33B9B5"/>
      </a:accent3>
      <a:accent4>
        <a:srgbClr val="CB6015"/>
      </a:accent4>
      <a:accent5>
        <a:srgbClr val="F68D2E"/>
      </a:accent5>
      <a:accent6>
        <a:srgbClr val="AF272F"/>
      </a:accent6>
      <a:hlink>
        <a:srgbClr val="004C97"/>
      </a:hlink>
      <a:folHlink>
        <a:srgbClr val="004C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accent1"/>
        </a:solidFill>
      </a:spPr>
      <a:bodyPr wrap="square" lIns="365760" tIns="274320" rIns="365760" bIns="274320" rtlCol="0">
        <a:spAutoFit/>
      </a:bodyPr>
      <a:lstStyle>
        <a:defPPr algn="ctr">
          <a:spcAft>
            <a:spcPts val="800"/>
          </a:spcAft>
          <a:defRPr sz="1900" b="1" dirty="0" smtClean="0">
            <a:solidFill>
              <a:schemeClr val="bg1"/>
            </a:solidFill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NAL-Slide-Deck-Tempate_4.2025_Light" id="{3DCFA99A-0E37-DC4B-8B4A-F2C026698732}" vid="{90A0F859-CD59-5A4C-90B3-A4548FA782D3}"/>
    </a:ext>
  </a:extLst>
</a:theme>
</file>

<file path=ppt/theme/theme2.xml><?xml version="1.0" encoding="utf-8"?>
<a:theme xmlns:a="http://schemas.openxmlformats.org/drawingml/2006/main" name="Section Title and Agenda Slides">
  <a:themeElements>
    <a:clrScheme name="Fermilab Palette">
      <a:dk1>
        <a:srgbClr val="343A40"/>
      </a:dk1>
      <a:lt1>
        <a:srgbClr val="FFFFFF"/>
      </a:lt1>
      <a:dk2>
        <a:srgbClr val="002855"/>
      </a:dk2>
      <a:lt2>
        <a:srgbClr val="EAEBEA"/>
      </a:lt2>
      <a:accent1>
        <a:srgbClr val="004C97"/>
      </a:accent1>
      <a:accent2>
        <a:srgbClr val="2B8282"/>
      </a:accent2>
      <a:accent3>
        <a:srgbClr val="33B9B5"/>
      </a:accent3>
      <a:accent4>
        <a:srgbClr val="CB6015"/>
      </a:accent4>
      <a:accent5>
        <a:srgbClr val="F68D2E"/>
      </a:accent5>
      <a:accent6>
        <a:srgbClr val="AF272F"/>
      </a:accent6>
      <a:hlink>
        <a:srgbClr val="004C97"/>
      </a:hlink>
      <a:folHlink>
        <a:srgbClr val="004C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accent1"/>
        </a:solidFill>
      </a:spPr>
      <a:bodyPr wrap="square" lIns="365760" tIns="274320" rIns="365760" bIns="274320" rtlCol="0">
        <a:spAutoFit/>
      </a:bodyPr>
      <a:lstStyle>
        <a:defPPr algn="ctr">
          <a:spcAft>
            <a:spcPts val="800"/>
          </a:spcAft>
          <a:defRPr sz="1900" b="1" dirty="0" smtClean="0">
            <a:solidFill>
              <a:schemeClr val="bg1"/>
            </a:solidFill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NAL-Slide-Deck-Tempate_4.2025_Light" id="{3DCFA99A-0E37-DC4B-8B4A-F2C026698732}" vid="{A9E3CD16-76D1-D74C-BB61-EE9806476B4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Content Slides</Template>
  <TotalTime>56465</TotalTime>
  <Words>3265</Words>
  <Application>Microsoft Macintosh PowerPoint</Application>
  <PresentationFormat>Widescreen</PresentationFormat>
  <Paragraphs>650</Paragraphs>
  <Slides>32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6" baseType="lpstr">
      <vt:lpstr>ArialMT</vt:lpstr>
      <vt:lpstr>Aptos</vt:lpstr>
      <vt:lpstr>Arial</vt:lpstr>
      <vt:lpstr>Arial Narrow</vt:lpstr>
      <vt:lpstr>Calibri</vt:lpstr>
      <vt:lpstr>Cambria Math</vt:lpstr>
      <vt:lpstr>Courier New</vt:lpstr>
      <vt:lpstr>Georgia</vt:lpstr>
      <vt:lpstr>Helvetica</vt:lpstr>
      <vt:lpstr>Segoe UI</vt:lpstr>
      <vt:lpstr>Symbol</vt:lpstr>
      <vt:lpstr>Wingdings</vt:lpstr>
      <vt:lpstr>Content Slides</vt:lpstr>
      <vt:lpstr>Section Title and Agenda Slides</vt:lpstr>
      <vt:lpstr>High-Power Targetry for a Muon Collider  </vt:lpstr>
      <vt:lpstr>My profile</vt:lpstr>
      <vt:lpstr>Overview</vt:lpstr>
      <vt:lpstr>Layout of Muon Collider Accelerator Complex</vt:lpstr>
      <vt:lpstr>Beam Parameters of MW-class Beam Facilities</vt:lpstr>
      <vt:lpstr>Conceptual design of Target + Capture solenoid magnet</vt:lpstr>
      <vt:lpstr>Challenges for MC Target</vt:lpstr>
      <vt:lpstr>Demonstrate liquid target in MAP</vt:lpstr>
      <vt:lpstr>PowerPoint Presentation</vt:lpstr>
      <vt:lpstr>IMCC Targetry options </vt:lpstr>
      <vt:lpstr>Carbon Target – Cooling</vt:lpstr>
      <vt:lpstr>Carbon Target – Thermal shock</vt:lpstr>
      <vt:lpstr>Liquid Pb Target – Pros &amp; Cons</vt:lpstr>
      <vt:lpstr>Liquid Pb Target – Jet Concept Shock-wave propagation</vt:lpstr>
      <vt:lpstr>Fluidized W Target – Pros &amp; Cons</vt:lpstr>
      <vt:lpstr>Fluidized W Target – Overview of the studies</vt:lpstr>
      <vt:lpstr>PowerPoint Presentation</vt:lpstr>
      <vt:lpstr>Strategic Plan for High-Power Targetry R&amp;D</vt:lpstr>
      <vt:lpstr>Evolution of High-Power Targetry Challenges</vt:lpstr>
      <vt:lpstr>R&amp;D Plan</vt:lpstr>
      <vt:lpstr>Molten Salt as a Target Material?</vt:lpstr>
      <vt:lpstr>PowerPoint Presentation</vt:lpstr>
      <vt:lpstr>Study of Pion Production Mechanism</vt:lpstr>
      <vt:lpstr>Pion Event Study in Simulations</vt:lpstr>
      <vt:lpstr>Double Horn Magnet to Capture Both Signs</vt:lpstr>
      <vt:lpstr>Developing Software Interface</vt:lpstr>
      <vt:lpstr>Exercising Mu2e target design</vt:lpstr>
      <vt:lpstr>Results</vt:lpstr>
      <vt:lpstr>Resources for MC Target System Design R&amp;D</vt:lpstr>
      <vt:lpstr>Summary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High-Power Targetry for Muon Collider  </dc:title>
  <dc:creator>Katsuya Yonehara</dc:creator>
  <cp:lastModifiedBy>Katsuya Yonehara</cp:lastModifiedBy>
  <cp:revision>571</cp:revision>
  <dcterms:created xsi:type="dcterms:W3CDTF">2025-05-25T15:25:57Z</dcterms:created>
  <dcterms:modified xsi:type="dcterms:W3CDTF">2025-11-03T15:53:52Z</dcterms:modified>
</cp:coreProperties>
</file>