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4"/>
  </p:notesMasterIdLst>
  <p:sldIdLst>
    <p:sldId id="322" r:id="rId3"/>
    <p:sldId id="323" r:id="rId4"/>
    <p:sldId id="329" r:id="rId5"/>
    <p:sldId id="343" r:id="rId6"/>
    <p:sldId id="325" r:id="rId7"/>
    <p:sldId id="326" r:id="rId8"/>
    <p:sldId id="334" r:id="rId9"/>
    <p:sldId id="327" r:id="rId10"/>
    <p:sldId id="335" r:id="rId11"/>
    <p:sldId id="333" r:id="rId12"/>
    <p:sldId id="336" r:id="rId13"/>
    <p:sldId id="344" r:id="rId14"/>
    <p:sldId id="345" r:id="rId15"/>
    <p:sldId id="346" r:id="rId16"/>
    <p:sldId id="347" r:id="rId17"/>
    <p:sldId id="348" r:id="rId18"/>
    <p:sldId id="349" r:id="rId19"/>
    <p:sldId id="350" r:id="rId20"/>
    <p:sldId id="337" r:id="rId21"/>
    <p:sldId id="354" r:id="rId22"/>
    <p:sldId id="359" r:id="rId23"/>
    <p:sldId id="361" r:id="rId24"/>
    <p:sldId id="362" r:id="rId25"/>
    <p:sldId id="360" r:id="rId26"/>
    <p:sldId id="356" r:id="rId27"/>
    <p:sldId id="363" r:id="rId28"/>
    <p:sldId id="364" r:id="rId29"/>
    <p:sldId id="355" r:id="rId30"/>
    <p:sldId id="357" r:id="rId31"/>
    <p:sldId id="358" r:id="rId32"/>
    <p:sldId id="352" r:id="rId3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 varScale="1">
        <p:scale>
          <a:sx n="79" d="100"/>
          <a:sy n="79" d="100"/>
        </p:scale>
        <p:origin x="552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DCF53C-B7E0-4C2F-801E-69B1C007CDF0}" type="datetimeFigureOut">
              <a:rPr lang="zh-TW" altLang="en-US" smtClean="0"/>
              <a:t>2026/2/27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457A2-0466-4E2C-AF1D-F431D14B02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6062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800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Good afternoon, everyone. I’m excited to present our latest research for a light pseudo-scalar Higgs boson at the </a:t>
            </a:r>
            <a:r>
              <a:rPr lang="en-US" altLang="zh-TW" sz="1800" kern="100" dirty="0" err="1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e+e</a:t>
            </a:r>
            <a:r>
              <a:rPr lang="en-US" altLang="zh-TW" sz="1800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- Collider. This collaboration involves me, </a:t>
            </a:r>
            <a:r>
              <a:rPr lang="en-US" altLang="zh-TW" sz="1800" kern="100" dirty="0" err="1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Cheng-Hsu</a:t>
            </a:r>
            <a:r>
              <a:rPr lang="en-US" altLang="zh-TW" sz="1800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Nee, or you could call me Bryan, I’m a graduate student from the University of Wisconsin Madison, along with Prof. Abdollah Mohammadi, and Prof. </a:t>
            </a:r>
            <a:r>
              <a:rPr lang="en-US" altLang="zh-TW" sz="1800" kern="100" dirty="0" err="1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Sridhara</a:t>
            </a:r>
            <a:r>
              <a:rPr lang="en-US" altLang="zh-TW" sz="1800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1800" kern="100" dirty="0" err="1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Dasu</a:t>
            </a:r>
            <a:r>
              <a:rPr lang="en-US" altLang="zh-TW" sz="1800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. I’m excited to share our findings with you today.</a:t>
            </a:r>
            <a:endParaRPr lang="zh-TW" altLang="zh-TW" sz="1800" kern="100" dirty="0">
              <a:effectLst/>
              <a:latin typeface="Aptos" panose="020B000402020202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004E70-4965-441A-B49D-3D2EF19959F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893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457A2-0466-4E2C-AF1D-F431D14B02FB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2545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3EDA18E-42DD-1711-C9D4-CF330CEA7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F101F22-2635-AA91-7C17-BEC8EAEDE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8E34B63-63CE-1779-4B13-6DABFA6AB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D594E-7057-451C-A53F-732852E08E2B}" type="datetimeFigureOut">
              <a:rPr lang="zh-TW" altLang="en-US" smtClean="0"/>
              <a:t>2026/2/27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8EF460F-DF2E-A257-C054-9A3C0F60E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3A6D256-1854-4AFF-58D1-2BA7B8F5C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F46-3F90-47B9-8B0B-A24DE71265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7132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0CF03B4-BD02-65E5-3DF5-667924AFE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C6616B8-7505-0EC6-F32F-6E9E360998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1361D81-7EF2-6F82-A8D5-2C7650334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D594E-7057-451C-A53F-732852E08E2B}" type="datetimeFigureOut">
              <a:rPr lang="zh-TW" altLang="en-US" smtClean="0"/>
              <a:t>2026/2/27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4B23DAC-0537-1013-66FC-E89B33548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65FE7C2-08E7-DB77-6E41-48D01BBD9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F46-3F90-47B9-8B0B-A24DE71265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5806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80A20B36-5FF4-8012-BA01-881216CC9A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44F040C-21BF-00E9-1A2E-E40CD50DA7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D2414D5-B9BC-A9F2-8BF1-B91831E88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D594E-7057-451C-A53F-732852E08E2B}" type="datetimeFigureOut">
              <a:rPr lang="zh-TW" altLang="en-US" smtClean="0"/>
              <a:t>2026/2/27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5FEAA8C-136C-293B-9B08-81C929BEF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C594DEF-D5E3-BE75-7F0C-92E5E1E6D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F46-3F90-47B9-8B0B-A24DE71265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4056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374121" y="1"/>
            <a:ext cx="704427" cy="1024255"/>
          </a:xfrm>
          <a:custGeom>
            <a:avLst/>
            <a:gdLst/>
            <a:ahLst/>
            <a:cxnLst/>
            <a:rect l="l" t="t" r="r" b="b"/>
            <a:pathLst>
              <a:path w="528320" h="1024255">
                <a:moveTo>
                  <a:pt x="528066" y="0"/>
                </a:moveTo>
                <a:lnTo>
                  <a:pt x="0" y="0"/>
                </a:lnTo>
                <a:lnTo>
                  <a:pt x="0" y="1024127"/>
                </a:lnTo>
                <a:lnTo>
                  <a:pt x="528066" y="1024127"/>
                </a:lnTo>
                <a:lnTo>
                  <a:pt x="528066" y="0"/>
                </a:lnTo>
                <a:close/>
              </a:path>
            </a:pathLst>
          </a:custGeom>
          <a:solidFill>
            <a:srgbClr val="C5040C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25938" y="222504"/>
            <a:ext cx="607567" cy="71628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" y="0"/>
            <a:ext cx="12191999" cy="6849614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2" y="1024127"/>
            <a:ext cx="11164145" cy="5834380"/>
          </a:xfrm>
          <a:custGeom>
            <a:avLst/>
            <a:gdLst/>
            <a:ahLst/>
            <a:cxnLst/>
            <a:rect l="l" t="t" r="r" b="b"/>
            <a:pathLst>
              <a:path w="8373109" h="5834380">
                <a:moveTo>
                  <a:pt x="8372856" y="0"/>
                </a:moveTo>
                <a:lnTo>
                  <a:pt x="0" y="0"/>
                </a:lnTo>
                <a:lnTo>
                  <a:pt x="0" y="5833872"/>
                </a:lnTo>
                <a:lnTo>
                  <a:pt x="8372856" y="5833872"/>
                </a:lnTo>
                <a:lnTo>
                  <a:pt x="8372856" y="0"/>
                </a:lnTo>
                <a:close/>
              </a:path>
            </a:pathLst>
          </a:custGeom>
          <a:solidFill>
            <a:srgbClr val="1F1F1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0" name="bg object 20"/>
          <p:cNvSpPr/>
          <p:nvPr/>
        </p:nvSpPr>
        <p:spPr>
          <a:xfrm>
            <a:off x="1486409" y="4007358"/>
            <a:ext cx="471593" cy="93980"/>
          </a:xfrm>
          <a:custGeom>
            <a:avLst/>
            <a:gdLst/>
            <a:ahLst/>
            <a:cxnLst/>
            <a:rect l="l" t="t" r="r" b="b"/>
            <a:pathLst>
              <a:path w="353694" h="93979">
                <a:moveTo>
                  <a:pt x="353568" y="0"/>
                </a:moveTo>
                <a:lnTo>
                  <a:pt x="0" y="0"/>
                </a:lnTo>
                <a:lnTo>
                  <a:pt x="0" y="93726"/>
                </a:lnTo>
                <a:lnTo>
                  <a:pt x="353568" y="93726"/>
                </a:lnTo>
                <a:lnTo>
                  <a:pt x="353568" y="0"/>
                </a:lnTo>
                <a:close/>
              </a:path>
            </a:pathLst>
          </a:custGeom>
          <a:solidFill>
            <a:srgbClr val="C5040C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1" name="bg object 21"/>
          <p:cNvSpPr/>
          <p:nvPr/>
        </p:nvSpPr>
        <p:spPr>
          <a:xfrm>
            <a:off x="8714231" y="1024127"/>
            <a:ext cx="2450252" cy="5834380"/>
          </a:xfrm>
          <a:custGeom>
            <a:avLst/>
            <a:gdLst/>
            <a:ahLst/>
            <a:cxnLst/>
            <a:rect l="l" t="t" r="r" b="b"/>
            <a:pathLst>
              <a:path w="1837690" h="5834380">
                <a:moveTo>
                  <a:pt x="1837181" y="0"/>
                </a:moveTo>
                <a:lnTo>
                  <a:pt x="0" y="0"/>
                </a:lnTo>
                <a:lnTo>
                  <a:pt x="832230" y="5833871"/>
                </a:lnTo>
                <a:lnTo>
                  <a:pt x="833374" y="5826115"/>
                </a:lnTo>
                <a:lnTo>
                  <a:pt x="1837181" y="5826115"/>
                </a:lnTo>
                <a:lnTo>
                  <a:pt x="1837181" y="0"/>
                </a:lnTo>
                <a:close/>
              </a:path>
            </a:pathLst>
          </a:custGeom>
          <a:solidFill>
            <a:srgbClr val="575757">
              <a:alpha val="25097"/>
            </a:srgbClr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2" name="bg object 22"/>
          <p:cNvSpPr/>
          <p:nvPr/>
        </p:nvSpPr>
        <p:spPr>
          <a:xfrm>
            <a:off x="11373105" y="3810"/>
            <a:ext cx="704427" cy="1024890"/>
          </a:xfrm>
          <a:custGeom>
            <a:avLst/>
            <a:gdLst/>
            <a:ahLst/>
            <a:cxnLst/>
            <a:rect l="l" t="t" r="r" b="b"/>
            <a:pathLst>
              <a:path w="528320" h="1024890">
                <a:moveTo>
                  <a:pt x="528066" y="0"/>
                </a:moveTo>
                <a:lnTo>
                  <a:pt x="0" y="0"/>
                </a:lnTo>
                <a:lnTo>
                  <a:pt x="0" y="1024890"/>
                </a:lnTo>
                <a:lnTo>
                  <a:pt x="528066" y="1024890"/>
                </a:lnTo>
                <a:lnTo>
                  <a:pt x="528066" y="0"/>
                </a:lnTo>
                <a:close/>
              </a:path>
            </a:pathLst>
          </a:custGeom>
          <a:solidFill>
            <a:srgbClr val="C5040C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23" name="bg 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23906" y="226313"/>
            <a:ext cx="608583" cy="71704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65938" y="1600202"/>
            <a:ext cx="838454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1F1F1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69138" y="4213862"/>
            <a:ext cx="493352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2"/>
            <a:ext cx="3901440" cy="27699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2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FE52C-C934-450B-B081-CE1C61801D00}" type="datetime1">
              <a:rPr lang="zh-TW" altLang="en-US" smtClean="0"/>
              <a:t>2026/2/27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2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9993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4">
            <a:extLst>
              <a:ext uri="{FF2B5EF4-FFF2-40B4-BE49-F238E27FC236}">
                <a16:creationId xmlns:a16="http://schemas.microsoft.com/office/drawing/2014/main" id="{C9D7CC2F-C0CD-017A-F00A-1F99DAEC1DEE}"/>
              </a:ext>
            </a:extLst>
          </p:cNvPr>
          <p:cNvSpPr/>
          <p:nvPr userDrawn="1"/>
        </p:nvSpPr>
        <p:spPr>
          <a:xfrm>
            <a:off x="-1200" y="6583682"/>
            <a:ext cx="12193200" cy="274320"/>
          </a:xfrm>
          <a:custGeom>
            <a:avLst/>
            <a:gdLst/>
            <a:ahLst/>
            <a:cxnLst/>
            <a:rect l="l" t="t" r="r" b="b"/>
            <a:pathLst>
              <a:path w="3500754" h="274320">
                <a:moveTo>
                  <a:pt x="3500628" y="0"/>
                </a:moveTo>
                <a:lnTo>
                  <a:pt x="0" y="0"/>
                </a:lnTo>
                <a:lnTo>
                  <a:pt x="0" y="274319"/>
                </a:lnTo>
                <a:lnTo>
                  <a:pt x="3500628" y="274319"/>
                </a:lnTo>
                <a:lnTo>
                  <a:pt x="3500628" y="0"/>
                </a:lnTo>
                <a:close/>
              </a:path>
            </a:pathLst>
          </a:custGeom>
          <a:solidFill>
            <a:srgbClr val="C5040C"/>
          </a:solidFill>
        </p:spPr>
        <p:txBody>
          <a:bodyPr wrap="square" lIns="0" tIns="0" rIns="0" bIns="0" rtlCol="0"/>
          <a:lstStyle/>
          <a:p>
            <a:pPr algn="ctr">
              <a:defRPr/>
            </a:pPr>
            <a:endParaRPr kern="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1538" y="404879"/>
            <a:ext cx="10551836" cy="461665"/>
          </a:xfrm>
        </p:spPr>
        <p:txBody>
          <a:bodyPr lIns="0" tIns="0" rIns="0" bIns="0"/>
          <a:lstStyle>
            <a:lvl1pPr>
              <a:defRPr sz="3000" b="1" i="0">
                <a:solidFill>
                  <a:srgbClr val="1F1F1F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348395" y="6581001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sp>
        <p:nvSpPr>
          <p:cNvPr id="8" name="Holder 6">
            <a:extLst>
              <a:ext uri="{FF2B5EF4-FFF2-40B4-BE49-F238E27FC236}">
                <a16:creationId xmlns:a16="http://schemas.microsoft.com/office/drawing/2014/main" id="{922DD481-63E2-6422-BDCF-849920A72B8F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225376" y="6581022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BA267BED-00F9-44D3-BE76-93F7B27F19EE}" type="datetime1">
              <a:rPr lang="zh-TW" altLang="en-US" smtClean="0"/>
              <a:pPr/>
              <a:t>2026/2/27</a:t>
            </a:fld>
            <a:endParaRPr lang="en-US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DFBB0C3-39B3-E0F7-0D71-988D6B3305F6}"/>
              </a:ext>
            </a:extLst>
          </p:cNvPr>
          <p:cNvSpPr txBox="1"/>
          <p:nvPr userDrawn="1"/>
        </p:nvSpPr>
        <p:spPr>
          <a:xfrm>
            <a:off x="-41832" y="6540213"/>
            <a:ext cx="3360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</a:rPr>
              <a:t>Cheng-Hsu Nee (UW-Madison)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513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1538" y="404879"/>
            <a:ext cx="10551836" cy="461665"/>
          </a:xfrm>
        </p:spPr>
        <p:txBody>
          <a:bodyPr lIns="0" tIns="0" rIns="0" bIns="0"/>
          <a:lstStyle>
            <a:lvl1pPr>
              <a:defRPr sz="3000" b="1" i="0">
                <a:solidFill>
                  <a:srgbClr val="1F1F1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17A403C1-9413-42DB-6D1C-FD96363593ED}"/>
              </a:ext>
            </a:extLst>
          </p:cNvPr>
          <p:cNvSpPr/>
          <p:nvPr userDrawn="1"/>
        </p:nvSpPr>
        <p:spPr>
          <a:xfrm>
            <a:off x="-1200" y="6583682"/>
            <a:ext cx="12193200" cy="274320"/>
          </a:xfrm>
          <a:custGeom>
            <a:avLst/>
            <a:gdLst/>
            <a:ahLst/>
            <a:cxnLst/>
            <a:rect l="l" t="t" r="r" b="b"/>
            <a:pathLst>
              <a:path w="3500754" h="274320">
                <a:moveTo>
                  <a:pt x="3500628" y="0"/>
                </a:moveTo>
                <a:lnTo>
                  <a:pt x="0" y="0"/>
                </a:lnTo>
                <a:lnTo>
                  <a:pt x="0" y="274319"/>
                </a:lnTo>
                <a:lnTo>
                  <a:pt x="3500628" y="274319"/>
                </a:lnTo>
                <a:lnTo>
                  <a:pt x="3500628" y="0"/>
                </a:lnTo>
                <a:close/>
              </a:path>
            </a:pathLst>
          </a:custGeom>
          <a:solidFill>
            <a:srgbClr val="C5040C"/>
          </a:solidFill>
        </p:spPr>
        <p:txBody>
          <a:bodyPr wrap="square" lIns="0" tIns="0" rIns="0" bIns="0" rtlCol="0"/>
          <a:lstStyle/>
          <a:p>
            <a:pPr algn="ctr">
              <a:defRPr/>
            </a:pPr>
            <a:endParaRPr kern="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9" name="Holder 6">
            <a:extLst>
              <a:ext uri="{FF2B5EF4-FFF2-40B4-BE49-F238E27FC236}">
                <a16:creationId xmlns:a16="http://schemas.microsoft.com/office/drawing/2014/main" id="{A54B7BBB-55FE-4A3E-8C36-351C13E1465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348395" y="6581001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sp>
        <p:nvSpPr>
          <p:cNvPr id="10" name="Holder 6">
            <a:extLst>
              <a:ext uri="{FF2B5EF4-FFF2-40B4-BE49-F238E27FC236}">
                <a16:creationId xmlns:a16="http://schemas.microsoft.com/office/drawing/2014/main" id="{DDBA1284-3AF2-9865-0875-F5AC3BEA4FAD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225376" y="6581022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BA267BED-00F9-44D3-BE76-93F7B27F19EE}" type="datetime1">
              <a:rPr lang="zh-TW" altLang="en-US" smtClean="0"/>
              <a:pPr/>
              <a:t>2026/2/27</a:t>
            </a:fld>
            <a:endParaRPr lang="en-US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93823DC-6555-AFA3-461A-DDFEF1F46C7C}"/>
              </a:ext>
            </a:extLst>
          </p:cNvPr>
          <p:cNvSpPr txBox="1"/>
          <p:nvPr userDrawn="1"/>
        </p:nvSpPr>
        <p:spPr>
          <a:xfrm>
            <a:off x="-41832" y="6540213"/>
            <a:ext cx="3360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</a:rPr>
              <a:t>Cheng-Hsu Nee (UW-Madison)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121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374121" y="1"/>
            <a:ext cx="704427" cy="1024255"/>
          </a:xfrm>
          <a:custGeom>
            <a:avLst/>
            <a:gdLst/>
            <a:ahLst/>
            <a:cxnLst/>
            <a:rect l="l" t="t" r="r" b="b"/>
            <a:pathLst>
              <a:path w="528320" h="1024255">
                <a:moveTo>
                  <a:pt x="528066" y="0"/>
                </a:moveTo>
                <a:lnTo>
                  <a:pt x="0" y="0"/>
                </a:lnTo>
                <a:lnTo>
                  <a:pt x="0" y="1024127"/>
                </a:lnTo>
                <a:lnTo>
                  <a:pt x="528066" y="1024127"/>
                </a:lnTo>
                <a:lnTo>
                  <a:pt x="528066" y="0"/>
                </a:lnTo>
                <a:close/>
              </a:path>
            </a:pathLst>
          </a:custGeom>
          <a:solidFill>
            <a:srgbClr val="C5040C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25938" y="222504"/>
            <a:ext cx="607567" cy="71628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" y="0"/>
            <a:ext cx="12191999" cy="6849614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2" y="1024127"/>
            <a:ext cx="11164145" cy="5834380"/>
          </a:xfrm>
          <a:custGeom>
            <a:avLst/>
            <a:gdLst/>
            <a:ahLst/>
            <a:cxnLst/>
            <a:rect l="l" t="t" r="r" b="b"/>
            <a:pathLst>
              <a:path w="8373109" h="5834380">
                <a:moveTo>
                  <a:pt x="8372856" y="0"/>
                </a:moveTo>
                <a:lnTo>
                  <a:pt x="0" y="0"/>
                </a:lnTo>
                <a:lnTo>
                  <a:pt x="0" y="5833872"/>
                </a:lnTo>
                <a:lnTo>
                  <a:pt x="8372856" y="5833872"/>
                </a:lnTo>
                <a:lnTo>
                  <a:pt x="8372856" y="0"/>
                </a:lnTo>
                <a:close/>
              </a:path>
            </a:pathLst>
          </a:custGeom>
          <a:solidFill>
            <a:srgbClr val="1F1F1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0" name="bg object 20"/>
          <p:cNvSpPr/>
          <p:nvPr/>
        </p:nvSpPr>
        <p:spPr>
          <a:xfrm>
            <a:off x="1486409" y="4007358"/>
            <a:ext cx="471593" cy="93980"/>
          </a:xfrm>
          <a:custGeom>
            <a:avLst/>
            <a:gdLst/>
            <a:ahLst/>
            <a:cxnLst/>
            <a:rect l="l" t="t" r="r" b="b"/>
            <a:pathLst>
              <a:path w="353694" h="93979">
                <a:moveTo>
                  <a:pt x="353568" y="0"/>
                </a:moveTo>
                <a:lnTo>
                  <a:pt x="0" y="0"/>
                </a:lnTo>
                <a:lnTo>
                  <a:pt x="0" y="93726"/>
                </a:lnTo>
                <a:lnTo>
                  <a:pt x="353568" y="93726"/>
                </a:lnTo>
                <a:lnTo>
                  <a:pt x="353568" y="0"/>
                </a:lnTo>
                <a:close/>
              </a:path>
            </a:pathLst>
          </a:custGeom>
          <a:solidFill>
            <a:srgbClr val="C5040C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1" name="bg object 21"/>
          <p:cNvSpPr/>
          <p:nvPr/>
        </p:nvSpPr>
        <p:spPr>
          <a:xfrm>
            <a:off x="8714231" y="1024127"/>
            <a:ext cx="2450252" cy="5834380"/>
          </a:xfrm>
          <a:custGeom>
            <a:avLst/>
            <a:gdLst/>
            <a:ahLst/>
            <a:cxnLst/>
            <a:rect l="l" t="t" r="r" b="b"/>
            <a:pathLst>
              <a:path w="1837690" h="5834380">
                <a:moveTo>
                  <a:pt x="1837181" y="0"/>
                </a:moveTo>
                <a:lnTo>
                  <a:pt x="0" y="0"/>
                </a:lnTo>
                <a:lnTo>
                  <a:pt x="832230" y="5833871"/>
                </a:lnTo>
                <a:lnTo>
                  <a:pt x="833374" y="5826115"/>
                </a:lnTo>
                <a:lnTo>
                  <a:pt x="1837181" y="5826115"/>
                </a:lnTo>
                <a:lnTo>
                  <a:pt x="1837181" y="0"/>
                </a:lnTo>
                <a:close/>
              </a:path>
            </a:pathLst>
          </a:custGeom>
          <a:solidFill>
            <a:srgbClr val="575757">
              <a:alpha val="25097"/>
            </a:srgbClr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2" name="bg object 22"/>
          <p:cNvSpPr/>
          <p:nvPr/>
        </p:nvSpPr>
        <p:spPr>
          <a:xfrm>
            <a:off x="11373105" y="3810"/>
            <a:ext cx="704427" cy="1024890"/>
          </a:xfrm>
          <a:custGeom>
            <a:avLst/>
            <a:gdLst/>
            <a:ahLst/>
            <a:cxnLst/>
            <a:rect l="l" t="t" r="r" b="b"/>
            <a:pathLst>
              <a:path w="528320" h="1024890">
                <a:moveTo>
                  <a:pt x="528066" y="0"/>
                </a:moveTo>
                <a:lnTo>
                  <a:pt x="0" y="0"/>
                </a:lnTo>
                <a:lnTo>
                  <a:pt x="0" y="1024890"/>
                </a:lnTo>
                <a:lnTo>
                  <a:pt x="528066" y="1024890"/>
                </a:lnTo>
                <a:lnTo>
                  <a:pt x="528066" y="0"/>
                </a:lnTo>
                <a:close/>
              </a:path>
            </a:pathLst>
          </a:custGeom>
          <a:solidFill>
            <a:srgbClr val="C5040C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23" name="bg 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23906" y="226313"/>
            <a:ext cx="608583" cy="71704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1538" y="404879"/>
            <a:ext cx="10551836" cy="461665"/>
          </a:xfrm>
        </p:spPr>
        <p:txBody>
          <a:bodyPr lIns="0" tIns="0" rIns="0" bIns="0"/>
          <a:lstStyle>
            <a:lvl1pPr>
              <a:defRPr sz="3000" b="1" i="0">
                <a:solidFill>
                  <a:srgbClr val="1F1F1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5280" y="6377942"/>
            <a:ext cx="3901440" cy="27699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7942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4AADB-B734-451D-BF79-B8A2FA7B11AF}" type="datetime1">
              <a:rPr lang="zh-TW" altLang="en-US" smtClean="0"/>
              <a:t>2026/2/27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778240" y="6377942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8652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7942"/>
            <a:ext cx="3901440" cy="27699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7942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7BA7-CA71-4DBB-AF76-007B9CB62BCD}" type="datetime1">
              <a:rPr lang="zh-TW" altLang="en-US" smtClean="0"/>
              <a:t>2026/2/27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78240" y="6377942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7755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5EA2BD-4538-9DB4-C859-7DD57F40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80B4048-18C5-73B6-D54F-025239E44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6207E57-BBE0-DDD1-CD9F-D8E37C6AC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D594E-7057-451C-A53F-732852E08E2B}" type="datetimeFigureOut">
              <a:rPr lang="zh-TW" altLang="en-US" smtClean="0"/>
              <a:t>2026/2/27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25029C5-82EA-8C9E-3790-DBD557A84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4303765-9A24-0444-04F8-D7439B313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F46-3F90-47B9-8B0B-A24DE71265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2570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5D7404-7838-FE5D-F720-5AD756035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67EA40F-DF1D-F142-C837-2B19BC56B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6DCA33A-E2B9-8F2E-EBE1-1F9B18E91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D594E-7057-451C-A53F-732852E08E2B}" type="datetimeFigureOut">
              <a:rPr lang="zh-TW" altLang="en-US" smtClean="0"/>
              <a:t>2026/2/27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13E1E32-EF75-D775-9D72-209852BC9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959A493-3831-9364-B17E-23F890618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F46-3F90-47B9-8B0B-A24DE71265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2134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6801FB9-75C3-35C4-0746-A97E69D8A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53FCAF3-14E2-EFF1-E754-6CAD96171A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B4E4925-22B6-A1FA-1627-0F1A35824F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DA820EA-1DE6-39B2-79EB-0C731EFAC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D594E-7057-451C-A53F-732852E08E2B}" type="datetimeFigureOut">
              <a:rPr lang="zh-TW" altLang="en-US" smtClean="0"/>
              <a:t>2026/2/27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6FCBF4C-8DC1-B63B-B7A2-BE59C040D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3D19DB2-0EC7-0C2C-B955-E74851CF4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F46-3F90-47B9-8B0B-A24DE71265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5840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8DA284-1CF8-AA2F-810C-5B4EA6000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74E02E1-8081-B514-BB93-F300425B74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B2C5C7E-5DEF-5E79-21B9-54C53CCAB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89859F7-FBFF-D4D7-6059-2FA6D60B7A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4EC10CF-E7BE-D8F8-B295-428875516E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F626C5A6-DB72-D29D-755A-7B3D45F70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D594E-7057-451C-A53F-732852E08E2B}" type="datetimeFigureOut">
              <a:rPr lang="zh-TW" altLang="en-US" smtClean="0"/>
              <a:t>2026/2/27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9901D17E-336B-1D36-A753-CF2345BBC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DF4C73B-7C73-12D8-C4CF-CF365F815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F46-3F90-47B9-8B0B-A24DE71265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3902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FFA3BE9-56A0-B13A-8AD1-4311220FB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1E981B0-A5C7-4422-5137-BB9480AB3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D594E-7057-451C-A53F-732852E08E2B}" type="datetimeFigureOut">
              <a:rPr lang="zh-TW" altLang="en-US" smtClean="0"/>
              <a:t>2026/2/27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8AFB06D-8625-8139-4D05-174072843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425ACD8-CBB8-9099-C435-DDCD7B58D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F46-3F90-47B9-8B0B-A24DE71265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2917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D6F6BA25-8244-F390-2642-3AF272497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D594E-7057-451C-A53F-732852E08E2B}" type="datetimeFigureOut">
              <a:rPr lang="zh-TW" altLang="en-US" smtClean="0"/>
              <a:t>2026/2/27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D85CAFA-C754-198D-98A4-FD4275F41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2ABCC86-6778-896E-98A8-63D287D3B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F46-3F90-47B9-8B0B-A24DE71265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0888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EE5250-0D89-D1E4-0C37-47276404E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F8D389B-E9D3-DCDD-9CA3-215BC6F8E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F505DE6-C8F4-E4CE-87E8-550444333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EE206B7-4FDB-6321-1D7F-9342B6EB9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D594E-7057-451C-A53F-732852E08E2B}" type="datetimeFigureOut">
              <a:rPr lang="zh-TW" altLang="en-US" smtClean="0"/>
              <a:t>2026/2/27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794FCEF-9585-D3DB-B908-3B70136A4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23A6A53-8222-2E4F-DB68-9381E3B11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F46-3F90-47B9-8B0B-A24DE71265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0486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A531C31-0D5B-00DD-50F0-6E6CEB90D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0369BAF-9277-F5EC-4ACC-EB20B55968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6314244-5EFE-D159-1489-147D604C05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F72FD2A-84E1-6132-99AC-CE84A00CA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D594E-7057-451C-A53F-732852E08E2B}" type="datetimeFigureOut">
              <a:rPr lang="zh-TW" altLang="en-US" smtClean="0"/>
              <a:t>2026/2/27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2379D78-922C-E682-A138-2906C4302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CD11582-1EDF-9C72-BE13-BDA62FCEE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F46-3F90-47B9-8B0B-A24DE71265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6346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9751B58C-5F95-6C70-67A2-DB27A3EE2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0D5F256-A1EC-DD86-41AB-5220A216D8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8A1D9A4-857F-23E6-B85B-7CB88AD40E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D594E-7057-451C-A53F-732852E08E2B}" type="datetimeFigureOut">
              <a:rPr lang="zh-TW" altLang="en-US" smtClean="0"/>
              <a:t>2026/2/27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91B60FA-2DD2-EC87-63BE-DD996770E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4B6AD2E-B194-FCA4-9230-62BE336C80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F46-3F90-47B9-8B0B-A24DE71265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4302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374121" y="1"/>
            <a:ext cx="704427" cy="1024255"/>
          </a:xfrm>
          <a:custGeom>
            <a:avLst/>
            <a:gdLst/>
            <a:ahLst/>
            <a:cxnLst/>
            <a:rect l="l" t="t" r="r" b="b"/>
            <a:pathLst>
              <a:path w="528320" h="1024255">
                <a:moveTo>
                  <a:pt x="528066" y="0"/>
                </a:moveTo>
                <a:lnTo>
                  <a:pt x="0" y="0"/>
                </a:lnTo>
                <a:lnTo>
                  <a:pt x="0" y="1024127"/>
                </a:lnTo>
                <a:lnTo>
                  <a:pt x="528066" y="1024127"/>
                </a:lnTo>
                <a:lnTo>
                  <a:pt x="528066" y="0"/>
                </a:lnTo>
                <a:close/>
              </a:path>
            </a:pathLst>
          </a:custGeom>
          <a:solidFill>
            <a:srgbClr val="C5040C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425938" y="222504"/>
            <a:ext cx="607567" cy="71628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1538" y="404879"/>
            <a:ext cx="10551836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1F1F1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97985" y="1840486"/>
            <a:ext cx="1059603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64CEE608-6D36-08C4-3049-37425EB89FE0}"/>
              </a:ext>
            </a:extLst>
          </p:cNvPr>
          <p:cNvSpPr/>
          <p:nvPr userDrawn="1"/>
        </p:nvSpPr>
        <p:spPr>
          <a:xfrm>
            <a:off x="-1200" y="6583682"/>
            <a:ext cx="12193200" cy="274320"/>
          </a:xfrm>
          <a:custGeom>
            <a:avLst/>
            <a:gdLst/>
            <a:ahLst/>
            <a:cxnLst/>
            <a:rect l="l" t="t" r="r" b="b"/>
            <a:pathLst>
              <a:path w="3500754" h="274320">
                <a:moveTo>
                  <a:pt x="3500628" y="0"/>
                </a:moveTo>
                <a:lnTo>
                  <a:pt x="0" y="0"/>
                </a:lnTo>
                <a:lnTo>
                  <a:pt x="0" y="274319"/>
                </a:lnTo>
                <a:lnTo>
                  <a:pt x="3500628" y="274319"/>
                </a:lnTo>
                <a:lnTo>
                  <a:pt x="3500628" y="0"/>
                </a:lnTo>
                <a:close/>
              </a:path>
            </a:pathLst>
          </a:custGeom>
          <a:solidFill>
            <a:srgbClr val="C5040C"/>
          </a:solidFill>
        </p:spPr>
        <p:txBody>
          <a:bodyPr wrap="square" lIns="0" tIns="0" rIns="0" bIns="0" rtlCol="0"/>
          <a:lstStyle/>
          <a:p>
            <a:pPr algn="ctr">
              <a:defRPr/>
            </a:pPr>
            <a:endParaRPr kern="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8" name="Holder 6">
            <a:extLst>
              <a:ext uri="{FF2B5EF4-FFF2-40B4-BE49-F238E27FC236}">
                <a16:creationId xmlns:a16="http://schemas.microsoft.com/office/drawing/2014/main" id="{6294C524-EA82-5979-0727-54E6917B88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8395" y="6581001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sp>
        <p:nvSpPr>
          <p:cNvPr id="9" name="Holder 6">
            <a:extLst>
              <a:ext uri="{FF2B5EF4-FFF2-40B4-BE49-F238E27FC236}">
                <a16:creationId xmlns:a16="http://schemas.microsoft.com/office/drawing/2014/main" id="{E0291607-A587-9715-1174-1FA611BEF4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25376" y="6581022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BA267BED-00F9-44D3-BE76-93F7B27F19EE}" type="datetime1">
              <a:rPr lang="zh-TW" altLang="en-US" smtClean="0"/>
              <a:pPr/>
              <a:t>2026/2/27</a:t>
            </a:fld>
            <a:endParaRPr 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7A9FCF5-F909-E755-9CC6-3BB25DE4D795}"/>
              </a:ext>
            </a:extLst>
          </p:cNvPr>
          <p:cNvSpPr txBox="1"/>
          <p:nvPr userDrawn="1"/>
        </p:nvSpPr>
        <p:spPr>
          <a:xfrm>
            <a:off x="-41832" y="6540213"/>
            <a:ext cx="3360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</a:rPr>
              <a:t>Cheng-Hsu Nee (UW-Madison)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034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189">
        <a:defRPr>
          <a:latin typeface="+mn-lt"/>
          <a:ea typeface="+mn-ea"/>
          <a:cs typeface="+mn-cs"/>
        </a:defRPr>
      </a:lvl2pPr>
      <a:lvl3pPr marL="914377">
        <a:defRPr>
          <a:latin typeface="+mn-lt"/>
          <a:ea typeface="+mn-ea"/>
          <a:cs typeface="+mn-cs"/>
        </a:defRPr>
      </a:lvl3pPr>
      <a:lvl4pPr marL="1371566">
        <a:defRPr>
          <a:latin typeface="+mn-lt"/>
          <a:ea typeface="+mn-ea"/>
          <a:cs typeface="+mn-cs"/>
        </a:defRPr>
      </a:lvl4pPr>
      <a:lvl5pPr marL="1828754">
        <a:defRPr>
          <a:latin typeface="+mn-lt"/>
          <a:ea typeface="+mn-ea"/>
          <a:cs typeface="+mn-cs"/>
        </a:defRPr>
      </a:lvl5pPr>
      <a:lvl6pPr marL="2285943">
        <a:defRPr>
          <a:latin typeface="+mn-lt"/>
          <a:ea typeface="+mn-ea"/>
          <a:cs typeface="+mn-cs"/>
        </a:defRPr>
      </a:lvl6pPr>
      <a:lvl7pPr marL="2743131">
        <a:defRPr>
          <a:latin typeface="+mn-lt"/>
          <a:ea typeface="+mn-ea"/>
          <a:cs typeface="+mn-cs"/>
        </a:defRPr>
      </a:lvl7pPr>
      <a:lvl8pPr marL="3200320">
        <a:defRPr>
          <a:latin typeface="+mn-lt"/>
          <a:ea typeface="+mn-ea"/>
          <a:cs typeface="+mn-cs"/>
        </a:defRPr>
      </a:lvl8pPr>
      <a:lvl9pPr marL="365750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189">
        <a:defRPr>
          <a:latin typeface="+mn-lt"/>
          <a:ea typeface="+mn-ea"/>
          <a:cs typeface="+mn-cs"/>
        </a:defRPr>
      </a:lvl2pPr>
      <a:lvl3pPr marL="914377">
        <a:defRPr>
          <a:latin typeface="+mn-lt"/>
          <a:ea typeface="+mn-ea"/>
          <a:cs typeface="+mn-cs"/>
        </a:defRPr>
      </a:lvl3pPr>
      <a:lvl4pPr marL="1371566">
        <a:defRPr>
          <a:latin typeface="+mn-lt"/>
          <a:ea typeface="+mn-ea"/>
          <a:cs typeface="+mn-cs"/>
        </a:defRPr>
      </a:lvl4pPr>
      <a:lvl5pPr marL="1828754">
        <a:defRPr>
          <a:latin typeface="+mn-lt"/>
          <a:ea typeface="+mn-ea"/>
          <a:cs typeface="+mn-cs"/>
        </a:defRPr>
      </a:lvl5pPr>
      <a:lvl6pPr marL="2285943">
        <a:defRPr>
          <a:latin typeface="+mn-lt"/>
          <a:ea typeface="+mn-ea"/>
          <a:cs typeface="+mn-cs"/>
        </a:defRPr>
      </a:lvl6pPr>
      <a:lvl7pPr marL="2743131">
        <a:defRPr>
          <a:latin typeface="+mn-lt"/>
          <a:ea typeface="+mn-ea"/>
          <a:cs typeface="+mn-cs"/>
        </a:defRPr>
      </a:lvl7pPr>
      <a:lvl8pPr marL="3200320">
        <a:defRPr>
          <a:latin typeface="+mn-lt"/>
          <a:ea typeface="+mn-ea"/>
          <a:cs typeface="+mn-cs"/>
        </a:defRPr>
      </a:lvl8pPr>
      <a:lvl9pPr marL="365750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2E716D5-4E03-9106-C3F0-5808E031A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827" y="1970427"/>
            <a:ext cx="8167803" cy="1231106"/>
          </a:xfrm>
        </p:spPr>
        <p:txBody>
          <a:bodyPr/>
          <a:lstStyle/>
          <a:p>
            <a:r>
              <a:rPr lang="en-US" altLang="zh-TW" sz="4000" dirty="0">
                <a:solidFill>
                  <a:srgbClr val="363636"/>
                </a:solidFill>
              </a:rPr>
              <a:t>Studies on Muon Collider’s Target with G4Beamline(02/24/2026)</a:t>
            </a:r>
            <a:endParaRPr lang="zh-TW" altLang="en-US" sz="4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0FF3476-96E6-6B40-501A-CEDFC7CA7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14829" y="3699237"/>
            <a:ext cx="7947025" cy="923330"/>
          </a:xfrm>
        </p:spPr>
        <p:txBody>
          <a:bodyPr/>
          <a:lstStyle/>
          <a:p>
            <a:pPr marL="12700">
              <a:spcBef>
                <a:spcPts val="640"/>
              </a:spcBef>
            </a:pPr>
            <a:r>
              <a:rPr lang="en-US" altLang="zh-TW" sz="2000" u="sng" dirty="0" err="1">
                <a:solidFill>
                  <a:schemeClr val="bg1">
                    <a:lumMod val="50000"/>
                  </a:schemeClr>
                </a:solidFill>
                <a:uFill>
                  <a:solidFill>
                    <a:srgbClr val="575757"/>
                  </a:solidFill>
                </a:uFill>
                <a:cs typeface="Calibri"/>
              </a:rPr>
              <a:t>Cheng-Hsu</a:t>
            </a:r>
            <a:r>
              <a:rPr lang="en-US" altLang="zh-TW" sz="2000" u="sng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575757"/>
                  </a:solidFill>
                </a:uFill>
                <a:cs typeface="Calibri"/>
              </a:rPr>
              <a:t> (Bryan)</a:t>
            </a:r>
            <a:r>
              <a:rPr lang="en-US" altLang="zh-TW" sz="2000" u="sng" spc="-65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575757"/>
                  </a:solidFill>
                </a:uFill>
                <a:cs typeface="Calibri"/>
              </a:rPr>
              <a:t> </a:t>
            </a:r>
            <a:r>
              <a:rPr lang="en-US" altLang="zh-TW" sz="2000" u="sng" spc="-25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575757"/>
                  </a:solidFill>
                </a:uFill>
                <a:cs typeface="Calibri"/>
              </a:rPr>
              <a:t>Nee</a:t>
            </a:r>
          </a:p>
          <a:p>
            <a:pPr fontAlgn="base"/>
            <a:endParaRPr lang="en-US" altLang="zh-TW" sz="2000" dirty="0">
              <a:solidFill>
                <a:schemeClr val="bg1">
                  <a:lumMod val="50000"/>
                </a:schemeClr>
              </a:solidFill>
            </a:endParaRPr>
          </a:p>
          <a:p>
            <a:endParaRPr lang="zh-TW" altLang="en-US" sz="2000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B93B3192-8AFC-C8FD-896E-4668E6676BBA}"/>
              </a:ext>
            </a:extLst>
          </p:cNvPr>
          <p:cNvSpPr/>
          <p:nvPr/>
        </p:nvSpPr>
        <p:spPr>
          <a:xfrm>
            <a:off x="0" y="5734054"/>
            <a:ext cx="12192000" cy="1123951"/>
          </a:xfrm>
          <a:custGeom>
            <a:avLst/>
            <a:gdLst/>
            <a:ahLst/>
            <a:cxnLst/>
            <a:rect l="l" t="t" r="r" b="b"/>
            <a:pathLst>
              <a:path w="9144000" h="1123950">
                <a:moveTo>
                  <a:pt x="9144000" y="0"/>
                </a:moveTo>
                <a:lnTo>
                  <a:pt x="0" y="0"/>
                </a:lnTo>
                <a:lnTo>
                  <a:pt x="0" y="1123949"/>
                </a:lnTo>
                <a:lnTo>
                  <a:pt x="9144000" y="1123949"/>
                </a:lnTo>
                <a:lnTo>
                  <a:pt x="9144000" y="0"/>
                </a:lnTo>
                <a:close/>
              </a:path>
            </a:pathLst>
          </a:custGeom>
          <a:solidFill>
            <a:srgbClr val="C5040C"/>
          </a:solidFill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B5BAC648-EB79-9197-AFB1-5E3DFB1D9BF3}"/>
              </a:ext>
            </a:extLst>
          </p:cNvPr>
          <p:cNvSpPr/>
          <p:nvPr/>
        </p:nvSpPr>
        <p:spPr>
          <a:xfrm>
            <a:off x="2314828" y="3335897"/>
            <a:ext cx="354331" cy="94615"/>
          </a:xfrm>
          <a:custGeom>
            <a:avLst/>
            <a:gdLst/>
            <a:ahLst/>
            <a:cxnLst/>
            <a:rect l="l" t="t" r="r" b="b"/>
            <a:pathLst>
              <a:path w="354330" h="94614">
                <a:moveTo>
                  <a:pt x="354330" y="0"/>
                </a:moveTo>
                <a:lnTo>
                  <a:pt x="0" y="0"/>
                </a:lnTo>
                <a:lnTo>
                  <a:pt x="0" y="94487"/>
                </a:lnTo>
                <a:lnTo>
                  <a:pt x="354330" y="94487"/>
                </a:lnTo>
                <a:lnTo>
                  <a:pt x="354330" y="0"/>
                </a:lnTo>
                <a:close/>
              </a:path>
            </a:pathLst>
          </a:custGeom>
          <a:solidFill>
            <a:srgbClr val="C5040C"/>
          </a:solidFill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39F8AD1-B15C-531C-9B8E-79E2553F0E7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altLang="zh-TW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863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40D30-34F9-946E-7761-B9FFEDEC4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34A6E4-D14B-EF97-0E6E-9A4EF5A8C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7CE9B93-209B-FF77-B6F2-1104E12595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F1AD714-FA2C-2025-E7FF-B3BB6011EC2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pPr/>
              <a:t>10</a:t>
            </a:fld>
            <a:endParaRPr lang="zh-TW" alt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AA60634-1B00-5E09-C7E8-C8FF3765EB16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BA267BED-00F9-44D3-BE76-93F7B27F19EE}" type="datetime1">
              <a:rPr lang="zh-TW" altLang="en-US" smtClean="0"/>
              <a:pPr/>
              <a:t>2026/2/27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1E67CA1-8732-8147-D0B3-A21AFB6C1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5377" y="3316427"/>
            <a:ext cx="4319998" cy="323999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65F9BF1-FFB0-D01B-162E-EF4F4F87C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4132" y="76427"/>
            <a:ext cx="4319998" cy="323999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780D2B3-69A1-7F1D-E74F-E23F7FAEA3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3341001"/>
            <a:ext cx="4319998" cy="3239999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A431D1FB-49AF-EA7A-B4F6-7F9A1E7FCF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08" y="76427"/>
            <a:ext cx="4319998" cy="323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47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F87A8-AD2B-5525-F3B0-2FB9583B8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BAF8FCE-4530-3C73-CF1E-BCD87549703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pPr/>
              <a:t>11</a:t>
            </a:fld>
            <a:endParaRPr lang="zh-TW" alt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ACE9519-CAEB-05CE-CB22-5F2286FC6335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BA267BED-00F9-44D3-BE76-93F7B27F19EE}" type="datetime1">
              <a:rPr lang="zh-TW" altLang="en-US" smtClean="0"/>
              <a:pPr/>
              <a:t>2026/2/27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4DEDCBE-B998-4614-7567-B55085BC7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6000" y="281320"/>
            <a:ext cx="8160000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23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FC54F-E2DD-2857-B5DA-BAC21F12B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0D8BB18-C5F8-420D-80A2-4BE6D80CA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Pion Decay Channel Triplet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BEAC2C4-C355-1CA5-BBA9-D4760722FA5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pPr/>
              <a:t>12</a:t>
            </a:fld>
            <a:endParaRPr lang="zh-TW" alt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3C76130-6864-FDB3-B688-F8D027D09B02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BA267BED-00F9-44D3-BE76-93F7B27F19EE}" type="datetime1">
              <a:rPr lang="zh-TW" altLang="en-US" smtClean="0"/>
              <a:pPr/>
              <a:t>2026/2/27</a:t>
            </a:fld>
            <a:endParaRPr 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885EB880-D6D0-5F22-40B0-05C3385C5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7773" y="0"/>
            <a:ext cx="3760572" cy="658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51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7E4B4-5EEC-A054-0CDC-C422789C8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599A6A-BD20-555B-7BD8-8B1FE4CFE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133CE6F-2A5C-3766-F65C-53E77922F7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5CB0447-F909-460E-ED5D-80983AA7FEB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pPr/>
              <a:t>13</a:t>
            </a:fld>
            <a:endParaRPr lang="zh-TW" alt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8129BCA-1D54-93DC-ECCA-7EA5BECED65D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BA267BED-00F9-44D3-BE76-93F7B27F19EE}" type="datetime1">
              <a:rPr lang="zh-TW" altLang="en-US" smtClean="0"/>
              <a:pPr/>
              <a:t>2026/2/27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E4153BB-2774-1A72-427A-DF4F37CC0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5376" y="3316427"/>
            <a:ext cx="4320000" cy="323999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A582F5F-8E79-2905-0CCD-7B4C38D1E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4131" y="76427"/>
            <a:ext cx="4320000" cy="323999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D3D84240-ADB5-BFCE-5159-825AD86C7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341001"/>
            <a:ext cx="4320000" cy="3239999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9505C6DD-539D-DA1A-528F-6471AC8D2E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07" y="76427"/>
            <a:ext cx="4320000" cy="323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18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26F75-81E1-3C6E-4834-8D6CC032E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3F8C9F5-15C2-3EC8-436F-BE0A3D96C1D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pPr/>
              <a:t>14</a:t>
            </a:fld>
            <a:endParaRPr lang="zh-TW" alt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B64FB0C-8E06-08E2-ABC5-7A39BB49793C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BA267BED-00F9-44D3-BE76-93F7B27F19EE}" type="datetime1">
              <a:rPr lang="zh-TW" altLang="en-US" smtClean="0"/>
              <a:pPr/>
              <a:t>2026/2/27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FA75044-EC98-4ACD-2BAD-DC13D8B7D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5400" y="195056"/>
            <a:ext cx="8321200" cy="624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98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5353E-BEF5-0C58-D2C7-67D7F58AA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D60926-FD99-6039-A5BA-9E1237161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813463D-B536-A844-4263-15EFFA0347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135EB31-F724-C891-02E3-17300F02D5F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pPr/>
              <a:t>15</a:t>
            </a:fld>
            <a:endParaRPr lang="zh-TW" alt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7A6057F-CA29-66A9-1E36-2AC8442C07AB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BA267BED-00F9-44D3-BE76-93F7B27F19EE}" type="datetime1">
              <a:rPr lang="zh-TW" altLang="en-US" smtClean="0"/>
              <a:pPr/>
              <a:t>2026/2/27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A44AB6A-0478-32AA-9566-ED781C4CE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5377" y="3316427"/>
            <a:ext cx="4319998" cy="323999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A5AA5A5-6639-F52F-BC57-ABA200A114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4132" y="76427"/>
            <a:ext cx="4319998" cy="323999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0569D33-03BF-6669-5AF8-802AC1C7D7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3341001"/>
            <a:ext cx="4319998" cy="3239999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ACB7A64E-13FF-FCBA-25CE-3EB9D75A9F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08" y="76427"/>
            <a:ext cx="4319998" cy="323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31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96EBF-0D4B-3A34-D158-5FD542D8B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13FFD30-C71D-2748-A6FE-51CEEDF4248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pPr/>
              <a:t>16</a:t>
            </a:fld>
            <a:endParaRPr lang="zh-TW" alt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7AFA3B2-1773-09AE-62BE-80826D3A1C14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BA267BED-00F9-44D3-BE76-93F7B27F19EE}" type="datetime1">
              <a:rPr lang="zh-TW" altLang="en-US" smtClean="0"/>
              <a:pPr/>
              <a:t>2026/2/27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CFE69A6-E85D-6E82-5AA2-FEE9506C6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5400" y="195056"/>
            <a:ext cx="8321200" cy="624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81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B888A-5632-2089-E261-8E8CD8D32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4330F57-A839-051C-6406-62BB9E381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3F70945-E09F-D5EF-F6E0-6F2D3055B6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66E21D7-C654-DA88-C8C9-9F006CF2B6E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pPr/>
              <a:t>17</a:t>
            </a:fld>
            <a:endParaRPr lang="zh-TW" alt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663806D-D32D-A0F5-7328-0CBA36299D23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BA267BED-00F9-44D3-BE76-93F7B27F19EE}" type="datetime1">
              <a:rPr lang="zh-TW" altLang="en-US" smtClean="0"/>
              <a:pPr/>
              <a:t>2026/2/27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6F59BF7-4DA7-0AF0-6050-D4C11A704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5377" y="3316427"/>
            <a:ext cx="4319998" cy="323999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B78E404-3251-1D52-3093-A639A87F0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4132" y="76427"/>
            <a:ext cx="4319998" cy="323999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DCFE0643-CE28-B44E-2093-27BB81ECD9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3341001"/>
            <a:ext cx="4319998" cy="3239998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D7ADA83C-0F07-9DA5-4B50-6FB079BB55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08" y="76427"/>
            <a:ext cx="4319998" cy="323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8A14B-C9BE-65F6-FC57-3B052CD51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CF0FEAE-96C7-4A1E-148C-7491BE13872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pPr/>
              <a:t>18</a:t>
            </a:fld>
            <a:endParaRPr lang="zh-TW" alt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F9C1573-7130-D66F-B6C6-D8DFBEE0B672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BA267BED-00F9-44D3-BE76-93F7B27F19EE}" type="datetime1">
              <a:rPr lang="zh-TW" altLang="en-US" smtClean="0"/>
              <a:pPr/>
              <a:t>2026/2/27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4523059-F90C-AD10-0800-0BAD41CDD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6000" y="281320"/>
            <a:ext cx="8160000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2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3972AB-59B8-98A3-61C5-82A0E4152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231EB4F-E2A6-AC9B-76DB-E13E3E5E13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B7E9FD2-6758-583C-634B-6649BF06863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pPr/>
              <a:t>19</a:t>
            </a:fld>
            <a:endParaRPr lang="zh-TW" alt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FEBF856-F4FC-63B2-841A-82C4C70E8C20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BA267BED-00F9-44D3-BE76-93F7B27F19EE}" type="datetime1">
              <a:rPr lang="zh-TW" altLang="en-US" smtClean="0"/>
              <a:pPr/>
              <a:t>2026/2/27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889B304-F543-845F-7E2F-A022556A2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7456" y="404879"/>
            <a:ext cx="8160000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348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D3C023-E4A0-BCB9-5AD9-DCD65A894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1A37B0D-C2B4-8E93-DF15-2F7DBB087C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1DAAFD6-C262-7970-1248-1EB0416317A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altLang="zh-TW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14D8998-496C-C357-227E-8F7F852C9218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67BED-00F9-44D3-BE76-93F7B27F19EE}" type="datetime1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圖片 6" descr="一張含有 螢幕擷取畫面, 鮮豔 的圖片&#10;&#10;AI 產生的內容可能不正確。">
            <a:extLst>
              <a:ext uri="{FF2B5EF4-FFF2-40B4-BE49-F238E27FC236}">
                <a16:creationId xmlns:a16="http://schemas.microsoft.com/office/drawing/2014/main" id="{58923834-979B-FA47-0CFA-BACD4E1F6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16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02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219E76E-5009-C14A-67E6-7B9F967B2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2E11F32-3731-F943-81BC-364F6EA3CE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D78107F-D885-79FD-F790-0CA58B12DED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pPr/>
              <a:t>20</a:t>
            </a:fld>
            <a:endParaRPr lang="zh-TW" alt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F0509E4-BA97-BE9E-920C-C44389537556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BA267BED-00F9-44D3-BE76-93F7B27F19EE}" type="datetime1">
              <a:rPr lang="zh-TW" altLang="en-US" smtClean="0"/>
              <a:pPr/>
              <a:t>2026/2/27</a:t>
            </a:fld>
            <a:endParaRPr lang="en-US" dirty="0"/>
          </a:p>
        </p:txBody>
      </p:sp>
      <p:pic>
        <p:nvPicPr>
          <p:cNvPr id="7" name="圖片 6" descr="一張含有 螢幕擷取畫面, 光線, 鮮豔, 雷射 的圖片&#10;&#10;AI 產生的內容可能不正確。">
            <a:extLst>
              <a:ext uri="{FF2B5EF4-FFF2-40B4-BE49-F238E27FC236}">
                <a16:creationId xmlns:a16="http://schemas.microsoft.com/office/drawing/2014/main" id="{2F4B81F1-7AF5-72BD-8848-41F82691C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810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7C5C5772-805E-F315-F165-D05B7D4EE873}"/>
                  </a:ext>
                </a:extLst>
              </p:cNvPr>
              <p:cNvSpPr txBox="1"/>
              <p:nvPr/>
            </p:nvSpPr>
            <p:spPr>
              <a:xfrm>
                <a:off x="1104181" y="3219308"/>
                <a:ext cx="420394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solidFill>
                      <a:schemeClr val="bg1"/>
                    </a:solidFill>
                  </a:rPr>
                  <a:t>1000 Events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TW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TW" dirty="0">
                    <a:solidFill>
                      <a:schemeClr val="bg1"/>
                    </a:solidFill>
                  </a:rPr>
                  <a:t> Beam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solidFill>
                      <a:schemeClr val="bg1"/>
                    </a:solidFill>
                  </a:rPr>
                  <a:t>270/1.15 MeV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solidFill>
                      <a:schemeClr val="bg1"/>
                    </a:solidFill>
                  </a:rPr>
                  <a:t>Sigma x = 50 mm; Sigma y = 50 mm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solidFill>
                      <a:schemeClr val="bg1"/>
                    </a:solidFill>
                  </a:rPr>
                  <a:t>Sigma T = 1 ns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solidFill>
                      <a:schemeClr val="bg1"/>
                    </a:solidFill>
                  </a:rPr>
                  <a:t>Sigma P = 0.05 MeV</a:t>
                </a:r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7C5C5772-805E-F315-F165-D05B7D4EE8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181" y="3219308"/>
                <a:ext cx="4203940" cy="1754326"/>
              </a:xfrm>
              <a:prstGeom prst="rect">
                <a:avLst/>
              </a:prstGeom>
              <a:blipFill>
                <a:blip r:embed="rId3"/>
                <a:stretch>
                  <a:fillRect l="-870" t="-1736" r="-1159" b="-451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7388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D3784-7F16-B345-906A-44770965C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C541F16-D525-57FC-E945-370B58B89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Pion Decay Channel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42F39B7-4C68-F765-DE97-D6CE20D08CD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pPr/>
              <a:t>21</a:t>
            </a:fld>
            <a:endParaRPr lang="zh-TW" alt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469733C-81BD-ABF3-F96E-F5E3E087A009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BA267BED-00F9-44D3-BE76-93F7B27F19EE}" type="datetime1">
              <a:rPr lang="zh-TW" altLang="en-US" smtClean="0"/>
              <a:pPr/>
              <a:t>2026/2/27</a:t>
            </a:fld>
            <a:endParaRPr 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3C6E3D1-5422-9CA5-A236-D92551574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7247" y="392646"/>
            <a:ext cx="3141172" cy="549705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FE465B6-F875-F276-B4E6-1B1EE4FC55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4754" y="1271423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02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99AF9-836F-9EE0-0E22-DB6F6E672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F7AA5A8-7DAF-D121-923A-2F27C21FA02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pPr/>
              <a:t>22</a:t>
            </a:fld>
            <a:endParaRPr lang="zh-TW" alt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12E86BA-80D2-CF35-C962-D3F3E5923FF7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BA267BED-00F9-44D3-BE76-93F7B27F19EE}" type="datetime1">
              <a:rPr lang="zh-TW" altLang="en-US" smtClean="0"/>
              <a:pPr/>
              <a:t>2026/2/27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3B0F947-D78A-4884-DF22-6B219CF74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6960" y="3322178"/>
            <a:ext cx="4319997" cy="323999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9A682DB-232F-A32E-0ED2-CE8F943D1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5715" y="76427"/>
            <a:ext cx="4319997" cy="323999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85AF6A66-F868-2893-4849-3AB3C9818B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1584" y="3341001"/>
            <a:ext cx="4319997" cy="3239998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CCE3C0AF-76E6-0437-EAF5-161E025F61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7591" y="76427"/>
            <a:ext cx="4319997" cy="3239998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34F6745D-9260-80F5-5C12-76554B5BFC6F}"/>
              </a:ext>
            </a:extLst>
          </p:cNvPr>
          <p:cNvSpPr txBox="1">
            <a:spLocks/>
          </p:cNvSpPr>
          <p:nvPr/>
        </p:nvSpPr>
        <p:spPr>
          <a:xfrm>
            <a:off x="503938" y="557279"/>
            <a:ext cx="10551836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1F1F1F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US" altLang="zh-TW" kern="0"/>
              <a:t>Pion Decay Channel</a:t>
            </a:r>
            <a:endParaRPr lang="zh-TW" altLang="en-US" kern="0" dirty="0"/>
          </a:p>
        </p:txBody>
      </p:sp>
    </p:spTree>
    <p:extLst>
      <p:ext uri="{BB962C8B-B14F-4D97-AF65-F5344CB8AC3E}">
        <p14:creationId xmlns:p14="http://schemas.microsoft.com/office/powerpoint/2010/main" val="176222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CB0AE-4082-5DBD-1619-0D96425C1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C57A6C8-A4D6-3FC8-094D-E18159D135D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pPr/>
              <a:t>23</a:t>
            </a:fld>
            <a:endParaRPr lang="zh-TW" alt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00B417A-DBE1-19E3-6D6B-27572954B004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BA267BED-00F9-44D3-BE76-93F7B27F19EE}" type="datetime1">
              <a:rPr lang="zh-TW" altLang="en-US" smtClean="0"/>
              <a:pPr/>
              <a:t>2026/2/27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C8E52CC-32B6-82E8-A723-C82F260AF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6960" y="3322178"/>
            <a:ext cx="4319997" cy="323999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DE1DB91-8762-607C-DB86-A067EC9F6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5715" y="76427"/>
            <a:ext cx="4319997" cy="323999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1A0FFA3-D35C-8364-9645-28BD51208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1584" y="3341001"/>
            <a:ext cx="4319997" cy="3239997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0EC5F898-39BE-82F7-AB9F-F78C9CECC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7591" y="76427"/>
            <a:ext cx="4319997" cy="3239997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A9633ACA-4DD5-B761-25C7-9B3CD1757247}"/>
              </a:ext>
            </a:extLst>
          </p:cNvPr>
          <p:cNvSpPr txBox="1">
            <a:spLocks/>
          </p:cNvSpPr>
          <p:nvPr/>
        </p:nvSpPr>
        <p:spPr>
          <a:xfrm>
            <a:off x="503938" y="557279"/>
            <a:ext cx="10551836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1F1F1F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US" altLang="zh-TW" kern="0"/>
              <a:t>Pion Decay Channel</a:t>
            </a:r>
            <a:endParaRPr lang="zh-TW" altLang="en-US" kern="0" dirty="0"/>
          </a:p>
        </p:txBody>
      </p:sp>
    </p:spTree>
    <p:extLst>
      <p:ext uri="{BB962C8B-B14F-4D97-AF65-F5344CB8AC3E}">
        <p14:creationId xmlns:p14="http://schemas.microsoft.com/office/powerpoint/2010/main" val="1401565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BC101-5D7A-76C3-DBB6-7221259A3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A29334-60AC-68E5-836B-A6F63D623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Pion Decay Channel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5074D28-595C-0C90-F386-12CE8F24AD5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pPr/>
              <a:t>24</a:t>
            </a:fld>
            <a:endParaRPr lang="zh-TW" alt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BB5A19C-FA62-6E17-7A7F-2CC3F2AC1EEB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BA267BED-00F9-44D3-BE76-93F7B27F19EE}" type="datetime1">
              <a:rPr lang="zh-TW" altLang="en-US" smtClean="0"/>
              <a:pPr/>
              <a:t>2026/2/27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D921FF2-172F-ABFE-E64F-B85C43605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340446"/>
            <a:ext cx="5760000" cy="4320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6018850-3021-679F-DD5C-36C6CEA0FD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40446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73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2F645-E926-4236-4ED3-CA47C9967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248C11-73DD-32FD-0815-AB039A318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Chicane 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A061996-CC40-66DE-F38E-C86D0858591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pPr/>
              <a:t>25</a:t>
            </a:fld>
            <a:endParaRPr lang="zh-TW" alt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720794B-37EB-35F2-3887-A51220C3CE76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BA267BED-00F9-44D3-BE76-93F7B27F19EE}" type="datetime1">
              <a:rPr lang="zh-TW" altLang="en-US" smtClean="0"/>
              <a:pPr/>
              <a:t>2026/2/27</a:t>
            </a:fld>
            <a:endParaRPr 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2BAE613-1CB6-5E30-9011-C4DC77DE4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247" y="0"/>
            <a:ext cx="3141172" cy="628234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84D74B4-3A12-0E9C-B00B-B09D22038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54" y="1271423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336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53C68-8A90-7B4A-45F8-759BEAC91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51E9705-5711-94DF-ED31-451506081E6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pPr/>
              <a:t>26</a:t>
            </a:fld>
            <a:endParaRPr lang="zh-TW" alt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FAF3D04-D32D-70BF-0BE3-8B69A0E43470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BA267BED-00F9-44D3-BE76-93F7B27F19EE}" type="datetime1">
              <a:rPr lang="zh-TW" altLang="en-US" smtClean="0"/>
              <a:pPr/>
              <a:t>2026/2/27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0548572-4045-B689-C4DF-19B431D88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6960" y="3322178"/>
            <a:ext cx="4319997" cy="323999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8A4D476-5644-5F73-22D4-D879F59A2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5715" y="76427"/>
            <a:ext cx="4319997" cy="323999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B65FEC9-F8EB-6695-555D-B1EE4710A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1584" y="3341001"/>
            <a:ext cx="4319997" cy="3239997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8AD1DA51-3B41-AF00-BE31-FB8839EEDB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7591" y="76427"/>
            <a:ext cx="4319997" cy="3239997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35ADC8B9-BE7F-96A5-92CA-D2BF2273922D}"/>
              </a:ext>
            </a:extLst>
          </p:cNvPr>
          <p:cNvSpPr txBox="1">
            <a:spLocks/>
          </p:cNvSpPr>
          <p:nvPr/>
        </p:nvSpPr>
        <p:spPr>
          <a:xfrm>
            <a:off x="503938" y="557279"/>
            <a:ext cx="10551836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1F1F1F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US" altLang="zh-TW" kern="0" dirty="0"/>
              <a:t>Chicane</a:t>
            </a:r>
            <a:endParaRPr lang="zh-TW" altLang="en-US" kern="0" dirty="0"/>
          </a:p>
        </p:txBody>
      </p:sp>
    </p:spTree>
    <p:extLst>
      <p:ext uri="{BB962C8B-B14F-4D97-AF65-F5344CB8AC3E}">
        <p14:creationId xmlns:p14="http://schemas.microsoft.com/office/powerpoint/2010/main" val="15238823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AA35D-E89D-C135-E27D-E886A9E28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CAC9AA5-7525-8D86-47FA-0B0BBC6E8E8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pPr/>
              <a:t>27</a:t>
            </a:fld>
            <a:endParaRPr lang="zh-TW" alt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44AA01E-C0BD-6C4D-7F32-6DAA29B3794C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BA267BED-00F9-44D3-BE76-93F7B27F19EE}" type="datetime1">
              <a:rPr lang="zh-TW" altLang="en-US" smtClean="0"/>
              <a:pPr/>
              <a:t>2026/2/27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F9AE3E2-8EA9-AF49-0F7C-39E5A2C3F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6960" y="3322178"/>
            <a:ext cx="4319996" cy="323999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8E9BD51-4032-DA11-0A0A-97C7802B0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5715" y="76427"/>
            <a:ext cx="4319996" cy="323999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D940A06D-F589-CF70-D33D-89C1E4E9AF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1584" y="3341001"/>
            <a:ext cx="4319996" cy="3239997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D3C679F4-D9E2-0AAB-47E0-CD6003F1D7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7591" y="76427"/>
            <a:ext cx="4319996" cy="3239997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7AC74261-0707-9A42-0718-EC8137A27C3A}"/>
              </a:ext>
            </a:extLst>
          </p:cNvPr>
          <p:cNvSpPr txBox="1">
            <a:spLocks/>
          </p:cNvSpPr>
          <p:nvPr/>
        </p:nvSpPr>
        <p:spPr>
          <a:xfrm>
            <a:off x="503938" y="557279"/>
            <a:ext cx="10551836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1F1F1F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US" altLang="zh-TW" kern="0" dirty="0"/>
              <a:t>Chicane</a:t>
            </a:r>
            <a:endParaRPr lang="zh-TW" altLang="en-US" kern="0" dirty="0"/>
          </a:p>
        </p:txBody>
      </p:sp>
    </p:spTree>
    <p:extLst>
      <p:ext uri="{BB962C8B-B14F-4D97-AF65-F5344CB8AC3E}">
        <p14:creationId xmlns:p14="http://schemas.microsoft.com/office/powerpoint/2010/main" val="14472029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73430C-70AA-7F0F-8314-67DA4460A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Chicane 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01403CB-6905-F0D5-456C-468AC6DD865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pPr/>
              <a:t>28</a:t>
            </a:fld>
            <a:endParaRPr lang="zh-TW" alt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C328182-395B-B970-CF10-3E196FC7DBD9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BA267BED-00F9-44D3-BE76-93F7B27F19EE}" type="datetime1">
              <a:rPr lang="zh-TW" altLang="en-US" smtClean="0"/>
              <a:pPr/>
              <a:t>2026/2/27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BCE062F-1F56-87F6-EE5D-258F08FE13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40446"/>
            <a:ext cx="5760000" cy="4320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E4D60F2-DED3-6F2E-5D80-F87E89E98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446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117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235D9-8FEF-9821-A10C-1954A843C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DB1CEC-11A5-F94C-1C88-0FDA198EB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Cooling Preparation 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7340259-8D77-AFAA-33AF-647B539F2D6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pPr/>
              <a:t>29</a:t>
            </a:fld>
            <a:endParaRPr lang="zh-TW" alt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0F3DED1-032D-E0D7-234E-0D0C87E04E05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BA267BED-00F9-44D3-BE76-93F7B27F19EE}" type="datetime1">
              <a:rPr lang="zh-TW" altLang="en-US" smtClean="0"/>
              <a:pPr/>
              <a:t>2026/2/27</a:t>
            </a:fld>
            <a:endParaRPr 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9F7CBE3-5CDC-8258-40F7-C698819EE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7247" y="1963232"/>
            <a:ext cx="3141172" cy="235587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35E6EEDE-9141-3FC1-C121-BA98995B2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4754" y="1271423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90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01D09A-2125-C881-F021-166A2104A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85" y="51802"/>
            <a:ext cx="10551836" cy="461665"/>
          </a:xfrm>
        </p:spPr>
        <p:txBody>
          <a:bodyPr/>
          <a:lstStyle/>
          <a:p>
            <a:r>
              <a:rPr lang="en-US" altLang="zh-TW" dirty="0"/>
              <a:t>Graphite Target Solenoid with Adiabatic Taper</a:t>
            </a:r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AE9D27B-E7C8-5053-5C72-6505AC25B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187" y="523121"/>
            <a:ext cx="10596033" cy="692497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Efficiently </a:t>
            </a:r>
            <a:r>
              <a:rPr lang="en-US" altLang="zh-TW" b="1" dirty="0"/>
              <a:t>capture </a:t>
            </a:r>
            <a:r>
              <a:rPr lang="en-US" altLang="zh-TW" b="1" dirty="0" err="1"/>
              <a:t>pions</a:t>
            </a:r>
            <a:r>
              <a:rPr lang="en-US" altLang="zh-TW" b="1" dirty="0"/>
              <a:t>/muons</a:t>
            </a:r>
            <a:r>
              <a:rPr lang="en-US" altLang="zh-TW" dirty="0"/>
              <a:t> produced at the graphite target and </a:t>
            </a:r>
            <a:r>
              <a:rPr lang="en-US" altLang="zh-TW" b="1" dirty="0"/>
              <a:t>smoothly match</a:t>
            </a:r>
            <a:r>
              <a:rPr lang="en-US" altLang="zh-TW" dirty="0"/>
              <a:t> them into the downstream </a:t>
            </a:r>
            <a:r>
              <a:rPr lang="en-US" altLang="zh-TW" b="1" dirty="0"/>
              <a:t>decay channel (APER_PIPE = 300 mm)</a:t>
            </a:r>
            <a:r>
              <a:rPr lang="en-US" altLang="zh-TW" dirty="0"/>
              <a:t> and </a:t>
            </a:r>
            <a:r>
              <a:rPr lang="en-US" altLang="zh-TW" b="1" dirty="0"/>
              <a:t>quadrupole triplet</a:t>
            </a:r>
            <a:r>
              <a:rPr lang="en-US" altLang="zh-TW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/>
          </a:p>
          <a:p>
            <a:r>
              <a:rPr lang="en-US" altLang="zh-TW" b="1" dirty="0"/>
              <a:t>1. High-Field Capture Region: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dirty="0"/>
              <a:t>Target location:</a:t>
            </a:r>
            <a:r>
              <a:rPr lang="en-US" altLang="zh-TW" dirty="0"/>
              <a:t> centered inside a large-bore solenoid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dirty="0"/>
              <a:t>Capture solenoid:</a:t>
            </a:r>
            <a:endParaRPr lang="en-US" altLang="zh-TW" dirty="0"/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altLang="zh-TW" dirty="0"/>
              <a:t>Inner radius: </a:t>
            </a:r>
            <a:r>
              <a:rPr lang="en-US" altLang="zh-TW" b="1" dirty="0"/>
              <a:t>700 mm</a:t>
            </a:r>
            <a:endParaRPr lang="en-US" altLang="zh-TW" dirty="0"/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altLang="zh-TW" dirty="0"/>
              <a:t>Length: </a:t>
            </a:r>
            <a:r>
              <a:rPr lang="en-US" altLang="zh-TW" b="1" dirty="0"/>
              <a:t>2 m</a:t>
            </a:r>
            <a:endParaRPr lang="en-US" altLang="zh-TW" dirty="0"/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altLang="zh-TW" dirty="0"/>
              <a:t>High current (</a:t>
            </a:r>
            <a:r>
              <a:rPr lang="en-US" altLang="zh-TW" b="1" dirty="0"/>
              <a:t>160 A</a:t>
            </a:r>
            <a:r>
              <a:rPr lang="en-US" altLang="zh-TW" dirty="0"/>
              <a:t>) → strong axial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dirty="0"/>
              <a:t>Purpose:</a:t>
            </a:r>
            <a:endParaRPr lang="en-US" altLang="zh-TW" dirty="0"/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altLang="zh-TW" dirty="0"/>
              <a:t>Maximize transverse acceptance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altLang="zh-TW" dirty="0"/>
              <a:t>Capture low-momentum </a:t>
            </a:r>
            <a:r>
              <a:rPr lang="en-US" altLang="zh-TW" dirty="0" err="1"/>
              <a:t>pions</a:t>
            </a:r>
            <a:r>
              <a:rPr lang="en-US" altLang="zh-TW" dirty="0"/>
              <a:t> immediately after production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endParaRPr lang="en-US" altLang="zh-TW" dirty="0"/>
          </a:p>
          <a:p>
            <a:r>
              <a:rPr lang="en-US" altLang="zh-TW" b="1" dirty="0"/>
              <a:t>2. Adiabatic Solenoid Taper: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Solenoid is split into </a:t>
            </a:r>
            <a:r>
              <a:rPr lang="en-US" altLang="zh-TW" b="1" dirty="0"/>
              <a:t>10 short segments</a:t>
            </a:r>
            <a:endParaRPr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Over </a:t>
            </a:r>
            <a:r>
              <a:rPr lang="en-US" altLang="zh-TW" b="1" dirty="0"/>
              <a:t>5 m total length</a:t>
            </a:r>
            <a:r>
              <a:rPr lang="en-US" altLang="zh-TW" dirty="0"/>
              <a:t>: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altLang="zh-TW" b="1" dirty="0"/>
              <a:t>Field strength decreases smoothly</a:t>
            </a:r>
            <a:r>
              <a:rPr lang="en-US" altLang="zh-TW" dirty="0"/>
              <a:t> (current → 0 A)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altLang="zh-TW" b="1" dirty="0"/>
              <a:t>Warm bore radius shrinks</a:t>
            </a:r>
            <a:r>
              <a:rPr lang="en-US" altLang="zh-TW" dirty="0"/>
              <a:t>:</a:t>
            </a:r>
          </a:p>
          <a:p>
            <a:pPr marL="1200127" lvl="2" indent="-285750">
              <a:buFont typeface="Arial" panose="020B0604020202020204" pitchFamily="34" charset="0"/>
              <a:buChar char="•"/>
            </a:pPr>
            <a:r>
              <a:rPr lang="en-US" altLang="zh-TW" dirty="0"/>
              <a:t>200 mm → </a:t>
            </a:r>
            <a:r>
              <a:rPr lang="en-US" altLang="zh-TW" b="1" dirty="0"/>
              <a:t>300 mm </a:t>
            </a:r>
            <a:r>
              <a:rPr lang="en-US" altLang="zh-TW" dirty="0"/>
              <a:t>(inner radius increases from 210, 220, …, 290, → </a:t>
            </a:r>
            <a:r>
              <a:rPr lang="en-US" altLang="zh-TW" b="1" dirty="0"/>
              <a:t>300 mm</a:t>
            </a:r>
            <a:r>
              <a:rPr lang="en-US" altLang="zh-TW" dirty="0"/>
              <a:t>)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altLang="zh-TW" dirty="0"/>
              <a:t>Avoids sudden optical mismatch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altLang="zh-TW" dirty="0"/>
              <a:t>Preserves transverse emittance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altLang="zh-TW" dirty="0"/>
              <a:t>Converts transverse momentum into longitudinal motion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2C482F5-BBCC-3258-6055-F0EA7532113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pPr/>
              <a:t>3</a:t>
            </a:fld>
            <a:endParaRPr lang="zh-TW" alt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71A939D-07F1-90DA-9B6A-AA65A5DD9FF8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BA267BED-00F9-44D3-BE76-93F7B27F19EE}" type="datetime1">
              <a:rPr lang="zh-TW" altLang="en-US" smtClean="0"/>
              <a:pPr/>
              <a:t>2026/2/27</a:t>
            </a:fld>
            <a:endParaRPr lang="en-US" dirty="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F0A52D70-E719-B473-4DF0-76B83918E71E}"/>
              </a:ext>
            </a:extLst>
          </p:cNvPr>
          <p:cNvSpPr txBox="1"/>
          <p:nvPr/>
        </p:nvSpPr>
        <p:spPr>
          <a:xfrm>
            <a:off x="6757359" y="1328672"/>
            <a:ext cx="56194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3. Matching to Decay Channel: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Final solenoid radius matches: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altLang="zh-TW" b="1" dirty="0"/>
              <a:t>Decay channel aperture (APER_PIPE = 300 mm)</a:t>
            </a:r>
            <a:endParaRPr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Solenoid field smoothly goes to </a:t>
            </a:r>
            <a:r>
              <a:rPr lang="en-US" altLang="zh-TW" b="1" dirty="0"/>
              <a:t>~0</a:t>
            </a:r>
            <a:r>
              <a:rPr lang="en-US" altLang="zh-TW" dirty="0"/>
              <a:t> before: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altLang="zh-TW" b="1" dirty="0"/>
              <a:t>Quadrupole triplet (QF1–QD–QF2)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288959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D8BF1-881B-E51B-81F5-518FBC402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624AE33-825F-B641-AC06-483A7AE3B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Cooling Preparation 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8C22063-29E3-2F22-8CD4-29BB4504D4D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pPr/>
              <a:t>30</a:t>
            </a:fld>
            <a:endParaRPr lang="zh-TW" alt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D462A2B-C8A2-696A-8CD4-73C898BE5B9E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BA267BED-00F9-44D3-BE76-93F7B27F19EE}" type="datetime1">
              <a:rPr lang="zh-TW" altLang="en-US" smtClean="0"/>
              <a:pPr/>
              <a:t>2026/2/27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CF39869-FEFD-4A99-C28D-74988D9CE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340446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813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C82BAC-B4D5-CC79-C3B6-A682BED20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93" y="124877"/>
            <a:ext cx="10551836" cy="461665"/>
          </a:xfrm>
        </p:spPr>
        <p:txBody>
          <a:bodyPr/>
          <a:lstStyle/>
          <a:p>
            <a:r>
              <a:rPr lang="en-US" altLang="zh-TW" dirty="0"/>
              <a:t>Cooling Cell’s Coil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E847C72-368E-DE11-9CD5-7C28BCBC6CA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pPr/>
              <a:t>31</a:t>
            </a:fld>
            <a:endParaRPr lang="zh-TW" alt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05B7485-1A89-76D9-BF4B-38501A1A8263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BA267BED-00F9-44D3-BE76-93F7B27F19EE}" type="datetime1">
              <a:rPr lang="zh-TW" altLang="en-US" smtClean="0"/>
              <a:pPr/>
              <a:t>2026/2/27</a:t>
            </a:fld>
            <a:endParaRPr 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70D78AC-13B1-D657-A3D4-473DEAA39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959" y="3243361"/>
            <a:ext cx="4940872" cy="3293915"/>
          </a:xfrm>
          <a:prstGeom prst="rect">
            <a:avLst/>
          </a:prstGeom>
        </p:spPr>
      </p:pic>
      <p:pic>
        <p:nvPicPr>
          <p:cNvPr id="9" name="圖片 8" descr="一張含有 螢幕擷取畫面, 鮮豔, 綠色, 光線 的圖片&#10;&#10;AI 產生的內容可能不正確。">
            <a:extLst>
              <a:ext uri="{FF2B5EF4-FFF2-40B4-BE49-F238E27FC236}">
                <a16:creationId xmlns:a16="http://schemas.microsoft.com/office/drawing/2014/main" id="{0E03F3CF-1ED0-6B39-DC13-7C54651B0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5274"/>
            <a:ext cx="7832785" cy="2543849"/>
          </a:xfrm>
          <a:prstGeom prst="rect">
            <a:avLst/>
          </a:prstGeom>
        </p:spPr>
      </p:pic>
      <p:pic>
        <p:nvPicPr>
          <p:cNvPr id="11" name="圖片 10" descr="一張含有 文字, 圖表, 方案, 平行 的圖片&#10;&#10;AI 產生的內容可能不正確。">
            <a:extLst>
              <a:ext uri="{FF2B5EF4-FFF2-40B4-BE49-F238E27FC236}">
                <a16:creationId xmlns:a16="http://schemas.microsoft.com/office/drawing/2014/main" id="{BCF64FF2-6AA9-0C19-63D1-0EA7F4432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28" y="3355646"/>
            <a:ext cx="4873062" cy="307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40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42612-8E2C-8DF6-66C3-F788B108A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4069DBB-B132-CAF9-58D5-AC64759A3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BB69AEA-095B-669A-502A-DDD8ADEC22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2DCE24D-3891-5E96-8768-9438133C127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pPr/>
              <a:t>4</a:t>
            </a:fld>
            <a:endParaRPr lang="zh-TW" alt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2F503C4-3C71-1756-4895-6ADCA60124B1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BA267BED-00F9-44D3-BE76-93F7B27F19EE}" type="datetime1">
              <a:rPr lang="zh-TW" altLang="en-US" smtClean="0"/>
              <a:pPr/>
              <a:t>2026/2/27</a:t>
            </a:fld>
            <a:endParaRPr lang="en-US" dirty="0"/>
          </a:p>
        </p:txBody>
      </p:sp>
      <p:pic>
        <p:nvPicPr>
          <p:cNvPr id="7" name="圖片 6" descr="一張含有 夜晚, 黑暗, 雷射, 光線 的圖片&#10;&#10;AI 產生的內容可能不正確。">
            <a:extLst>
              <a:ext uri="{FF2B5EF4-FFF2-40B4-BE49-F238E27FC236}">
                <a16:creationId xmlns:a16="http://schemas.microsoft.com/office/drawing/2014/main" id="{1B40EF38-27E1-01F1-756F-132B3869E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581001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B631E347-46BC-E9EB-8A80-1833D694C8A9}"/>
              </a:ext>
            </a:extLst>
          </p:cNvPr>
          <p:cNvSpPr txBox="1"/>
          <p:nvPr/>
        </p:nvSpPr>
        <p:spPr>
          <a:xfrm>
            <a:off x="1104181" y="3219308"/>
            <a:ext cx="42039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chemeClr val="bg1"/>
                </a:solidFill>
              </a:rPr>
              <a:t>1000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chemeClr val="bg1"/>
                </a:solidFill>
              </a:rPr>
              <a:t>Proton Beam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chemeClr val="bg1"/>
                </a:solidFill>
              </a:rPr>
              <a:t>8 GeV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chemeClr val="bg1"/>
                </a:solidFill>
              </a:rPr>
              <a:t>Sigma x = 1mm; Sigma y = 1mm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chemeClr val="bg1"/>
                </a:solidFill>
              </a:rPr>
              <a:t>Sigma T = 1 ns</a:t>
            </a:r>
          </a:p>
        </p:txBody>
      </p:sp>
    </p:spTree>
    <p:extLst>
      <p:ext uri="{BB962C8B-B14F-4D97-AF65-F5344CB8AC3E}">
        <p14:creationId xmlns:p14="http://schemas.microsoft.com/office/powerpoint/2010/main" val="643793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EDF7CC-25B9-550B-A674-297D6CAA8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Capture &amp; Taper Solenoids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09BD7C6-C94F-0F41-E787-6CA95761411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pPr/>
              <a:t>5</a:t>
            </a:fld>
            <a:endParaRPr lang="zh-TW" alt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A74A430-34D6-24D1-AAFD-7CAFD0C6ACCD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BA267BED-00F9-44D3-BE76-93F7B27F19EE}" type="datetime1">
              <a:rPr lang="zh-TW" altLang="en-US" smtClean="0"/>
              <a:pPr/>
              <a:t>2026/2/27</a:t>
            </a:fld>
            <a:endParaRPr 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A53DD7C0-646D-4BF2-EFFD-68BF98669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392" y="0"/>
            <a:ext cx="4387334" cy="6581001"/>
          </a:xfrm>
          <a:prstGeom prst="rect">
            <a:avLst/>
          </a:prstGeom>
        </p:spPr>
      </p:pic>
      <p:pic>
        <p:nvPicPr>
          <p:cNvPr id="13" name="圖片 12" descr="一張含有 螢幕擷取畫面, 水, 大自然, 水面下的 的圖片&#10;&#10;AI 產生的內容可能不正確。">
            <a:extLst>
              <a:ext uri="{FF2B5EF4-FFF2-40B4-BE49-F238E27FC236}">
                <a16:creationId xmlns:a16="http://schemas.microsoft.com/office/drawing/2014/main" id="{F06EFE2E-F4DE-139F-F080-E69B44C1E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0" y="2892224"/>
            <a:ext cx="7150305" cy="97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421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F74EB9-9DD8-895D-4325-8A4C17AFA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E954304-B5AA-7193-3D0F-7DA6C77843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E2468C8-41FE-266C-DF4D-2BD0F2E1D7B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pPr/>
              <a:t>6</a:t>
            </a:fld>
            <a:endParaRPr lang="zh-TW" alt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58EF5A8-67E3-6696-4926-1732D7BD2371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BA267BED-00F9-44D3-BE76-93F7B27F19EE}" type="datetime1">
              <a:rPr lang="zh-TW" altLang="en-US" smtClean="0"/>
              <a:pPr/>
              <a:t>2026/2/27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24978EB-8B4C-34F9-EDEA-53F3F230E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376" y="3316427"/>
            <a:ext cx="4320000" cy="3240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BA02FBC-1E15-EBA5-F659-DD9DE5D9C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131" y="76427"/>
            <a:ext cx="4320000" cy="32400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43D3C04-417C-77DF-BE67-AD572237A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1001"/>
            <a:ext cx="4320000" cy="32400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CC0ED7D-806C-3A43-8C71-0A81040C0F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7" y="76427"/>
            <a:ext cx="432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10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F860501-0CE2-846A-5969-3FDC6FC8E5E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pPr/>
              <a:t>7</a:t>
            </a:fld>
            <a:endParaRPr lang="zh-TW" alt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4D1828B-EDBB-5EA6-B5AD-79C44CB6B7E7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BA267BED-00F9-44D3-BE76-93F7B27F19EE}" type="datetime1">
              <a:rPr lang="zh-TW" altLang="en-US" smtClean="0"/>
              <a:pPr/>
              <a:t>2026/2/27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FC4945E-EB83-7B15-B757-046C4CE4A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00" y="195056"/>
            <a:ext cx="8321200" cy="624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70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03482-EA97-4103-5EAC-BDE633EAE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B32C8A-ABE1-45E4-7905-EDC0BDD3F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8F4CF99-8C78-DA4D-B1A3-EA60162553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937F627-6286-5FCB-F47E-30261DEB4C1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pPr/>
              <a:t>8</a:t>
            </a:fld>
            <a:endParaRPr lang="zh-TW" alt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E831591-3FA2-AA9B-B48C-9B1607B14B26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BA267BED-00F9-44D3-BE76-93F7B27F19EE}" type="datetime1">
              <a:rPr lang="zh-TW" altLang="en-US" smtClean="0"/>
              <a:pPr/>
              <a:t>2026/2/27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30B3084-26EB-A0C4-50F5-E6B002584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5376" y="3316427"/>
            <a:ext cx="4320000" cy="323999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52066BE-16E2-A2C2-3A02-482652062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4131" y="76427"/>
            <a:ext cx="4320000" cy="323999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A98536F-7FAF-E604-7669-3BA19473DA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341001"/>
            <a:ext cx="4320000" cy="3239999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55F436A0-57F9-F7F1-01B2-A205DE6639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07" y="76427"/>
            <a:ext cx="4320000" cy="323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647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B9572-8624-5D72-6923-758330851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510B361-DE11-1560-AC57-3F7731EC3E1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pPr/>
              <a:t>9</a:t>
            </a:fld>
            <a:endParaRPr lang="zh-TW" alt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9A6A3A5-6CFE-C182-0DF9-5C185F32AB32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BA267BED-00F9-44D3-BE76-93F7B27F19EE}" type="datetime1">
              <a:rPr lang="zh-TW" altLang="en-US" smtClean="0"/>
              <a:pPr/>
              <a:t>2026/2/27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74D0D5A-EE87-D2FD-48DC-981E25298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5400" y="195056"/>
            <a:ext cx="8321200" cy="624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14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1205</TotalTime>
  <Words>423</Words>
  <Application>Microsoft Office PowerPoint</Application>
  <PresentationFormat>寬螢幕</PresentationFormat>
  <Paragraphs>118</Paragraphs>
  <Slides>31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31</vt:i4>
      </vt:variant>
    </vt:vector>
  </HeadingPairs>
  <TitlesOfParts>
    <vt:vector size="38" baseType="lpstr">
      <vt:lpstr>Aptos</vt:lpstr>
      <vt:lpstr>Arial</vt:lpstr>
      <vt:lpstr>Calibri</vt:lpstr>
      <vt:lpstr>Calibri Light</vt:lpstr>
      <vt:lpstr>Cambria Math</vt:lpstr>
      <vt:lpstr>Office 佈景主題</vt:lpstr>
      <vt:lpstr>Office Theme</vt:lpstr>
      <vt:lpstr>Studies on Muon Collider’s Target with G4Beamline(02/24/2026)</vt:lpstr>
      <vt:lpstr>PowerPoint 簡報</vt:lpstr>
      <vt:lpstr>Graphite Target Solenoid with Adiabatic Taper</vt:lpstr>
      <vt:lpstr>PowerPoint 簡報</vt:lpstr>
      <vt:lpstr>Capture &amp; Taper Solenoids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Pion Decay Channel Triplet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Pion Decay Channel</vt:lpstr>
      <vt:lpstr>PowerPoint 簡報</vt:lpstr>
      <vt:lpstr>PowerPoint 簡報</vt:lpstr>
      <vt:lpstr>Pion Decay Channel</vt:lpstr>
      <vt:lpstr>Chicane </vt:lpstr>
      <vt:lpstr>PowerPoint 簡報</vt:lpstr>
      <vt:lpstr>PowerPoint 簡報</vt:lpstr>
      <vt:lpstr>Chicane </vt:lpstr>
      <vt:lpstr>Cooling Preparation </vt:lpstr>
      <vt:lpstr>Cooling Preparation </vt:lpstr>
      <vt:lpstr>Cooling Cell’s Coil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Cheng-Hsu Nee</dc:creator>
  <cp:lastModifiedBy>Cheng-Hsu Nee</cp:lastModifiedBy>
  <cp:revision>3</cp:revision>
  <dcterms:created xsi:type="dcterms:W3CDTF">2026-02-24T14:49:18Z</dcterms:created>
  <dcterms:modified xsi:type="dcterms:W3CDTF">2026-02-27T16:25:53Z</dcterms:modified>
</cp:coreProperties>
</file>