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322" r:id="rId3"/>
    <p:sldId id="323" r:id="rId4"/>
    <p:sldId id="328" r:id="rId5"/>
    <p:sldId id="326" r:id="rId6"/>
    <p:sldId id="327" r:id="rId7"/>
    <p:sldId id="329" r:id="rId8"/>
    <p:sldId id="330" r:id="rId9"/>
    <p:sldId id="324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2E795-9905-4265-9440-629F5974F58C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C679-77DF-48C7-9DD7-197B24AA8C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Good afternoon, everyone. I’m excited to present our latest research for a light pseudo-scalar Higgs boson at the </a:t>
            </a:r>
            <a:r>
              <a:rPr lang="en-US" altLang="zh-TW" sz="1800" kern="100" dirty="0" err="1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e+e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- Collider. This collaboration involves me, </a:t>
            </a:r>
            <a:r>
              <a:rPr lang="en-US" altLang="zh-TW" sz="1800" kern="100" dirty="0" err="1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Cheng-Hsu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Nee, or you could call me Bryan, I’m a graduate student from the University of Wisconsin Madison, along with Prof. Abdollah Mohammadi, and Prof. </a:t>
            </a:r>
            <a:r>
              <a:rPr lang="en-US" altLang="zh-TW" sz="1800" kern="100" dirty="0" err="1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Sridhara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800" kern="100" dirty="0" err="1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Dasu</a:t>
            </a:r>
            <a:r>
              <a:rPr lang="en-US" altLang="zh-TW" sz="1800" kern="100" dirty="0">
                <a:effectLst/>
                <a:latin typeface="Aptos" panose="020B00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I’m excited to share our findings with you today.</a:t>
            </a:r>
            <a:endParaRPr lang="zh-TW" altLang="zh-TW" sz="1800" kern="100" dirty="0">
              <a:effectLst/>
              <a:latin typeface="Aptos" panose="020B00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04E70-4965-441A-B49D-3D2EF19959F1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9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7713DB-1A76-F514-276B-27F2C8A95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B052D35-126C-0F1C-6F8F-D30DE168A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8968F2-84CA-23B2-1F62-3FC1E748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6F10C1-2D22-7A44-1177-0FF2127F5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DD7198-87AD-78B7-D323-5EC016A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09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1F8A73-3476-5F8F-34ED-C43F76F6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DBE7CB4-CF91-420C-9FD2-B02C6E1ED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3190C1-2223-160E-26A9-3290A6E3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A63BB6-6F9B-51B8-314F-F3DB09C2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F91F95-C3E9-1B95-D8DA-D917B978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97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D17866C-4F8D-BB2D-F566-DC9057699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9491B17-7925-5624-44A1-1B0058593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600FE-F0A0-152E-EA3C-826943C0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A21FF1-A540-B4D2-B1A0-497E63C6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8BB315-8AB6-C3D7-3339-7E23ED28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411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74121" y="1"/>
            <a:ext cx="704427" cy="1024255"/>
          </a:xfrm>
          <a:custGeom>
            <a:avLst/>
            <a:gdLst/>
            <a:ahLst/>
            <a:cxnLst/>
            <a:rect l="l" t="t" r="r" b="b"/>
            <a:pathLst>
              <a:path w="528320" h="1024255">
                <a:moveTo>
                  <a:pt x="528066" y="0"/>
                </a:moveTo>
                <a:lnTo>
                  <a:pt x="0" y="0"/>
                </a:lnTo>
                <a:lnTo>
                  <a:pt x="0" y="1024127"/>
                </a:lnTo>
                <a:lnTo>
                  <a:pt x="528066" y="1024127"/>
                </a:lnTo>
                <a:lnTo>
                  <a:pt x="528066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5938" y="222504"/>
            <a:ext cx="607567" cy="7162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12191999" cy="684961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" y="1024127"/>
            <a:ext cx="11164145" cy="5834380"/>
          </a:xfrm>
          <a:custGeom>
            <a:avLst/>
            <a:gdLst/>
            <a:ahLst/>
            <a:cxnLst/>
            <a:rect l="l" t="t" r="r" b="b"/>
            <a:pathLst>
              <a:path w="8373109" h="5834380">
                <a:moveTo>
                  <a:pt x="8372856" y="0"/>
                </a:moveTo>
                <a:lnTo>
                  <a:pt x="0" y="0"/>
                </a:lnTo>
                <a:lnTo>
                  <a:pt x="0" y="5833872"/>
                </a:lnTo>
                <a:lnTo>
                  <a:pt x="8372856" y="5833872"/>
                </a:lnTo>
                <a:lnTo>
                  <a:pt x="8372856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1486409" y="4007358"/>
            <a:ext cx="471593" cy="93980"/>
          </a:xfrm>
          <a:custGeom>
            <a:avLst/>
            <a:gdLst/>
            <a:ahLst/>
            <a:cxnLst/>
            <a:rect l="l" t="t" r="r" b="b"/>
            <a:pathLst>
              <a:path w="353694" h="93979">
                <a:moveTo>
                  <a:pt x="353568" y="0"/>
                </a:moveTo>
                <a:lnTo>
                  <a:pt x="0" y="0"/>
                </a:lnTo>
                <a:lnTo>
                  <a:pt x="0" y="93726"/>
                </a:lnTo>
                <a:lnTo>
                  <a:pt x="353568" y="93726"/>
                </a:lnTo>
                <a:lnTo>
                  <a:pt x="353568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8714231" y="1024127"/>
            <a:ext cx="2450252" cy="5834380"/>
          </a:xfrm>
          <a:custGeom>
            <a:avLst/>
            <a:gdLst/>
            <a:ahLst/>
            <a:cxnLst/>
            <a:rect l="l" t="t" r="r" b="b"/>
            <a:pathLst>
              <a:path w="1837690" h="5834380">
                <a:moveTo>
                  <a:pt x="1837181" y="0"/>
                </a:moveTo>
                <a:lnTo>
                  <a:pt x="0" y="0"/>
                </a:lnTo>
                <a:lnTo>
                  <a:pt x="832230" y="5833871"/>
                </a:lnTo>
                <a:lnTo>
                  <a:pt x="833374" y="5826115"/>
                </a:lnTo>
                <a:lnTo>
                  <a:pt x="1837181" y="5826115"/>
                </a:lnTo>
                <a:lnTo>
                  <a:pt x="1837181" y="0"/>
                </a:lnTo>
                <a:close/>
              </a:path>
            </a:pathLst>
          </a:custGeom>
          <a:solidFill>
            <a:srgbClr val="575757">
              <a:alpha val="25097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11373105" y="3810"/>
            <a:ext cx="704427" cy="1024890"/>
          </a:xfrm>
          <a:custGeom>
            <a:avLst/>
            <a:gdLst/>
            <a:ahLst/>
            <a:cxnLst/>
            <a:rect l="l" t="t" r="r" b="b"/>
            <a:pathLst>
              <a:path w="528320" h="1024890">
                <a:moveTo>
                  <a:pt x="528066" y="0"/>
                </a:moveTo>
                <a:lnTo>
                  <a:pt x="0" y="0"/>
                </a:lnTo>
                <a:lnTo>
                  <a:pt x="0" y="1024890"/>
                </a:lnTo>
                <a:lnTo>
                  <a:pt x="528066" y="1024890"/>
                </a:lnTo>
                <a:lnTo>
                  <a:pt x="528066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3906" y="226313"/>
            <a:ext cx="608583" cy="7170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5938" y="1600202"/>
            <a:ext cx="838454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F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9138" y="4213862"/>
            <a:ext cx="49335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FE52C-C934-450B-B081-CE1C61801D00}" type="datetime1">
              <a:rPr lang="zh-TW" altLang="en-US" smtClean="0"/>
              <a:t>2026/3/31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673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C9D7CC2F-C0CD-017A-F00A-1F99DAEC1DEE}"/>
              </a:ext>
            </a:extLst>
          </p:cNvPr>
          <p:cNvSpPr/>
          <p:nvPr userDrawn="1"/>
        </p:nvSpPr>
        <p:spPr>
          <a:xfrm>
            <a:off x="-1200" y="6583682"/>
            <a:ext cx="12193200" cy="274320"/>
          </a:xfrm>
          <a:custGeom>
            <a:avLst/>
            <a:gdLst/>
            <a:ahLst/>
            <a:cxnLst/>
            <a:rect l="l" t="t" r="r" b="b"/>
            <a:pathLst>
              <a:path w="3500754" h="274320">
                <a:moveTo>
                  <a:pt x="3500628" y="0"/>
                </a:moveTo>
                <a:lnTo>
                  <a:pt x="0" y="0"/>
                </a:lnTo>
                <a:lnTo>
                  <a:pt x="0" y="274319"/>
                </a:lnTo>
                <a:lnTo>
                  <a:pt x="3500628" y="274319"/>
                </a:lnTo>
                <a:lnTo>
                  <a:pt x="3500628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endParaRPr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538" y="404879"/>
            <a:ext cx="10551836" cy="461665"/>
          </a:xfrm>
        </p:spPr>
        <p:txBody>
          <a:bodyPr lIns="0" tIns="0" rIns="0" bIns="0"/>
          <a:lstStyle>
            <a:lvl1pPr>
              <a:defRPr sz="3000" b="1" i="0">
                <a:solidFill>
                  <a:srgbClr val="1F1F1F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48395" y="658100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922DD481-63E2-6422-BDCF-849920A72B8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225376" y="658102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DFBB0C3-39B3-E0F7-0D71-988D6B3305F6}"/>
              </a:ext>
            </a:extLst>
          </p:cNvPr>
          <p:cNvSpPr txBox="1"/>
          <p:nvPr userDrawn="1"/>
        </p:nvSpPr>
        <p:spPr>
          <a:xfrm>
            <a:off x="-41832" y="6540213"/>
            <a:ext cx="33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Cheng-Hsu Nee (UW-Madison)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538" y="404879"/>
            <a:ext cx="10551836" cy="461665"/>
          </a:xfrm>
        </p:spPr>
        <p:txBody>
          <a:bodyPr lIns="0" tIns="0" rIns="0" bIns="0"/>
          <a:lstStyle>
            <a:lvl1pPr>
              <a:defRPr sz="3000" b="1" i="0">
                <a:solidFill>
                  <a:srgbClr val="1F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7A403C1-9413-42DB-6D1C-FD96363593ED}"/>
              </a:ext>
            </a:extLst>
          </p:cNvPr>
          <p:cNvSpPr/>
          <p:nvPr userDrawn="1"/>
        </p:nvSpPr>
        <p:spPr>
          <a:xfrm>
            <a:off x="-1200" y="6583682"/>
            <a:ext cx="12193200" cy="274320"/>
          </a:xfrm>
          <a:custGeom>
            <a:avLst/>
            <a:gdLst/>
            <a:ahLst/>
            <a:cxnLst/>
            <a:rect l="l" t="t" r="r" b="b"/>
            <a:pathLst>
              <a:path w="3500754" h="274320">
                <a:moveTo>
                  <a:pt x="3500628" y="0"/>
                </a:moveTo>
                <a:lnTo>
                  <a:pt x="0" y="0"/>
                </a:lnTo>
                <a:lnTo>
                  <a:pt x="0" y="274319"/>
                </a:lnTo>
                <a:lnTo>
                  <a:pt x="3500628" y="274319"/>
                </a:lnTo>
                <a:lnTo>
                  <a:pt x="3500628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endParaRPr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54B7BBB-55FE-4A3E-8C36-351C13E146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348395" y="658100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DDBA1284-3AF2-9865-0875-F5AC3BEA4FAD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4225376" y="658102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93823DC-6555-AFA3-461A-DDFEF1F46C7C}"/>
              </a:ext>
            </a:extLst>
          </p:cNvPr>
          <p:cNvSpPr txBox="1"/>
          <p:nvPr userDrawn="1"/>
        </p:nvSpPr>
        <p:spPr>
          <a:xfrm>
            <a:off x="-41832" y="6540213"/>
            <a:ext cx="33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Cheng-Hsu Nee (UW-Madison)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1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74121" y="1"/>
            <a:ext cx="704427" cy="1024255"/>
          </a:xfrm>
          <a:custGeom>
            <a:avLst/>
            <a:gdLst/>
            <a:ahLst/>
            <a:cxnLst/>
            <a:rect l="l" t="t" r="r" b="b"/>
            <a:pathLst>
              <a:path w="528320" h="1024255">
                <a:moveTo>
                  <a:pt x="528066" y="0"/>
                </a:moveTo>
                <a:lnTo>
                  <a:pt x="0" y="0"/>
                </a:lnTo>
                <a:lnTo>
                  <a:pt x="0" y="1024127"/>
                </a:lnTo>
                <a:lnTo>
                  <a:pt x="528066" y="1024127"/>
                </a:lnTo>
                <a:lnTo>
                  <a:pt x="528066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5938" y="222504"/>
            <a:ext cx="607567" cy="71628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12191999" cy="684961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" y="1024127"/>
            <a:ext cx="11164145" cy="5834380"/>
          </a:xfrm>
          <a:custGeom>
            <a:avLst/>
            <a:gdLst/>
            <a:ahLst/>
            <a:cxnLst/>
            <a:rect l="l" t="t" r="r" b="b"/>
            <a:pathLst>
              <a:path w="8373109" h="5834380">
                <a:moveTo>
                  <a:pt x="8372856" y="0"/>
                </a:moveTo>
                <a:lnTo>
                  <a:pt x="0" y="0"/>
                </a:lnTo>
                <a:lnTo>
                  <a:pt x="0" y="5833872"/>
                </a:lnTo>
                <a:lnTo>
                  <a:pt x="8372856" y="5833872"/>
                </a:lnTo>
                <a:lnTo>
                  <a:pt x="8372856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bg object 20"/>
          <p:cNvSpPr/>
          <p:nvPr/>
        </p:nvSpPr>
        <p:spPr>
          <a:xfrm>
            <a:off x="1486409" y="4007358"/>
            <a:ext cx="471593" cy="93980"/>
          </a:xfrm>
          <a:custGeom>
            <a:avLst/>
            <a:gdLst/>
            <a:ahLst/>
            <a:cxnLst/>
            <a:rect l="l" t="t" r="r" b="b"/>
            <a:pathLst>
              <a:path w="353694" h="93979">
                <a:moveTo>
                  <a:pt x="353568" y="0"/>
                </a:moveTo>
                <a:lnTo>
                  <a:pt x="0" y="0"/>
                </a:lnTo>
                <a:lnTo>
                  <a:pt x="0" y="93726"/>
                </a:lnTo>
                <a:lnTo>
                  <a:pt x="353568" y="93726"/>
                </a:lnTo>
                <a:lnTo>
                  <a:pt x="353568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bg object 21"/>
          <p:cNvSpPr/>
          <p:nvPr/>
        </p:nvSpPr>
        <p:spPr>
          <a:xfrm>
            <a:off x="8714231" y="1024127"/>
            <a:ext cx="2450252" cy="5834380"/>
          </a:xfrm>
          <a:custGeom>
            <a:avLst/>
            <a:gdLst/>
            <a:ahLst/>
            <a:cxnLst/>
            <a:rect l="l" t="t" r="r" b="b"/>
            <a:pathLst>
              <a:path w="1837690" h="5834380">
                <a:moveTo>
                  <a:pt x="1837181" y="0"/>
                </a:moveTo>
                <a:lnTo>
                  <a:pt x="0" y="0"/>
                </a:lnTo>
                <a:lnTo>
                  <a:pt x="832230" y="5833871"/>
                </a:lnTo>
                <a:lnTo>
                  <a:pt x="833374" y="5826115"/>
                </a:lnTo>
                <a:lnTo>
                  <a:pt x="1837181" y="5826115"/>
                </a:lnTo>
                <a:lnTo>
                  <a:pt x="1837181" y="0"/>
                </a:lnTo>
                <a:close/>
              </a:path>
            </a:pathLst>
          </a:custGeom>
          <a:solidFill>
            <a:srgbClr val="575757">
              <a:alpha val="25097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bg object 22"/>
          <p:cNvSpPr/>
          <p:nvPr/>
        </p:nvSpPr>
        <p:spPr>
          <a:xfrm>
            <a:off x="11373105" y="3810"/>
            <a:ext cx="704427" cy="1024890"/>
          </a:xfrm>
          <a:custGeom>
            <a:avLst/>
            <a:gdLst/>
            <a:ahLst/>
            <a:cxnLst/>
            <a:rect l="l" t="t" r="r" b="b"/>
            <a:pathLst>
              <a:path w="528320" h="1024890">
                <a:moveTo>
                  <a:pt x="528066" y="0"/>
                </a:moveTo>
                <a:lnTo>
                  <a:pt x="0" y="0"/>
                </a:lnTo>
                <a:lnTo>
                  <a:pt x="0" y="1024890"/>
                </a:lnTo>
                <a:lnTo>
                  <a:pt x="528066" y="1024890"/>
                </a:lnTo>
                <a:lnTo>
                  <a:pt x="528066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3906" y="226313"/>
            <a:ext cx="608583" cy="7170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538" y="404879"/>
            <a:ext cx="10551836" cy="461665"/>
          </a:xfrm>
        </p:spPr>
        <p:txBody>
          <a:bodyPr lIns="0" tIns="0" rIns="0" bIns="0"/>
          <a:lstStyle>
            <a:lvl1pPr>
              <a:defRPr sz="3000" b="1" i="0">
                <a:solidFill>
                  <a:srgbClr val="1F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4AADB-B734-451D-BF79-B8A2FA7B11AF}" type="datetime1">
              <a:rPr lang="zh-TW" altLang="en-US" smtClean="0"/>
              <a:t>2026/3/31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722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2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A7BA7-CA71-4DBB-AF76-007B9CB62BCD}" type="datetime1">
              <a:rPr lang="zh-TW" altLang="en-US" smtClean="0"/>
              <a:t>2026/3/31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1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062304-A67B-1213-BEA6-543A3FD1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C33D5E-A618-0AC3-C444-D9EA7DF1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8E6FED-4315-53C6-8604-5F449F83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E5B374-4C11-3A6D-3565-85C7E34E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9A2847C-339B-8693-D00C-8A59CA50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8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099355-F723-B881-E8CB-F433F1C1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2232E15-5FDA-5EB8-23E4-2C2EAF2B4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C922A8-7E4E-F0C4-94F0-E36FC0B6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DC768A-0209-A0E3-330D-15B90229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A5F54-CDBF-B7D3-BC0E-4C1C6F8F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AA156E-2039-9E2F-E604-173A8B93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1FA797-C18C-8B31-7EB4-DD9C7639C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79C457-9336-2710-5257-41BBDE344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F7E075-E7A8-862A-189F-792CF91D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3AF2BB-B0D0-9402-8F6F-C34DD9E9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8A7FAF-3DE0-76B0-D394-3F72E006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6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1BDADD-2362-783E-A823-C25EFFCC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2146F7-47AB-3EE4-61AB-D4B6D88DE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CAD461-2BB2-9437-99F5-A94F703DE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C02273E-5E02-6893-6B96-705F4FE4B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B35BDB7-E1A9-2E53-CB79-3344A9CDB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8768D0B-5BF1-D9BE-C448-6700430E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CA5B993-9606-1012-9EBA-3957C02A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3111FCD-62EA-B1F3-62D9-43E24B5D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85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6AF118-20C1-B227-FA0E-2BA68C6B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3A97AA8-0D62-A52A-591A-94915D87B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BBAC92-1B78-0611-B671-F3496C0B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98C8E59-7972-A176-0F70-DF229702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648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8441D9-211E-EB95-FA73-609604D6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75E04AF-615C-3D99-ADD4-89624814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258FE7-1085-B2E0-EC54-52601008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40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6F0D32-8E30-4E3B-4C3F-D0A91872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8949CD-6E0B-DEFA-8E1C-5535C20EA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10FD968-0F50-4B1D-9AEC-5E61B3E4D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45C0D1-722E-0FD8-332D-5C829ED3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B474F82-9ADF-EC4F-F7C9-D137CA4C5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C86EA5-450E-B22A-17D4-82881B8D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0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F3130E-86EA-657B-43F8-AAD59D00A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9A9408C-895F-B042-65D9-969087EF8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649A7C-DF35-697A-2921-EF916A0F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A4BE9D-2DCC-8E32-C76D-231B01F5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25EDBC-FAAE-8FCD-6CA3-7A5C351E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A95ABC5-B01C-0140-CC2E-215BCFE1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11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3924272-66A6-F212-F87D-C2EE5B56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464D5A-C949-E5A1-82D3-B99D09E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8DD96E-A912-B2A1-B44D-7309E2F1B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5651-CE53-4074-95C6-69724CF92178}" type="datetimeFigureOut">
              <a:rPr lang="zh-TW" altLang="en-US" smtClean="0"/>
              <a:t>2026/3/31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674D80-DD18-FFDA-A109-752E13BAF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A38358-8D54-30E4-8905-1D9487A9C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69C3-8F42-4DCA-B998-CBF73B4EDF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07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374121" y="1"/>
            <a:ext cx="704427" cy="1024255"/>
          </a:xfrm>
          <a:custGeom>
            <a:avLst/>
            <a:gdLst/>
            <a:ahLst/>
            <a:cxnLst/>
            <a:rect l="l" t="t" r="r" b="b"/>
            <a:pathLst>
              <a:path w="528320" h="1024255">
                <a:moveTo>
                  <a:pt x="528066" y="0"/>
                </a:moveTo>
                <a:lnTo>
                  <a:pt x="0" y="0"/>
                </a:lnTo>
                <a:lnTo>
                  <a:pt x="0" y="1024127"/>
                </a:lnTo>
                <a:lnTo>
                  <a:pt x="528066" y="1024127"/>
                </a:lnTo>
                <a:lnTo>
                  <a:pt x="528066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25938" y="222504"/>
            <a:ext cx="607567" cy="7162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538" y="404879"/>
            <a:ext cx="1055183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1F1F1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7985" y="1840486"/>
            <a:ext cx="105960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4CEE608-6D36-08C4-3049-37425EB89FE0}"/>
              </a:ext>
            </a:extLst>
          </p:cNvPr>
          <p:cNvSpPr/>
          <p:nvPr userDrawn="1"/>
        </p:nvSpPr>
        <p:spPr>
          <a:xfrm>
            <a:off x="-1200" y="6583682"/>
            <a:ext cx="12193200" cy="274320"/>
          </a:xfrm>
          <a:custGeom>
            <a:avLst/>
            <a:gdLst/>
            <a:ahLst/>
            <a:cxnLst/>
            <a:rect l="l" t="t" r="r" b="b"/>
            <a:pathLst>
              <a:path w="3500754" h="274320">
                <a:moveTo>
                  <a:pt x="3500628" y="0"/>
                </a:moveTo>
                <a:lnTo>
                  <a:pt x="0" y="0"/>
                </a:lnTo>
                <a:lnTo>
                  <a:pt x="0" y="274319"/>
                </a:lnTo>
                <a:lnTo>
                  <a:pt x="3500628" y="274319"/>
                </a:lnTo>
                <a:lnTo>
                  <a:pt x="3500628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pPr algn="ctr">
              <a:defRPr/>
            </a:pPr>
            <a:endParaRPr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6294C524-EA82-5979-0727-54E6917B8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8395" y="6581001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0291607-A587-9715-1174-1FA611BEF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25376" y="6581022"/>
            <a:ext cx="280416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7A9FCF5-F909-E755-9CC6-3BB25DE4D795}"/>
              </a:ext>
            </a:extLst>
          </p:cNvPr>
          <p:cNvSpPr txBox="1"/>
          <p:nvPr userDrawn="1"/>
        </p:nvSpPr>
        <p:spPr>
          <a:xfrm>
            <a:off x="-41832" y="6540213"/>
            <a:ext cx="336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Cheng-Hsu Nee (UW-Madison)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4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E716D5-4E03-9106-C3F0-5808E03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827" y="1970427"/>
            <a:ext cx="8167803" cy="1231106"/>
          </a:xfrm>
        </p:spPr>
        <p:txBody>
          <a:bodyPr/>
          <a:lstStyle/>
          <a:p>
            <a:r>
              <a:rPr lang="en-US" altLang="zh-TW" sz="4000" dirty="0">
                <a:solidFill>
                  <a:srgbClr val="363636"/>
                </a:solidFill>
              </a:rPr>
              <a:t>Studies on Muon Collider’s Target with G4Beamline(03/31/2026)</a:t>
            </a:r>
            <a:endParaRPr lang="zh-TW" altLang="en-US" sz="4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0FF3476-96E6-6B40-501A-CEDFC7C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4829" y="3699237"/>
            <a:ext cx="7947025" cy="923330"/>
          </a:xfrm>
        </p:spPr>
        <p:txBody>
          <a:bodyPr/>
          <a:lstStyle/>
          <a:p>
            <a:pPr marL="12700">
              <a:spcBef>
                <a:spcPts val="640"/>
              </a:spcBef>
            </a:pPr>
            <a:r>
              <a:rPr lang="en-US" altLang="zh-TW" sz="2000" u="sng" dirty="0" err="1">
                <a:solidFill>
                  <a:schemeClr val="bg1">
                    <a:lumMod val="50000"/>
                  </a:schemeClr>
                </a:solidFill>
                <a:uFill>
                  <a:solidFill>
                    <a:srgbClr val="575757"/>
                  </a:solidFill>
                </a:uFill>
                <a:cs typeface="Calibri"/>
              </a:rPr>
              <a:t>Cheng-Hsu</a:t>
            </a:r>
            <a:r>
              <a:rPr lang="en-US" altLang="zh-TW" sz="2000" u="sng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575757"/>
                  </a:solidFill>
                </a:uFill>
                <a:cs typeface="Calibri"/>
              </a:rPr>
              <a:t> (Bryan)</a:t>
            </a:r>
            <a:r>
              <a:rPr lang="en-US" altLang="zh-TW" sz="2000" u="sng" spc="-65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575757"/>
                  </a:solidFill>
                </a:uFill>
                <a:cs typeface="Calibri"/>
              </a:rPr>
              <a:t> </a:t>
            </a:r>
            <a:r>
              <a:rPr lang="en-US" altLang="zh-TW" sz="2000" u="sng" spc="-25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575757"/>
                  </a:solidFill>
                </a:uFill>
                <a:cs typeface="Calibri"/>
              </a:rPr>
              <a:t>Nee</a:t>
            </a:r>
          </a:p>
          <a:p>
            <a:pPr fontAlgn="base"/>
            <a:endParaRPr lang="en-US" altLang="zh-TW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sz="2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93B3192-8AFC-C8FD-896E-4668E6676BBA}"/>
              </a:ext>
            </a:extLst>
          </p:cNvPr>
          <p:cNvSpPr/>
          <p:nvPr/>
        </p:nvSpPr>
        <p:spPr>
          <a:xfrm>
            <a:off x="0" y="5734054"/>
            <a:ext cx="12192000" cy="1123951"/>
          </a:xfrm>
          <a:custGeom>
            <a:avLst/>
            <a:gdLst/>
            <a:ahLst/>
            <a:cxnLst/>
            <a:rect l="l" t="t" r="r" b="b"/>
            <a:pathLst>
              <a:path w="9144000" h="1123950">
                <a:moveTo>
                  <a:pt x="9144000" y="0"/>
                </a:moveTo>
                <a:lnTo>
                  <a:pt x="0" y="0"/>
                </a:lnTo>
                <a:lnTo>
                  <a:pt x="0" y="1123949"/>
                </a:lnTo>
                <a:lnTo>
                  <a:pt x="9144000" y="1123949"/>
                </a:lnTo>
                <a:lnTo>
                  <a:pt x="9144000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B5BAC648-EB79-9197-AFB1-5E3DFB1D9BF3}"/>
              </a:ext>
            </a:extLst>
          </p:cNvPr>
          <p:cNvSpPr/>
          <p:nvPr/>
        </p:nvSpPr>
        <p:spPr>
          <a:xfrm>
            <a:off x="2314828" y="3335897"/>
            <a:ext cx="354331" cy="94615"/>
          </a:xfrm>
          <a:custGeom>
            <a:avLst/>
            <a:gdLst/>
            <a:ahLst/>
            <a:cxnLst/>
            <a:rect l="l" t="t" r="r" b="b"/>
            <a:pathLst>
              <a:path w="354330" h="94614">
                <a:moveTo>
                  <a:pt x="354330" y="0"/>
                </a:moveTo>
                <a:lnTo>
                  <a:pt x="0" y="0"/>
                </a:lnTo>
                <a:lnTo>
                  <a:pt x="0" y="94487"/>
                </a:lnTo>
                <a:lnTo>
                  <a:pt x="354330" y="94487"/>
                </a:lnTo>
                <a:lnTo>
                  <a:pt x="354330" y="0"/>
                </a:lnTo>
                <a:close/>
              </a:path>
            </a:pathLst>
          </a:custGeom>
          <a:solidFill>
            <a:srgbClr val="C5040C"/>
          </a:solidFill>
        </p:spPr>
        <p:txBody>
          <a:bodyPr wrap="square" lIns="0" tIns="0" rIns="0" bIns="0" rtlCol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9F8AD1-B15C-531C-9B8E-79E2553F0E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86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F18BE-6D57-BF87-A753-B8CBE8334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8C9169-91E8-91A5-8353-70A27359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0FE558-08AC-DB64-5009-EF6948EF5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10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C193C8-8C6C-EEB0-168D-2690D6053F3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2FDC1E-A249-5B67-8488-49CA602F6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490" y="768016"/>
            <a:ext cx="4495086" cy="288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DEDBF25-326B-8F44-0034-1515209EE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" y="768016"/>
            <a:ext cx="4502233" cy="28799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DE34788-1F52-E10B-14D1-63B4EBC04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6" y="3648016"/>
            <a:ext cx="4502233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05759-C919-CB7B-3FED-7167CAB59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A83623-48B2-ECFF-A8B9-EB4ED5B4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DBF5BFC-C23F-D280-621F-3AD7B41A3B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11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48CA8A3-6045-6565-A4FB-4A119C0E89E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77EE1B1-2E4E-E3F4-30F2-03D198354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772" y="772587"/>
            <a:ext cx="4495085" cy="28754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2FEB00A-CE0C-BE14-0E8C-4C57EAC69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" y="768016"/>
            <a:ext cx="4502231" cy="28799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707B7CD-4D70-781C-7277-C466D21F2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7" y="3648016"/>
            <a:ext cx="4502231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6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A2D92-1398-0DC5-1D10-82EC9A04A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239DD9-7E59-4F90-B436-DA421EE1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026C55-98F1-F6BF-C0CC-A0477C8267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12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881A6EA-7A08-C139-E21B-5773B374654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A74687E-DEB4-D450-DA09-F55EB089D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771" y="772587"/>
            <a:ext cx="4495085" cy="28754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E471E8E-F151-4226-6030-A9EEFD0A7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" y="768016"/>
            <a:ext cx="4502231" cy="287999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F828646C-8C5E-7CA7-E3B7-85B24BF7B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3" y="3648016"/>
            <a:ext cx="4498658" cy="28799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ECAEB14-FC2B-41BB-B665-480574FA5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5556" y="3648015"/>
            <a:ext cx="4491517" cy="28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5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5611-6401-F944-D915-DFC276DE9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C70ACD-EBD5-C572-7449-31472D806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9E0CA8-B348-65AF-ED29-FFD0DFFF7F7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13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A93F271-2C54-8136-D3C9-26A27345475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2116B8-B19A-016D-20A7-90C30375B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580" y="772587"/>
            <a:ext cx="4480815" cy="28754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1E0BE88C-045A-C4CD-77AC-478C936FD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4" y="768016"/>
            <a:ext cx="4487938" cy="287999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14DFECF-84DE-D557-622D-C3A6998CE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0" y="3648016"/>
            <a:ext cx="4484365" cy="28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53AEE-87D7-4E5E-2DF3-DFEED48FD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D914CB-663C-7007-EB60-9AE8B717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37" y="404879"/>
            <a:ext cx="10995073" cy="923330"/>
          </a:xfrm>
        </p:spPr>
        <p:txBody>
          <a:bodyPr/>
          <a:lstStyle/>
          <a:p>
            <a:r>
              <a:rPr lang="en-US" altLang="zh-TW" dirty="0"/>
              <a:t>Recreation of IMCC Cooling Cell Design (without Dipole, Tilt 1 degree)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6871715-3081-184C-6AA2-CDDAAAFD6B1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14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43558F-E205-AC40-BBB8-6C5E3C80D5F0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B028376-A16B-732D-ECB1-D332A3594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706"/>
            <a:ext cx="12192000" cy="21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C07CA-1315-761B-99BF-B80AE31F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721FCF-3C21-827F-1F2B-B20CDC1C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B47DF-0183-D0C7-B2E6-1B8F2EAA1AE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15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8CDF29-2F49-B472-3995-24F85BE13B1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A6A3584-558B-2A73-9EBD-433A01292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344" y="768016"/>
            <a:ext cx="4495085" cy="28754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A94B235-DAC7-B821-E4C6-2E7A16816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0" y="768016"/>
            <a:ext cx="4495085" cy="28799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9AA0624-81C9-ACD1-09AB-297760468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9" y="3648016"/>
            <a:ext cx="4495085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3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7BD27-6FDE-C5B1-9176-38F8712E6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FB3FE9-8E9E-44E4-8E4F-EB65FC2B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A09D98F-337F-4705-9260-96C186575F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16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F8C1DC3-2AD7-423A-7549-94532AEC382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DECCB93-9565-A490-59D3-B51AEBB8A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490" y="768016"/>
            <a:ext cx="4495086" cy="287999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C2F9EAA-B5CC-DA4E-EA2E-E713CBB25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" y="768016"/>
            <a:ext cx="4502231" cy="28799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801284F-46CC-B734-B7C8-8369E092C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7" y="3648016"/>
            <a:ext cx="4502231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07663-C6B4-3754-702F-463D0BEC3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701EBD-7254-EC86-8C81-DCA784DD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DEB827-40B7-AAE8-3A7C-8C73CB4D373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17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3E2D8EB-6F83-84C7-433E-30CD515289D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108E7A-8971-4673-4B37-C225200DD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772" y="772587"/>
            <a:ext cx="4495085" cy="28754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2805A02-B0BF-8281-792A-D1210DAE6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" y="768016"/>
            <a:ext cx="4502231" cy="287999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99A51F9-E605-DB5F-AA96-D9C11A99A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7" y="3648016"/>
            <a:ext cx="4502231" cy="28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7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DEDEA-FF97-7C21-3C56-14ACD71FE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A78388-229F-8353-1750-AEA1A7DF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FD1637-1BED-C061-773A-20994CF8BC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18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A70B61C-A2DF-0608-E58F-5917A96ACF6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28B432-6D39-23FA-BB95-A283F6902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771" y="772587"/>
            <a:ext cx="4495085" cy="28754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CBB0B67-BB9D-A360-6D47-C65A3FA32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9" y="768016"/>
            <a:ext cx="4502229" cy="287999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1A9BFC7-8A8F-0818-4331-EB491D144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4" y="3648016"/>
            <a:ext cx="4498656" cy="287999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38E291C-D0CD-0E08-DC7A-EDB0579FF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5556" y="3648015"/>
            <a:ext cx="4491516" cy="287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7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15492-5BE9-F5F5-3424-42055A824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9DB473-2E6C-AE46-F5A1-6426624B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118D19-FEF0-7F92-B7AE-6B5A3804B7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19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2E415D-28BA-B4AE-B56B-356930BC4A9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84F340-F0B5-0959-4B3B-43547B0B4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580" y="772587"/>
            <a:ext cx="4480814" cy="287542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F43CADA-C089-BC21-37B0-4CCA6E7DA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4" y="768016"/>
            <a:ext cx="4487937" cy="287999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20C1E84-037B-0982-A581-E5579621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1" y="3648016"/>
            <a:ext cx="4484363" cy="28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908B94-E759-4BA4-39AC-D8E90846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IMCC Cooling Cell Design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4B0322B-B08C-22A4-E3B0-DD2ED5CF9E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2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07EAF6-FB78-7581-CFEE-0B901F698D59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7F9487E-7E9D-BB14-28DF-E6FB30962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4386"/>
            <a:ext cx="12192000" cy="1629726"/>
          </a:xfrm>
          <a:prstGeom prst="rect">
            <a:avLst/>
          </a:prstGeom>
        </p:spPr>
      </p:pic>
      <p:pic>
        <p:nvPicPr>
          <p:cNvPr id="8" name="圖片 7" descr="一張含有 文字, 圖表, 方案, 平行 的圖片&#10;&#10;AI 產生的內容可能不正確。">
            <a:extLst>
              <a:ext uri="{FF2B5EF4-FFF2-40B4-BE49-F238E27FC236}">
                <a16:creationId xmlns:a16="http://schemas.microsoft.com/office/drawing/2014/main" id="{0FFC6E74-4D8B-050C-C430-353F64EE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8" y="3130855"/>
            <a:ext cx="5073033" cy="320519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77F079D-930C-CFFE-83E3-39065D605351}"/>
              </a:ext>
            </a:extLst>
          </p:cNvPr>
          <p:cNvSpPr txBox="1"/>
          <p:nvPr/>
        </p:nvSpPr>
        <p:spPr>
          <a:xfrm>
            <a:off x="425570" y="2282599"/>
            <a:ext cx="112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50 Events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12A7B-74EB-FA76-DAAF-6C132B576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B2680C-30EC-A45B-FE04-4732FFBC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5212D4-8AEF-EC0D-B325-FCFA1C1CA7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3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BB9D37-C729-42B3-B68C-91E762414696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064220E-448C-ABDD-7DE5-D9002AD6F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343" y="768016"/>
            <a:ext cx="4495087" cy="28754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E1C6241-B7AC-86B5-E4A1-33F33FAAA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0" y="768016"/>
            <a:ext cx="4495086" cy="288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FD13F37-5456-8387-6AEF-3D6246A28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9" y="3648016"/>
            <a:ext cx="449508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9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64BEB-015D-1E9B-4DAD-F694EC8FA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8E1D3F-9ADE-6C1E-C2EB-71DD8EC1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CEF052-5B97-D037-8CDF-12BC7D2EAE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4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F292FDC-36CE-BE8D-EC11-FFE4C80A9147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3E576FB-6913-4688-0F60-5247C4FCB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90" y="768016"/>
            <a:ext cx="4495087" cy="2880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D8EAC3A-91F0-70BC-F64E-CFDC90B09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" y="768016"/>
            <a:ext cx="4502233" cy="2880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EB71710-282C-033F-8B7D-E62FE21F2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3648016"/>
            <a:ext cx="45022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3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529A7-D603-93A0-1AF7-CC38DFD96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1D8DB-43B8-C46A-684B-7EA42DA9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2F1CF2D-8B3C-F935-FFD1-B101A5119AC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5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96AE0D1-941C-C817-42B7-B35299AF0AC8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128A9EB-AAD1-1342-E6C5-06258F920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771" y="772587"/>
            <a:ext cx="4495087" cy="28754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9C8641C-AC67-56E3-FBED-70F4D59A2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7" y="768016"/>
            <a:ext cx="4502233" cy="28799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F1E4BC5-631B-B9F4-8609-C6F7D8612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36" y="3648016"/>
            <a:ext cx="4502233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1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6C804-BD2E-23CD-6A4F-1BD36652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9DE2C-4C3C-9C9B-178D-B040FC8E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DE26B93-7314-574D-A5CA-1C5EBBF595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6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D1AFB38-0211-55FE-32AF-31CA9D4DFDB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2D5497E-745A-4238-DA57-E90D4694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3771" y="772587"/>
            <a:ext cx="4495085" cy="28754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F280939-4A14-44BD-AA2E-8A141D803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8" y="768016"/>
            <a:ext cx="4502231" cy="28799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2856F9D-F3B2-F058-D25E-55EA98EBE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3" y="3648016"/>
            <a:ext cx="4498658" cy="287999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6C8775A-87C3-04EB-66D8-B070339BC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5556" y="3648015"/>
            <a:ext cx="4491517" cy="287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BE3FB-D8A6-5961-3205-8139B4EE1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2EE29F-D4A1-A748-8078-3C8F3794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DE4A58-257C-C0D7-CBF6-816BBA0CC51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7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7D6E7C1-BC74-3D67-0F94-01FC6025683D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84109B1-7847-C983-F556-2DFFF3A7B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7580" y="772587"/>
            <a:ext cx="4480815" cy="28754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2D2C872-2C25-FD6C-2DCD-8C15D2F83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64" y="768016"/>
            <a:ext cx="4487938" cy="28799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8D7F0CD-A919-3EB2-3E09-E5D717C5C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0" y="3648016"/>
            <a:ext cx="4484365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0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AA225-4AE5-8B66-5D40-F1565B9D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Recreation of IMCC Cooling Cell Design (without Dipole, No Tilt)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D8EFC0-9E89-BF0C-2CEA-D9E938CD829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8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B0AA9B2-63F0-DC59-341C-EB4F77176D1C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CA1D06C-8818-6D0F-82BA-AB94DD2FB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849"/>
            <a:ext cx="12192000" cy="17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7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8D11B-F79C-D9F8-E030-F427457CD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419136-3DF7-2197-BB40-EEA39E9D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Beam Properties Calculate by </a:t>
            </a:r>
            <a:r>
              <a:rPr lang="en-US" altLang="zh-TW" dirty="0" err="1"/>
              <a:t>ecalc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EB523A-5474-4A12-068C-8C6AC6C514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9</a:t>
            </a:fld>
            <a:endParaRPr lang="zh-TW" alt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9567797-728C-04D4-B584-0B542369D89E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BA267BED-00F9-44D3-BE76-93F7B27F19EE}" type="datetime1">
              <a:rPr lang="zh-TW" altLang="en-US" smtClean="0"/>
              <a:pPr/>
              <a:t>2026/3/31</a:t>
            </a:fld>
            <a:endParaRPr 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551FBE6-A6BB-DB23-F6DB-832660578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344" y="768016"/>
            <a:ext cx="4495085" cy="28754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EEBF7AE-4982-74BF-17FF-F418B3630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0" y="768016"/>
            <a:ext cx="4495086" cy="287999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2CD85B6-F297-E9BD-3F51-515782441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9" y="3648016"/>
            <a:ext cx="4495086" cy="28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235</Words>
  <Application>Microsoft Office PowerPoint</Application>
  <PresentationFormat>寬螢幕</PresentationFormat>
  <Paragraphs>60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Office 佈景主題</vt:lpstr>
      <vt:lpstr>Office Theme</vt:lpstr>
      <vt:lpstr>Studies on Muon Collider’s Target with G4Beamline(03/31/2026)</vt:lpstr>
      <vt:lpstr>IMCC Cooling Cell Design</vt:lpstr>
      <vt:lpstr>Beam Properties Calculate by ecalc</vt:lpstr>
      <vt:lpstr>Beam Properties Calculate by ecalc</vt:lpstr>
      <vt:lpstr>Beam Properties Calculate by ecalc</vt:lpstr>
      <vt:lpstr>Beam Properties Calculate by ecalc</vt:lpstr>
      <vt:lpstr>Beam Properties Calculate by ecalc</vt:lpstr>
      <vt:lpstr>Recreation of IMCC Cooling Cell Design (without Dipole, No Tilt)</vt:lpstr>
      <vt:lpstr>Beam Properties Calculate by ecalc</vt:lpstr>
      <vt:lpstr>Beam Properties Calculate by ecalc</vt:lpstr>
      <vt:lpstr>Beam Properties Calculate by ecalc</vt:lpstr>
      <vt:lpstr>Beam Properties Calculate by ecalc</vt:lpstr>
      <vt:lpstr>Beam Properties Calculate by ecalc</vt:lpstr>
      <vt:lpstr>Recreation of IMCC Cooling Cell Design (without Dipole, Tilt 1 degree)</vt:lpstr>
      <vt:lpstr>Beam Properties Calculate by ecalc</vt:lpstr>
      <vt:lpstr>Beam Properties Calculate by ecalc</vt:lpstr>
      <vt:lpstr>Beam Properties Calculate by ecalc</vt:lpstr>
      <vt:lpstr>Beam Properties Calculate by ecalc</vt:lpstr>
      <vt:lpstr>Beam Properties Calculate by ecalc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Cheng-Hsu Nee</dc:creator>
  <cp:lastModifiedBy>Cheng-Hsu Nee</cp:lastModifiedBy>
  <cp:revision>1</cp:revision>
  <dcterms:created xsi:type="dcterms:W3CDTF">2026-03-31T14:08:20Z</dcterms:created>
  <dcterms:modified xsi:type="dcterms:W3CDTF">2026-03-31T15:17:37Z</dcterms:modified>
</cp:coreProperties>
</file>