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4"/>
  </p:notesMasterIdLst>
  <p:handoutMasterIdLst>
    <p:handoutMasterId r:id="rId45"/>
  </p:handoutMasterIdLst>
  <p:sldIdLst>
    <p:sldId id="264" r:id="rId2"/>
    <p:sldId id="21516" r:id="rId3"/>
    <p:sldId id="21570" r:id="rId4"/>
    <p:sldId id="265" r:id="rId5"/>
    <p:sldId id="21542" r:id="rId6"/>
    <p:sldId id="263" r:id="rId7"/>
    <p:sldId id="21572" r:id="rId8"/>
    <p:sldId id="525" r:id="rId9"/>
    <p:sldId id="271" r:id="rId10"/>
    <p:sldId id="21573" r:id="rId11"/>
    <p:sldId id="277" r:id="rId12"/>
    <p:sldId id="21571" r:id="rId13"/>
    <p:sldId id="21576" r:id="rId14"/>
    <p:sldId id="21580" r:id="rId15"/>
    <p:sldId id="21582" r:id="rId16"/>
    <p:sldId id="21575" r:id="rId17"/>
    <p:sldId id="21577" r:id="rId18"/>
    <p:sldId id="21578" r:id="rId19"/>
    <p:sldId id="21538" r:id="rId20"/>
    <p:sldId id="539" r:id="rId21"/>
    <p:sldId id="537" r:id="rId22"/>
    <p:sldId id="21589" r:id="rId23"/>
    <p:sldId id="21593" r:id="rId24"/>
    <p:sldId id="21592" r:id="rId25"/>
    <p:sldId id="21487" r:id="rId26"/>
    <p:sldId id="21594" r:id="rId27"/>
    <p:sldId id="21584" r:id="rId28"/>
    <p:sldId id="600" r:id="rId29"/>
    <p:sldId id="594" r:id="rId30"/>
    <p:sldId id="601" r:id="rId31"/>
    <p:sldId id="21552" r:id="rId32"/>
    <p:sldId id="21317" r:id="rId33"/>
    <p:sldId id="21436" r:id="rId34"/>
    <p:sldId id="21536" r:id="rId35"/>
    <p:sldId id="21497" r:id="rId36"/>
    <p:sldId id="21350" r:id="rId37"/>
    <p:sldId id="21581" r:id="rId38"/>
    <p:sldId id="21583" r:id="rId39"/>
    <p:sldId id="21585" r:id="rId40"/>
    <p:sldId id="21574" r:id="rId41"/>
    <p:sldId id="21590" r:id="rId42"/>
    <p:sldId id="21591" r:id="rId43"/>
  </p:sldIdLst>
  <p:sldSz cx="9144000" cy="5143500" type="screen16x9"/>
  <p:notesSz cx="9872663" cy="6797675"/>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9FFBD"/>
    <a:srgbClr val="C8FCF4"/>
    <a:srgbClr val="FFE221"/>
    <a:srgbClr val="FFDB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04" autoAdjust="0"/>
    <p:restoredTop sz="96281" autoAdjust="0"/>
  </p:normalViewPr>
  <p:slideViewPr>
    <p:cSldViewPr snapToObjects="1" showGuides="1">
      <p:cViewPr>
        <p:scale>
          <a:sx n="100" d="100"/>
          <a:sy n="100" d="100"/>
        </p:scale>
        <p:origin x="461" y="413"/>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278154" cy="339883"/>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5592225" y="0"/>
            <a:ext cx="4278154" cy="339883"/>
          </a:xfrm>
          <a:prstGeom prst="rect">
            <a:avLst/>
          </a:prstGeom>
        </p:spPr>
        <p:txBody>
          <a:bodyPr vert="horz" lIns="91440" tIns="45720" rIns="91440" bIns="45720" rtlCol="0"/>
          <a:lstStyle>
            <a:lvl1pPr algn="r">
              <a:defRPr sz="1200"/>
            </a:lvl1pPr>
          </a:lstStyle>
          <a:p>
            <a:fld id="{49D03EEF-9089-C744-8C93-EE73F8B15776}" type="datetimeFigureOut">
              <a:rPr lang="fr-FR" smtClean="0"/>
              <a:pPr/>
              <a:t>12/11/2025</a:t>
            </a:fld>
            <a:endParaRPr lang="en-GB"/>
          </a:p>
        </p:txBody>
      </p:sp>
      <p:sp>
        <p:nvSpPr>
          <p:cNvPr id="4" name="Espace réservé du pied de page 3"/>
          <p:cNvSpPr>
            <a:spLocks noGrp="1"/>
          </p:cNvSpPr>
          <p:nvPr>
            <p:ph type="ftr" sz="quarter" idx="2"/>
          </p:nvPr>
        </p:nvSpPr>
        <p:spPr>
          <a:xfrm>
            <a:off x="0" y="6456614"/>
            <a:ext cx="4278154" cy="339883"/>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5592225" y="6456614"/>
            <a:ext cx="4278154" cy="339883"/>
          </a:xfrm>
          <a:prstGeom prst="rect">
            <a:avLst/>
          </a:prstGeom>
        </p:spPr>
        <p:txBody>
          <a:bodyPr vert="horz" lIns="91440" tIns="45720" rIns="91440" bIns="45720" rtlCol="0" anchor="b"/>
          <a:lstStyle>
            <a:lvl1pPr algn="r">
              <a:defRPr sz="1200"/>
            </a:lvl1pPr>
          </a:lstStyle>
          <a:p>
            <a:fld id="{9AF8E451-F231-B046-B379-61FE019F64C0}" type="slidenum">
              <a:rPr lang="en-GB" smtClean="0"/>
              <a:pPr/>
              <a:t>‹#›</a:t>
            </a:fld>
            <a:endParaRPr lang="en-GB"/>
          </a:p>
        </p:txBody>
      </p:sp>
    </p:spTree>
    <p:extLst>
      <p:ext uri="{BB962C8B-B14F-4D97-AF65-F5344CB8AC3E}">
        <p14:creationId xmlns:p14="http://schemas.microsoft.com/office/powerpoint/2010/main" val="29239726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278154" cy="339883"/>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5592225" y="0"/>
            <a:ext cx="4278154" cy="339883"/>
          </a:xfrm>
          <a:prstGeom prst="rect">
            <a:avLst/>
          </a:prstGeom>
        </p:spPr>
        <p:txBody>
          <a:bodyPr vert="horz" lIns="91440" tIns="45720" rIns="91440" bIns="45720" rtlCol="0"/>
          <a:lstStyle>
            <a:lvl1pPr algn="r">
              <a:defRPr sz="1200"/>
            </a:lvl1pPr>
          </a:lstStyle>
          <a:p>
            <a:fld id="{5557F9A8-E4A4-1C40-93CC-37CDF0C3283E}" type="datetimeFigureOut">
              <a:rPr lang="fr-FR" smtClean="0"/>
              <a:pPr/>
              <a:t>12/11/2025</a:t>
            </a:fld>
            <a:endParaRPr lang="en-GB"/>
          </a:p>
        </p:txBody>
      </p:sp>
      <p:sp>
        <p:nvSpPr>
          <p:cNvPr id="4" name="Espace réservé de l'image des diapositives 3"/>
          <p:cNvSpPr>
            <a:spLocks noGrp="1" noRot="1" noChangeAspect="1"/>
          </p:cNvSpPr>
          <p:nvPr>
            <p:ph type="sldImg" idx="2"/>
          </p:nvPr>
        </p:nvSpPr>
        <p:spPr>
          <a:xfrm>
            <a:off x="2671763" y="509588"/>
            <a:ext cx="4529137" cy="2547937"/>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987267" y="3228896"/>
            <a:ext cx="7898130" cy="305895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6456614"/>
            <a:ext cx="4278154" cy="339883"/>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5592225" y="6456614"/>
            <a:ext cx="4278154" cy="339883"/>
          </a:xfrm>
          <a:prstGeom prst="rect">
            <a:avLst/>
          </a:prstGeom>
        </p:spPr>
        <p:txBody>
          <a:bodyPr vert="horz" lIns="91440" tIns="45720" rIns="91440" bIns="45720" rtlCol="0" anchor="b"/>
          <a:lstStyle>
            <a:lvl1pPr algn="r">
              <a:defRPr sz="1200"/>
            </a:lvl1pPr>
          </a:lstStyle>
          <a:p>
            <a:fld id="{E9393A5D-14D6-4646-84B9-A0E78F83D06C}" type="slidenum">
              <a:rPr lang="en-GB" smtClean="0"/>
              <a:pPr/>
              <a:t>‹#›</a:t>
            </a:fld>
            <a:endParaRPr lang="en-GB"/>
          </a:p>
        </p:txBody>
      </p:sp>
    </p:spTree>
    <p:extLst>
      <p:ext uri="{BB962C8B-B14F-4D97-AF65-F5344CB8AC3E}">
        <p14:creationId xmlns:p14="http://schemas.microsoft.com/office/powerpoint/2010/main" val="1329704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16E00-CA06-928C-ADB7-AF322F3F1DF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EB18349-0CEA-08CD-FEB8-ABD6414CE77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0895D97-6955-A1F2-30C0-73994753BEA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EA35304-864D-74EC-6041-7464D378E5BA}"/>
              </a:ext>
            </a:extLst>
          </p:cNvPr>
          <p:cNvSpPr>
            <a:spLocks noGrp="1"/>
          </p:cNvSpPr>
          <p:nvPr>
            <p:ph type="sldNum" sz="quarter" idx="5"/>
          </p:nvPr>
        </p:nvSpPr>
        <p:spPr/>
        <p:txBody>
          <a:bodyPr/>
          <a:lstStyle/>
          <a:p>
            <a:fld id="{B4F4D55D-0DAC-7B43-8F56-C8A0868CE8D5}" type="slidenum">
              <a:rPr lang="fr-FR" smtClean="0"/>
              <a:t>8</a:t>
            </a:fld>
            <a:endParaRPr lang="fr-FR"/>
          </a:p>
        </p:txBody>
      </p:sp>
    </p:spTree>
    <p:extLst>
      <p:ext uri="{BB962C8B-B14F-4D97-AF65-F5344CB8AC3E}">
        <p14:creationId xmlns:p14="http://schemas.microsoft.com/office/powerpoint/2010/main" val="1925613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B34FD-2D61-FC6A-9F8E-EAA12C3540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BB18AF-3EAA-0B80-A83B-01EB09DCEDC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402CCD8-9B45-B974-DD35-ABF5C1C8140F}"/>
              </a:ext>
            </a:extLst>
          </p:cNvPr>
          <p:cNvSpPr>
            <a:spLocks noGrp="1"/>
          </p:cNvSpPr>
          <p:nvPr>
            <p:ph type="body" idx="1"/>
          </p:nvPr>
        </p:nvSpPr>
        <p:spPr/>
        <p:txBody>
          <a:bodyPr/>
          <a:lstStyle/>
          <a:p>
            <a:r>
              <a:rPr lang="en-US" dirty="0"/>
              <a:t>Vertical periodic machine deformation </a:t>
            </a:r>
            <a:endParaRPr lang="fr-FR" dirty="0"/>
          </a:p>
        </p:txBody>
      </p:sp>
      <p:sp>
        <p:nvSpPr>
          <p:cNvPr id="4" name="Espace réservé du numéro de diapositive 3">
            <a:extLst>
              <a:ext uri="{FF2B5EF4-FFF2-40B4-BE49-F238E27FC236}">
                <a16:creationId xmlns:a16="http://schemas.microsoft.com/office/drawing/2014/main" id="{669C14FE-2C17-17D6-68E4-BD6652639193}"/>
              </a:ext>
            </a:extLst>
          </p:cNvPr>
          <p:cNvSpPr>
            <a:spLocks noGrp="1"/>
          </p:cNvSpPr>
          <p:nvPr>
            <p:ph type="sldNum" sz="quarter" idx="5"/>
          </p:nvPr>
        </p:nvSpPr>
        <p:spPr/>
        <p:txBody>
          <a:bodyPr/>
          <a:lstStyle/>
          <a:p>
            <a:fld id="{B4F4D55D-0DAC-7B43-8F56-C8A0868CE8D5}" type="slidenum">
              <a:rPr lang="fr-FR" smtClean="0"/>
              <a:t>20</a:t>
            </a:fld>
            <a:endParaRPr lang="fr-FR"/>
          </a:p>
        </p:txBody>
      </p:sp>
    </p:spTree>
    <p:extLst>
      <p:ext uri="{BB962C8B-B14F-4D97-AF65-F5344CB8AC3E}">
        <p14:creationId xmlns:p14="http://schemas.microsoft.com/office/powerpoint/2010/main" val="1523725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2B998-20ED-59DB-361A-75E6CF175D2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54CCE7A-1A41-7E21-DA01-2387C9F5F21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F857A73-D9B6-9B54-9A05-76036015CFFF}"/>
              </a:ext>
            </a:extLst>
          </p:cNvPr>
          <p:cNvSpPr>
            <a:spLocks noGrp="1"/>
          </p:cNvSpPr>
          <p:nvPr>
            <p:ph type="body" idx="1"/>
          </p:nvPr>
        </p:nvSpPr>
        <p:spPr/>
        <p:txBody>
          <a:bodyPr/>
          <a:lstStyle/>
          <a:p>
            <a:r>
              <a:rPr lang="en-US" dirty="0"/>
              <a:t>Vertical periodic machine deformation </a:t>
            </a:r>
          </a:p>
          <a:p>
            <a:r>
              <a:rPr lang="en-US" dirty="0"/>
              <a:t>Le schema optimal sur la CC </a:t>
            </a:r>
            <a:r>
              <a:rPr lang="en-US" dirty="0" err="1"/>
              <a:t>permet</a:t>
            </a:r>
            <a:r>
              <a:rPr lang="en-US" dirty="0"/>
              <a:t> </a:t>
            </a:r>
            <a:r>
              <a:rPr lang="en-US" dirty="0" err="1"/>
              <a:t>aussi</a:t>
            </a:r>
            <a:r>
              <a:rPr lang="en-US" dirty="0"/>
              <a:t> </a:t>
            </a:r>
            <a:r>
              <a:rPr lang="en-US" dirty="0" err="1"/>
              <a:t>d’avoir</a:t>
            </a:r>
            <a:r>
              <a:rPr lang="en-US" dirty="0"/>
              <a:t> des </a:t>
            </a:r>
            <a:r>
              <a:rPr lang="en-US" dirty="0" err="1"/>
              <a:t>excursin</a:t>
            </a:r>
            <a:r>
              <a:rPr lang="en-US" dirty="0"/>
              <a:t> </a:t>
            </a:r>
            <a:r>
              <a:rPr lang="en-US" dirty="0" err="1"/>
              <a:t>d’orbite</a:t>
            </a:r>
            <a:r>
              <a:rPr lang="en-US" dirty="0"/>
              <a:t> pas trop grande </a:t>
            </a:r>
            <a:r>
              <a:rPr lang="en-US" dirty="0">
                <a:sym typeface="Wingdings" pitchFamily="2" charset="2"/>
              </a:rPr>
              <a:t> limitation des </a:t>
            </a:r>
            <a:r>
              <a:rPr lang="en-US" dirty="0" err="1">
                <a:sym typeface="Wingdings" pitchFamily="2" charset="2"/>
              </a:rPr>
              <a:t>erreurs</a:t>
            </a:r>
            <a:r>
              <a:rPr lang="en-US" dirty="0">
                <a:sym typeface="Wingdings" pitchFamily="2" charset="2"/>
              </a:rPr>
              <a:t> </a:t>
            </a:r>
            <a:r>
              <a:rPr lang="en-US" dirty="0" err="1">
                <a:sym typeface="Wingdings" pitchFamily="2" charset="2"/>
              </a:rPr>
              <a:t>d’alignement</a:t>
            </a:r>
            <a:r>
              <a:rPr lang="en-US" dirty="0">
                <a:sym typeface="Wingdings" pitchFamily="2" charset="2"/>
              </a:rPr>
              <a:t>?</a:t>
            </a:r>
            <a:endParaRPr lang="fr-FR" dirty="0"/>
          </a:p>
        </p:txBody>
      </p:sp>
      <p:sp>
        <p:nvSpPr>
          <p:cNvPr id="4" name="Espace réservé du numéro de diapositive 3">
            <a:extLst>
              <a:ext uri="{FF2B5EF4-FFF2-40B4-BE49-F238E27FC236}">
                <a16:creationId xmlns:a16="http://schemas.microsoft.com/office/drawing/2014/main" id="{2E282426-9A49-E67B-9EAF-E004B3789949}"/>
              </a:ext>
            </a:extLst>
          </p:cNvPr>
          <p:cNvSpPr>
            <a:spLocks noGrp="1"/>
          </p:cNvSpPr>
          <p:nvPr>
            <p:ph type="sldNum" sz="quarter" idx="5"/>
          </p:nvPr>
        </p:nvSpPr>
        <p:spPr/>
        <p:txBody>
          <a:bodyPr/>
          <a:lstStyle/>
          <a:p>
            <a:fld id="{B4F4D55D-0DAC-7B43-8F56-C8A0868CE8D5}" type="slidenum">
              <a:rPr lang="fr-FR" smtClean="0"/>
              <a:t>21</a:t>
            </a:fld>
            <a:endParaRPr lang="fr-FR"/>
          </a:p>
        </p:txBody>
      </p:sp>
    </p:spTree>
    <p:extLst>
      <p:ext uri="{BB962C8B-B14F-4D97-AF65-F5344CB8AC3E}">
        <p14:creationId xmlns:p14="http://schemas.microsoft.com/office/powerpoint/2010/main" val="1499648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010F1-24D6-D389-4E58-1E5E71ED98F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70ECA7-5675-8F5B-F67D-2B040F97C2D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84CF284-251A-5668-E870-D60A622B134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F7AD3AA-F6BF-A5EB-0245-C0471C6B871F}"/>
              </a:ext>
            </a:extLst>
          </p:cNvPr>
          <p:cNvSpPr>
            <a:spLocks noGrp="1"/>
          </p:cNvSpPr>
          <p:nvPr>
            <p:ph type="sldNum" sz="quarter" idx="5"/>
          </p:nvPr>
        </p:nvSpPr>
        <p:spPr/>
        <p:txBody>
          <a:bodyPr/>
          <a:lstStyle/>
          <a:p>
            <a:fld id="{B4F4D55D-0DAC-7B43-8F56-C8A0868CE8D5}" type="slidenum">
              <a:rPr lang="fr-FR" smtClean="0"/>
              <a:t>42</a:t>
            </a:fld>
            <a:endParaRPr lang="fr-FR"/>
          </a:p>
        </p:txBody>
      </p:sp>
    </p:spTree>
    <p:extLst>
      <p:ext uri="{BB962C8B-B14F-4D97-AF65-F5344CB8AC3E}">
        <p14:creationId xmlns:p14="http://schemas.microsoft.com/office/powerpoint/2010/main" val="2645451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9" name="Espace réservé du numéro de diapositive 5"/>
          <p:cNvSpPr>
            <a:spLocks noGrp="1"/>
          </p:cNvSpPr>
          <p:nvPr>
            <p:ph type="sldNum" sz="quarter" idx="4"/>
          </p:nvPr>
        </p:nvSpPr>
        <p:spPr>
          <a:xfrm>
            <a:off x="7848600" y="4890194"/>
            <a:ext cx="457200" cy="273844"/>
          </a:xfrm>
          <a:prstGeom prst="rect">
            <a:avLst/>
          </a:prstGeom>
        </p:spPr>
        <p:txBody>
          <a:bodyPr vert="horz" lIns="91440" tIns="45720" rIns="91440" bIns="45720" rtlCol="0" anchor="ctr"/>
          <a:lstStyle>
            <a:lvl1pPr algn="r">
              <a:defRPr sz="1200" b="0">
                <a:solidFill>
                  <a:schemeClr val="bg1"/>
                </a:solidFill>
                <a:latin typeface="Calibri" panose="020F0502020204030204" pitchFamily="34" charset="0"/>
                <a:cs typeface="Calibri" panose="020F0502020204030204" pitchFamily="34" charset="0"/>
              </a:defRPr>
            </a:lvl1pPr>
          </a:lstStyle>
          <a:p>
            <a:fld id="{974172A1-1CBF-0B40-9234-7D4D80EC19EA}" type="slidenum">
              <a:rPr lang="en-GB" smtClean="0"/>
              <a:pPr/>
              <a:t>‹#›</a:t>
            </a:fld>
            <a:endParaRPr lang="en-GB" dirty="0"/>
          </a:p>
        </p:txBody>
      </p:sp>
      <p:sp>
        <p:nvSpPr>
          <p:cNvPr id="5" name="Titre 6"/>
          <p:cNvSpPr>
            <a:spLocks noGrp="1"/>
          </p:cNvSpPr>
          <p:nvPr>
            <p:ph type="title"/>
          </p:nvPr>
        </p:nvSpPr>
        <p:spPr>
          <a:xfrm>
            <a:off x="1295400" y="-20538"/>
            <a:ext cx="6781800" cy="432048"/>
          </a:xfrm>
          <a:prstGeom prst="rect">
            <a:avLst/>
          </a:prstGeom>
        </p:spPr>
        <p:txBody>
          <a:bodyPr vert="horz" lIns="0" tIns="0" rIns="0" bIns="0"/>
          <a:lstStyle>
            <a:lvl1pPr>
              <a:defRPr sz="3200" b="0">
                <a:latin typeface="Calibri" panose="020F0502020204030204" pitchFamily="34" charset="0"/>
                <a:cs typeface="Calibri" panose="020F0502020204030204" pitchFamily="34" charset="0"/>
              </a:defRPr>
            </a:lvl1pPr>
          </a:lstStyle>
          <a:p>
            <a:r>
              <a:rPr lang="fr-FR" dirty="0"/>
              <a:t>Cliquez et modifiez le titre</a:t>
            </a:r>
            <a:endParaRPr lang="en-GB" dirty="0"/>
          </a:p>
        </p:txBody>
      </p:sp>
      <p:sp>
        <p:nvSpPr>
          <p:cNvPr id="2" name="Espace réservé du pied de page 4">
            <a:extLst>
              <a:ext uri="{FF2B5EF4-FFF2-40B4-BE49-F238E27FC236}">
                <a16:creationId xmlns:a16="http://schemas.microsoft.com/office/drawing/2014/main" id="{962526C8-2CD8-A408-88A9-C354C40B4EAF}"/>
              </a:ext>
            </a:extLst>
          </p:cNvPr>
          <p:cNvSpPr>
            <a:spLocks noGrp="1"/>
          </p:cNvSpPr>
          <p:nvPr>
            <p:ph type="ftr" sz="quarter" idx="3"/>
          </p:nvPr>
        </p:nvSpPr>
        <p:spPr>
          <a:xfrm>
            <a:off x="107504" y="4968553"/>
            <a:ext cx="6768752" cy="195485"/>
          </a:xfrm>
          <a:prstGeom prst="rect">
            <a:avLst/>
          </a:prstGeom>
        </p:spPr>
        <p:txBody>
          <a:bodyPr lIns="0" tIns="0" rIns="0" bIns="0"/>
          <a:lstStyle>
            <a:lvl1pPr algn="ctr">
              <a:defRPr sz="1200">
                <a:latin typeface="Calibri"/>
                <a:cs typeface="Calibri"/>
              </a:defRPr>
            </a:lvl1pPr>
          </a:lstStyle>
          <a:p>
            <a:pPr algn="l"/>
            <a:r>
              <a:rPr lang="it-IT"/>
              <a:t>D. Schulte, Muon Cooling Demonstrator, Milano, November 2025</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6" name="Espace réservé du contenu 5"/>
          <p:cNvSpPr>
            <a:spLocks noGrp="1"/>
          </p:cNvSpPr>
          <p:nvPr>
            <p:ph sz="quarter" idx="12"/>
          </p:nvPr>
        </p:nvSpPr>
        <p:spPr>
          <a:xfrm>
            <a:off x="457200" y="987574"/>
            <a:ext cx="8305800" cy="3824932"/>
          </a:xfrm>
          <a:prstGeom prst="rect">
            <a:avLst/>
          </a:prstGeom>
        </p:spPr>
        <p:txBody>
          <a:bodyPr/>
          <a:lstStyle>
            <a:lvl1pPr marL="342900" indent="-342900">
              <a:buClr>
                <a:schemeClr val="tx1"/>
              </a:buClr>
              <a:buFont typeface="Arial"/>
              <a:buChar char="•"/>
              <a:defRPr sz="2000">
                <a:solidFill>
                  <a:srgbClr val="000000"/>
                </a:solidFill>
                <a:latin typeface="Calibri" panose="020F0502020204030204" pitchFamily="34" charset="0"/>
                <a:cs typeface="Calibri" panose="020F0502020204030204" pitchFamily="34" charset="0"/>
              </a:defRPr>
            </a:lvl1pPr>
            <a:lvl2pPr marL="742950" indent="-285750">
              <a:buClr>
                <a:schemeClr val="tx1"/>
              </a:buClr>
              <a:buFont typeface="Arial"/>
              <a:buChar char="•"/>
              <a:defRPr sz="2000">
                <a:solidFill>
                  <a:srgbClr val="000000"/>
                </a:solidFill>
                <a:latin typeface="Calibri" panose="020F0502020204030204" pitchFamily="34" charset="0"/>
                <a:cs typeface="Calibri" panose="020F0502020204030204" pitchFamily="34" charset="0"/>
              </a:defRPr>
            </a:lvl2pPr>
            <a:lvl3pPr marL="1143000" indent="-228600">
              <a:buClr>
                <a:schemeClr val="tx1"/>
              </a:buClr>
              <a:buFont typeface="Arial"/>
              <a:buChar char="•"/>
              <a:defRPr sz="2000">
                <a:solidFill>
                  <a:srgbClr val="000000"/>
                </a:solidFill>
                <a:latin typeface="Calibri" panose="020F0502020204030204" pitchFamily="34" charset="0"/>
                <a:cs typeface="Calibri" panose="020F0502020204030204" pitchFamily="34" charset="0"/>
              </a:defRPr>
            </a:lvl3pPr>
            <a:lvl4pPr marL="1600200" indent="-228600">
              <a:buClr>
                <a:schemeClr val="tx1"/>
              </a:buClr>
              <a:buFont typeface="Arial"/>
              <a:buChar char="•"/>
              <a:defRPr sz="2000">
                <a:solidFill>
                  <a:srgbClr val="000000"/>
                </a:solidFill>
                <a:latin typeface="Calibri" panose="020F0502020204030204" pitchFamily="34" charset="0"/>
                <a:cs typeface="Calibri" panose="020F0502020204030204" pitchFamily="34" charset="0"/>
              </a:defRPr>
            </a:lvl4pPr>
            <a:lvl5pPr marL="2057400" indent="-228600">
              <a:buClr>
                <a:schemeClr val="tx1"/>
              </a:buClr>
              <a:buFont typeface="Arial"/>
              <a:buChar char="•"/>
              <a:defRPr sz="2000">
                <a:solidFill>
                  <a:srgbClr val="000000"/>
                </a:solidFill>
                <a:latin typeface="Calibri" panose="020F0502020204030204" pitchFamily="34" charset="0"/>
                <a:cs typeface="Calibri" panose="020F050202020403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8" name="Espace réservé du pied de page 4"/>
          <p:cNvSpPr>
            <a:spLocks noGrp="1"/>
          </p:cNvSpPr>
          <p:nvPr>
            <p:ph type="ftr" sz="quarter" idx="3"/>
          </p:nvPr>
        </p:nvSpPr>
        <p:spPr>
          <a:xfrm>
            <a:off x="107504" y="4968553"/>
            <a:ext cx="6768752" cy="195485"/>
          </a:xfrm>
          <a:prstGeom prst="rect">
            <a:avLst/>
          </a:prstGeom>
        </p:spPr>
        <p:txBody>
          <a:bodyPr lIns="0" tIns="0" rIns="0" bIns="0"/>
          <a:lstStyle>
            <a:lvl1pPr algn="ctr">
              <a:defRPr sz="1200">
                <a:latin typeface="Calibri"/>
                <a:cs typeface="Calibri"/>
              </a:defRPr>
            </a:lvl1pPr>
          </a:lstStyle>
          <a:p>
            <a:pPr algn="l"/>
            <a:r>
              <a:rPr lang="it-IT"/>
              <a:t>D. Schulte, Muon Cooling Demonstrator, Milano, November 2025</a:t>
            </a:r>
            <a:endParaRPr lang="en-GB" dirty="0"/>
          </a:p>
        </p:txBody>
      </p:sp>
      <p:sp>
        <p:nvSpPr>
          <p:cNvPr id="9" name="Espace réservé du numéro de diapositive 5"/>
          <p:cNvSpPr>
            <a:spLocks noGrp="1"/>
          </p:cNvSpPr>
          <p:nvPr>
            <p:ph type="sldNum" sz="quarter" idx="4"/>
          </p:nvPr>
        </p:nvSpPr>
        <p:spPr>
          <a:xfrm>
            <a:off x="7848600" y="4890194"/>
            <a:ext cx="457200" cy="273844"/>
          </a:xfrm>
          <a:prstGeom prst="rect">
            <a:avLst/>
          </a:prstGeom>
        </p:spPr>
        <p:txBody>
          <a:bodyPr vert="horz" lIns="91440" tIns="45720" rIns="91440" bIns="45720" rtlCol="0" anchor="ctr"/>
          <a:lstStyle>
            <a:lvl1pPr algn="r">
              <a:defRPr sz="1200" b="0">
                <a:solidFill>
                  <a:schemeClr val="bg1"/>
                </a:solidFill>
                <a:latin typeface="Calibri" panose="020F0502020204030204" pitchFamily="34" charset="0"/>
                <a:cs typeface="Calibri" panose="020F0502020204030204" pitchFamily="34" charset="0"/>
              </a:defRPr>
            </a:lvl1pPr>
          </a:lstStyle>
          <a:p>
            <a:fld id="{974172A1-1CBF-0B40-9234-7D4D80EC19EA}" type="slidenum">
              <a:rPr lang="en-GB" smtClean="0"/>
              <a:pPr/>
              <a:t>‹#›</a:t>
            </a:fld>
            <a:endParaRPr lang="en-GB" dirty="0"/>
          </a:p>
        </p:txBody>
      </p:sp>
      <p:sp>
        <p:nvSpPr>
          <p:cNvPr id="7" name="Titre 6"/>
          <p:cNvSpPr>
            <a:spLocks noGrp="1"/>
          </p:cNvSpPr>
          <p:nvPr>
            <p:ph type="title"/>
          </p:nvPr>
        </p:nvSpPr>
        <p:spPr>
          <a:xfrm>
            <a:off x="1181100" y="1"/>
            <a:ext cx="6781800" cy="483518"/>
          </a:xfrm>
          <a:prstGeom prst="rect">
            <a:avLst/>
          </a:prstGeom>
        </p:spPr>
        <p:txBody>
          <a:bodyPr vert="horz" lIns="0" tIns="0" rIns="0" bIns="0"/>
          <a:lstStyle>
            <a:lvl1pPr>
              <a:defRPr sz="3200" b="0">
                <a:latin typeface="Calibri" panose="020F0502020204030204" pitchFamily="34" charset="0"/>
                <a:cs typeface="Calibri" panose="020F0502020204030204" pitchFamily="34" charset="0"/>
              </a:defRPr>
            </a:lvl1pPr>
          </a:lstStyle>
          <a:p>
            <a:r>
              <a:rPr lang="fr-FR" dirty="0"/>
              <a:t>Cliquez et modifiez le titre</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1181160" y="0"/>
            <a:ext cx="6781320" cy="48312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3" name="PlaceHolder 2"/>
          <p:cNvSpPr>
            <a:spLocks noGrp="1"/>
          </p:cNvSpPr>
          <p:nvPr>
            <p:ph type="ftr" idx="3"/>
          </p:nvPr>
        </p:nvSpPr>
        <p:spPr/>
        <p:txBody>
          <a:bodyPr/>
          <a:lstStyle/>
          <a:p>
            <a:r>
              <a:rPr lang="en-GB"/>
              <a:t>D. Schulte,  Future Colliders 3, BND, 2025</a:t>
            </a:r>
            <a:endParaRPr/>
          </a:p>
        </p:txBody>
      </p:sp>
      <p:sp>
        <p:nvSpPr>
          <p:cNvPr id="4" name="PlaceHolder 3"/>
          <p:cNvSpPr>
            <a:spLocks noGrp="1"/>
          </p:cNvSpPr>
          <p:nvPr>
            <p:ph type="sldNum" idx="4"/>
          </p:nvPr>
        </p:nvSpPr>
        <p:spPr/>
        <p:txBody>
          <a:bodyPr/>
          <a:lstStyle/>
          <a:p>
            <a:fld id="{F7DECD1E-4000-4CEA-8C5A-442A08905805}" type="slidenum">
              <a:t>‹#›</a:t>
            </a:fld>
            <a:endParaRPr/>
          </a:p>
        </p:txBody>
      </p:sp>
    </p:spTree>
    <p:extLst>
      <p:ext uri="{BB962C8B-B14F-4D97-AF65-F5344CB8AC3E}">
        <p14:creationId xmlns:p14="http://schemas.microsoft.com/office/powerpoint/2010/main" val="747273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2" name="PlaceHolder 1"/>
          <p:cNvSpPr>
            <a:spLocks noGrp="1"/>
          </p:cNvSpPr>
          <p:nvPr>
            <p:ph type="ftr" idx="3"/>
          </p:nvPr>
        </p:nvSpPr>
        <p:spPr/>
        <p:txBody>
          <a:bodyPr/>
          <a:lstStyle/>
          <a:p>
            <a:r>
              <a:rPr lang="en-GB"/>
              <a:t>D. Schulte,  Future Colliders 3, BND, 2025</a:t>
            </a:r>
            <a:endParaRPr/>
          </a:p>
        </p:txBody>
      </p:sp>
      <p:sp>
        <p:nvSpPr>
          <p:cNvPr id="3" name="PlaceHolder 2"/>
          <p:cNvSpPr>
            <a:spLocks noGrp="1"/>
          </p:cNvSpPr>
          <p:nvPr>
            <p:ph type="sldNum" idx="4"/>
          </p:nvPr>
        </p:nvSpPr>
        <p:spPr/>
        <p:txBody>
          <a:bodyPr/>
          <a:lstStyle>
            <a:lvl1pPr>
              <a:defRPr b="0">
                <a:latin typeface="Calibri" panose="020F0502020204030204" pitchFamily="34" charset="0"/>
                <a:ea typeface="Calibri" panose="020F0502020204030204" pitchFamily="34" charset="0"/>
                <a:cs typeface="Calibri" panose="020F0502020204030204" pitchFamily="34" charset="0"/>
              </a:defRPr>
            </a:lvl1pPr>
          </a:lstStyle>
          <a:p>
            <a:fld id="{E82D4182-53C0-476A-B8B4-E3D5373A1C71}" type="slidenum">
              <a:rPr lang="en-GB" smtClean="0"/>
              <a:pPr/>
              <a:t>‹#›</a:t>
            </a:fld>
            <a:endParaRPr lang="en-GB" dirty="0"/>
          </a:p>
        </p:txBody>
      </p:sp>
    </p:spTree>
    <p:extLst>
      <p:ext uri="{BB962C8B-B14F-4D97-AF65-F5344CB8AC3E}">
        <p14:creationId xmlns:p14="http://schemas.microsoft.com/office/powerpoint/2010/main" val="3856358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userDrawn="1">
  <p:cSld name="Content  ">
    <p:spTree>
      <p:nvGrpSpPr>
        <p:cNvPr id="1" name=""/>
        <p:cNvGrpSpPr/>
        <p:nvPr/>
      </p:nvGrpSpPr>
      <p:grpSpPr bwMode="auto">
        <a:xfrm>
          <a:off x="0" y="0"/>
          <a:ext cx="0" cy="0"/>
          <a:chOff x="0" y="0"/>
          <a:chExt cx="0" cy="0"/>
        </a:xfrm>
      </p:grpSpPr>
      <p:sp>
        <p:nvSpPr>
          <p:cNvPr id="4" name="Content Placeholder 2"/>
          <p:cNvSpPr>
            <a:spLocks noGrp="1"/>
          </p:cNvSpPr>
          <p:nvPr>
            <p:ph idx="1"/>
          </p:nvPr>
        </p:nvSpPr>
        <p:spPr bwMode="auto"/>
        <p:txBody>
          <a:bodyPr/>
          <a:lstStyle>
            <a:lvl1pPr>
              <a:defRPr>
                <a:solidFill>
                  <a:schemeClr val="tx2"/>
                </a:solidFill>
              </a:defRPr>
            </a:lvl1pPr>
            <a:lvl2pPr marL="243000" indent="-243000">
              <a:buFont typeface="Arial"/>
              <a:buChar char="•"/>
              <a:defRPr sz="1350">
                <a:solidFill>
                  <a:schemeClr val="tx2"/>
                </a:solidFill>
              </a:defRPr>
            </a:lvl2pPr>
            <a:lvl3pPr marL="486000" indent="-243000">
              <a:buSzPct val="100000"/>
              <a:buFont typeface="Arial"/>
              <a:buChar char="•"/>
              <a:defRPr>
                <a:solidFill>
                  <a:schemeClr val="tx2"/>
                </a:solidFill>
              </a:defRPr>
            </a:lvl3pPr>
            <a:lvl4pPr marL="729000" indent="-243000">
              <a:buSzPct val="100000"/>
              <a:buFont typeface="Arial"/>
              <a:buChar char="•"/>
              <a:defRPr>
                <a:solidFill>
                  <a:schemeClr val="tx2"/>
                </a:solidFill>
              </a:defRPr>
            </a:lvl4pPr>
            <a:lvl5pPr marL="1543050" indent="-171450">
              <a:buSzPct val="100000"/>
              <a:buFont typeface="Arial"/>
              <a:buChar char="•"/>
              <a:defRPr>
                <a:solidFill>
                  <a:schemeClr val="tx2">
                    <a:lumMod val="50000"/>
                  </a:schemeClr>
                </a:solidFill>
              </a:defRPr>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5" name="Title 6"/>
          <p:cNvSpPr>
            <a:spLocks noGrp="1"/>
          </p:cNvSpPr>
          <p:nvPr>
            <p:ph type="title"/>
          </p:nvPr>
        </p:nvSpPr>
        <p:spPr bwMode="auto"/>
        <p:txBody>
          <a:bodyPr/>
          <a:lstStyle/>
          <a:p>
            <a:pPr>
              <a:defRPr/>
            </a:pPr>
            <a:r>
              <a:rPr lang="en-US"/>
              <a:t>Click to edit Master title style</a:t>
            </a:r>
          </a:p>
        </p:txBody>
      </p:sp>
      <p:sp>
        <p:nvSpPr>
          <p:cNvPr id="6" name="Date Placeholder 10"/>
          <p:cNvSpPr>
            <a:spLocks noGrp="1"/>
          </p:cNvSpPr>
          <p:nvPr>
            <p:ph type="dt" sz="half" idx="10"/>
          </p:nvPr>
        </p:nvSpPr>
        <p:spPr bwMode="auto">
          <a:xfrm>
            <a:off x="2436394" y="4806000"/>
            <a:ext cx="650897" cy="273844"/>
          </a:xfrm>
        </p:spPr>
        <p:txBody>
          <a:bodyPr/>
          <a:lstStyle/>
          <a:p>
            <a:pPr>
              <a:defRPr/>
            </a:pPr>
            <a:endParaRPr lang="en-US"/>
          </a:p>
        </p:txBody>
      </p:sp>
      <p:sp>
        <p:nvSpPr>
          <p:cNvPr id="7" name="Footer Placeholder 11"/>
          <p:cNvSpPr>
            <a:spLocks noGrp="1"/>
          </p:cNvSpPr>
          <p:nvPr>
            <p:ph type="ftr" sz="quarter" idx="11"/>
          </p:nvPr>
        </p:nvSpPr>
        <p:spPr bwMode="auto">
          <a:xfrm>
            <a:off x="3194447" y="4806000"/>
            <a:ext cx="4929166" cy="273844"/>
          </a:xfrm>
        </p:spPr>
        <p:txBody>
          <a:bodyPr/>
          <a:lstStyle/>
          <a:p>
            <a:pPr>
              <a:defRPr/>
            </a:pPr>
            <a:r>
              <a:rPr lang="it-IT"/>
              <a:t>D. Schulte, Muon Cooling Demonstrator, Milano, November 2025</a:t>
            </a:r>
            <a:endParaRPr lang="en-US"/>
          </a:p>
        </p:txBody>
      </p:sp>
      <p:sp>
        <p:nvSpPr>
          <p:cNvPr id="8" name="Slide Number Placeholder 12"/>
          <p:cNvSpPr>
            <a:spLocks noGrp="1"/>
          </p:cNvSpPr>
          <p:nvPr>
            <p:ph type="sldNum" sz="quarter" idx="12"/>
          </p:nvPr>
        </p:nvSpPr>
        <p:spPr bwMode="auto">
          <a:xfrm>
            <a:off x="8298414" y="4806000"/>
            <a:ext cx="510941" cy="273844"/>
          </a:xfrm>
        </p:spPr>
        <p:txBody>
          <a:bodyPr/>
          <a:lstStyle/>
          <a:p>
            <a:pPr>
              <a:defRPr/>
            </a:pPr>
            <a:fld id="{36B5EA5A-BC32-A742-B11B-8E7414D5B535}" type="slidenum">
              <a:rPr lang="en-US"/>
              <a:t>‹#›</a:t>
            </a:fld>
            <a:endParaRPr lang="en-US"/>
          </a:p>
        </p:txBody>
      </p:sp>
    </p:spTree>
    <p:extLst>
      <p:ext uri="{BB962C8B-B14F-4D97-AF65-F5344CB8AC3E}">
        <p14:creationId xmlns:p14="http://schemas.microsoft.com/office/powerpoint/2010/main" val="2648838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ED3635-D786-D2F4-A764-950478EFE068}"/>
              </a:ext>
            </a:extLst>
          </p:cNvPr>
          <p:cNvSpPr>
            <a:spLocks noGrp="1"/>
          </p:cNvSpPr>
          <p:nvPr>
            <p:ph type="title"/>
          </p:nvPr>
        </p:nvSpPr>
        <p:spPr>
          <a:xfrm>
            <a:off x="1005840" y="13692"/>
            <a:ext cx="7189089" cy="994172"/>
          </a:xfrm>
          <a:prstGeom prst="rect">
            <a:avLst/>
          </a:prstGeom>
        </p:spPr>
        <p:txBody>
          <a:bodyPr/>
          <a:lstStyle>
            <a:lvl1pPr>
              <a:defRPr b="0" i="0">
                <a:latin typeface="Calibri Light" panose="020F0302020204030204" pitchFamily="34" charset="0"/>
                <a:cs typeface="Calibri Light" panose="020F030202020403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219FF17E-A5F5-1E90-3ECC-39B7D885CDDA}"/>
              </a:ext>
            </a:extLst>
          </p:cNvPr>
          <p:cNvSpPr>
            <a:spLocks noGrp="1"/>
          </p:cNvSpPr>
          <p:nvPr>
            <p:ph idx="1"/>
          </p:nvPr>
        </p:nvSpPr>
        <p:spPr>
          <a:xfrm>
            <a:off x="628650" y="1196341"/>
            <a:ext cx="7886700" cy="3436382"/>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80336F27-0724-D16A-94C3-F98CADD0AB58}"/>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D354232A-5C6B-5BCA-7F1B-E28F0D92FB82}"/>
              </a:ext>
            </a:extLst>
          </p:cNvPr>
          <p:cNvSpPr>
            <a:spLocks noGrp="1"/>
          </p:cNvSpPr>
          <p:nvPr>
            <p:ph type="ftr" sz="quarter" idx="11"/>
          </p:nvPr>
        </p:nvSpPr>
        <p:spPr>
          <a:xfrm>
            <a:off x="3028950" y="4767263"/>
            <a:ext cx="3086100" cy="273844"/>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975484A4-2121-2FEA-29EA-B314273AE815}"/>
              </a:ext>
            </a:extLst>
          </p:cNvPr>
          <p:cNvSpPr>
            <a:spLocks noGrp="1"/>
          </p:cNvSpPr>
          <p:nvPr>
            <p:ph type="sldNum" sz="quarter" idx="12"/>
          </p:nvPr>
        </p:nvSpPr>
        <p:spPr/>
        <p:txBody>
          <a:bodyPr/>
          <a:lstStyle/>
          <a:p>
            <a:fld id="{358D3E7E-B15D-C148-B743-D19E87EE3050}" type="slidenum">
              <a:rPr lang="fr-FR" smtClean="0"/>
              <a:t>‹#›</a:t>
            </a:fld>
            <a:endParaRPr lang="fr-FR"/>
          </a:p>
        </p:txBody>
      </p:sp>
      <p:pic>
        <p:nvPicPr>
          <p:cNvPr id="10" name="Image 9" descr="Une image contenant texte, Police, Graphique, capture d’écran&#10;&#10;Description générée automatiquement">
            <a:extLst>
              <a:ext uri="{FF2B5EF4-FFF2-40B4-BE49-F238E27FC236}">
                <a16:creationId xmlns:a16="http://schemas.microsoft.com/office/drawing/2014/main" id="{8AADD0A9-3634-3C44-9366-06ED7DF780BA}"/>
              </a:ext>
            </a:extLst>
          </p:cNvPr>
          <p:cNvPicPr>
            <a:picLocks noChangeAspect="1"/>
          </p:cNvPicPr>
          <p:nvPr userDrawn="1"/>
        </p:nvPicPr>
        <p:blipFill>
          <a:blip r:embed="rId2"/>
          <a:stretch>
            <a:fillRect/>
          </a:stretch>
        </p:blipFill>
        <p:spPr>
          <a:xfrm>
            <a:off x="0" y="1"/>
            <a:ext cx="941451" cy="994172"/>
          </a:xfrm>
          <a:prstGeom prst="rect">
            <a:avLst/>
          </a:prstGeom>
        </p:spPr>
      </p:pic>
      <p:pic>
        <p:nvPicPr>
          <p:cNvPr id="14" name="Image 13" descr="Une image contenant Police, blanc, Graphique, ligne&#10;&#10;Description générée automatiquement">
            <a:extLst>
              <a:ext uri="{FF2B5EF4-FFF2-40B4-BE49-F238E27FC236}">
                <a16:creationId xmlns:a16="http://schemas.microsoft.com/office/drawing/2014/main" id="{EE35BDAB-31DA-F416-F3FB-744AD3AC236A}"/>
              </a:ext>
            </a:extLst>
          </p:cNvPr>
          <p:cNvPicPr>
            <a:picLocks noChangeAspect="1"/>
          </p:cNvPicPr>
          <p:nvPr userDrawn="1"/>
        </p:nvPicPr>
        <p:blipFill>
          <a:blip r:embed="rId3"/>
          <a:stretch>
            <a:fillRect/>
          </a:stretch>
        </p:blipFill>
        <p:spPr>
          <a:xfrm>
            <a:off x="8194929" y="0"/>
            <a:ext cx="941451" cy="982384"/>
          </a:xfrm>
          <a:prstGeom prst="rect">
            <a:avLst/>
          </a:prstGeom>
        </p:spPr>
      </p:pic>
    </p:spTree>
    <p:extLst>
      <p:ext uri="{BB962C8B-B14F-4D97-AF65-F5344CB8AC3E}">
        <p14:creationId xmlns:p14="http://schemas.microsoft.com/office/powerpoint/2010/main" val="1719489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descr="MUON-Slide-graphBase-pagebottom.jpg"/>
          <p:cNvPicPr>
            <a:picLocks noChangeAspect="1"/>
          </p:cNvPicPr>
          <p:nvPr userDrawn="1"/>
        </p:nvPicPr>
        <p:blipFill>
          <a:blip r:embed="rId8"/>
          <a:stretch>
            <a:fillRect/>
          </a:stretch>
        </p:blipFill>
        <p:spPr>
          <a:xfrm>
            <a:off x="0" y="4803998"/>
            <a:ext cx="9144000" cy="409352"/>
          </a:xfrm>
          <a:prstGeom prst="rect">
            <a:avLst/>
          </a:prstGeom>
        </p:spPr>
      </p:pic>
      <p:pic>
        <p:nvPicPr>
          <p:cNvPr id="7" name="Image 6" descr="MCC-inernational-finalV01.png"/>
          <p:cNvPicPr>
            <a:picLocks noChangeAspect="1"/>
          </p:cNvPicPr>
          <p:nvPr userDrawn="1"/>
        </p:nvPicPr>
        <p:blipFill>
          <a:blip r:embed="rId9"/>
          <a:stretch>
            <a:fillRect/>
          </a:stretch>
        </p:blipFill>
        <p:spPr>
          <a:xfrm>
            <a:off x="8245033" y="36001"/>
            <a:ext cx="879566" cy="879566"/>
          </a:xfrm>
          <a:prstGeom prst="rect">
            <a:avLst/>
          </a:prstGeom>
        </p:spPr>
      </p:pic>
      <p:sp>
        <p:nvSpPr>
          <p:cNvPr id="4" name="Espace réservé du numéro de diapositive 5"/>
          <p:cNvSpPr>
            <a:spLocks noGrp="1"/>
          </p:cNvSpPr>
          <p:nvPr>
            <p:ph type="sldNum" sz="quarter" idx="4"/>
          </p:nvPr>
        </p:nvSpPr>
        <p:spPr>
          <a:xfrm>
            <a:off x="7848600" y="4890194"/>
            <a:ext cx="457200" cy="273844"/>
          </a:xfrm>
          <a:prstGeom prst="rect">
            <a:avLst/>
          </a:prstGeom>
        </p:spPr>
        <p:txBody>
          <a:bodyPr vert="horz" lIns="91440" tIns="45720" rIns="91440" bIns="45720" rtlCol="0" anchor="ctr"/>
          <a:lstStyle>
            <a:lvl1pPr algn="r">
              <a:defRPr sz="1200" b="0">
                <a:solidFill>
                  <a:schemeClr val="bg1"/>
                </a:solidFill>
                <a:latin typeface="Calibri" panose="020F0502020204030204" pitchFamily="34" charset="0"/>
                <a:cs typeface="Calibri" panose="020F0502020204030204" pitchFamily="34" charset="0"/>
              </a:defRPr>
            </a:lvl1pPr>
          </a:lstStyle>
          <a:p>
            <a:fld id="{974172A1-1CBF-0B40-9234-7D4D80EC19EA}" type="slidenum">
              <a:rPr lang="en-GB" smtClean="0"/>
              <a:pPr/>
              <a:t>‹#›</a:t>
            </a:fld>
            <a:endParaRPr lang="en-GB" dirty="0"/>
          </a:p>
        </p:txBody>
      </p:sp>
      <p:sp>
        <p:nvSpPr>
          <p:cNvPr id="3" name="Espace réservé du pied de page 4">
            <a:extLst>
              <a:ext uri="{FF2B5EF4-FFF2-40B4-BE49-F238E27FC236}">
                <a16:creationId xmlns:a16="http://schemas.microsoft.com/office/drawing/2014/main" id="{F1C7A207-2640-641C-59F2-B3996420C706}"/>
              </a:ext>
            </a:extLst>
          </p:cNvPr>
          <p:cNvSpPr>
            <a:spLocks noGrp="1"/>
          </p:cNvSpPr>
          <p:nvPr>
            <p:ph type="ftr" sz="quarter" idx="3"/>
          </p:nvPr>
        </p:nvSpPr>
        <p:spPr>
          <a:xfrm>
            <a:off x="107504" y="4968553"/>
            <a:ext cx="6768752" cy="195485"/>
          </a:xfrm>
          <a:prstGeom prst="rect">
            <a:avLst/>
          </a:prstGeom>
        </p:spPr>
        <p:txBody>
          <a:bodyPr lIns="0" tIns="0" rIns="0" bIns="0"/>
          <a:lstStyle>
            <a:lvl1pPr algn="ctr">
              <a:defRPr sz="1200">
                <a:latin typeface="Calibri"/>
                <a:cs typeface="Calibri"/>
              </a:defRPr>
            </a:lvl1pPr>
          </a:lstStyle>
          <a:p>
            <a:pPr algn="l"/>
            <a:r>
              <a:rPr lang="it-IT"/>
              <a:t>D. Schulte, Muon Cooling Demonstrator, Milano, November 2025</a:t>
            </a:r>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hf hdr="0" dt="0"/>
  <p:txStyles>
    <p:titleStyle>
      <a:lvl1pPr algn="ctr" defTabSz="457200" rtl="0" eaLnBrk="1" latinLnBrk="0" hangingPunct="1">
        <a:spcBef>
          <a:spcPct val="0"/>
        </a:spcBef>
        <a:buNone/>
        <a:defRPr sz="2800" b="1" kern="1200">
          <a:solidFill>
            <a:schemeClr val="tx1"/>
          </a:solidFill>
          <a:latin typeface="Arial Narrow"/>
          <a:ea typeface="+mj-ea"/>
          <a:cs typeface="Arial Narrow"/>
        </a:defRPr>
      </a:lvl1pPr>
    </p:titleStyle>
    <p:body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tm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tmp"/><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tmp"/><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4.emf"/><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tmp"/><Relationship Id="rId5" Type="http://schemas.openxmlformats.org/officeDocument/2006/relationships/image" Target="../media/image52.png"/><Relationship Id="rId4" Type="http://schemas.openxmlformats.org/officeDocument/2006/relationships/image" Target="../media/image51.emf"/></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103.jpe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jpeg"/></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arxiv.org/abs/2201.07895" TargetMode="External"/><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13.png"/><Relationship Id="rId1" Type="http://schemas.openxmlformats.org/officeDocument/2006/relationships/slideLayout" Target="../slideLayouts/slideLayout4.xml"/><Relationship Id="rId4" Type="http://schemas.openxmlformats.org/officeDocument/2006/relationships/image" Target="../media/image11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13.png"/><Relationship Id="rId1" Type="http://schemas.openxmlformats.org/officeDocument/2006/relationships/slideLayout" Target="../slideLayouts/slideLayout4.xml"/><Relationship Id="rId4" Type="http://schemas.openxmlformats.org/officeDocument/2006/relationships/image" Target="../media/image11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13.png"/><Relationship Id="rId1" Type="http://schemas.openxmlformats.org/officeDocument/2006/relationships/slideLayout" Target="../slideLayouts/slideLayout4.xml"/><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04.png"/><Relationship Id="rId2" Type="http://schemas.openxmlformats.org/officeDocument/2006/relationships/image" Target="../media/image113.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115.png"/><Relationship Id="rId4" Type="http://schemas.openxmlformats.org/officeDocument/2006/relationships/image" Target="../media/image114.png"/></Relationships>
</file>

<file path=ppt/slides/_rels/slide4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76.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120.png"/><Relationship Id="rId5" Type="http://schemas.openxmlformats.org/officeDocument/2006/relationships/image" Target="../media/image42.png"/><Relationship Id="rId10" Type="http://schemas.openxmlformats.org/officeDocument/2006/relationships/image" Target="../media/image119.png"/><Relationship Id="rId4" Type="http://schemas.openxmlformats.org/officeDocument/2006/relationships/image" Target="../media/image41.png"/><Relationship Id="rId9" Type="http://schemas.openxmlformats.org/officeDocument/2006/relationships/image" Target="../media/image1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MUON-SlideGraph-gradient.png"/>
          <p:cNvPicPr>
            <a:picLocks noChangeAspect="1"/>
          </p:cNvPicPr>
          <p:nvPr/>
        </p:nvPicPr>
        <p:blipFill>
          <a:blip r:embed="rId2">
            <a:alphaModFix amt="75000"/>
          </a:blip>
          <a:stretch>
            <a:fillRect/>
          </a:stretch>
        </p:blipFill>
        <p:spPr>
          <a:xfrm>
            <a:off x="0" y="3069829"/>
            <a:ext cx="9144000" cy="2108200"/>
          </a:xfrm>
          <a:prstGeom prst="rect">
            <a:avLst/>
          </a:prstGeom>
        </p:spPr>
      </p:pic>
      <p:pic>
        <p:nvPicPr>
          <p:cNvPr id="83" name="Image 82" descr="MUON-SlideGraph-LogoBkgnd2.png"/>
          <p:cNvPicPr>
            <a:picLocks noChangeAspect="1"/>
          </p:cNvPicPr>
          <p:nvPr/>
        </p:nvPicPr>
        <p:blipFill>
          <a:blip r:embed="rId3"/>
          <a:stretch>
            <a:fillRect/>
          </a:stretch>
        </p:blipFill>
        <p:spPr>
          <a:xfrm>
            <a:off x="0" y="0"/>
            <a:ext cx="9144000" cy="5140960"/>
          </a:xfrm>
          <a:prstGeom prst="rect">
            <a:avLst/>
          </a:prstGeom>
        </p:spPr>
      </p:pic>
      <p:pic>
        <p:nvPicPr>
          <p:cNvPr id="86" name="Image 85" descr="MCC-inernational-finalV01.png"/>
          <p:cNvPicPr>
            <a:picLocks noChangeAspect="1"/>
          </p:cNvPicPr>
          <p:nvPr/>
        </p:nvPicPr>
        <p:blipFill>
          <a:blip r:embed="rId4"/>
          <a:stretch>
            <a:fillRect/>
          </a:stretch>
        </p:blipFill>
        <p:spPr>
          <a:xfrm>
            <a:off x="132503" y="57150"/>
            <a:ext cx="1391497" cy="1391497"/>
          </a:xfrm>
          <a:prstGeom prst="rect">
            <a:avLst/>
          </a:prstGeom>
        </p:spPr>
      </p:pic>
      <p:sp>
        <p:nvSpPr>
          <p:cNvPr id="87" name="ZoneTexte 86"/>
          <p:cNvSpPr txBox="1"/>
          <p:nvPr/>
        </p:nvSpPr>
        <p:spPr>
          <a:xfrm>
            <a:off x="4860032" y="4155926"/>
            <a:ext cx="4032448" cy="338554"/>
          </a:xfrm>
          <a:prstGeom prst="rect">
            <a:avLst/>
          </a:prstGeom>
          <a:noFill/>
        </p:spPr>
        <p:txBody>
          <a:bodyPr wrap="square" rtlCol="0">
            <a:spAutoFit/>
          </a:bodyPr>
          <a:lstStyle/>
          <a:p>
            <a:pPr algn="r"/>
            <a:r>
              <a:rPr lang="en-US" sz="1600" dirty="0">
                <a:solidFill>
                  <a:schemeClr val="bg1"/>
                </a:solidFill>
                <a:latin typeface="Calibri"/>
                <a:cs typeface="Calibri"/>
              </a:rPr>
              <a:t>November 2025    </a:t>
            </a:r>
            <a:endParaRPr lang="en-GB" dirty="0">
              <a:latin typeface="Calibri"/>
              <a:cs typeface="Calibri"/>
            </a:endParaRPr>
          </a:p>
        </p:txBody>
      </p:sp>
      <p:sp>
        <p:nvSpPr>
          <p:cNvPr id="11" name="ZoneTexte 10"/>
          <p:cNvSpPr txBox="1"/>
          <p:nvPr/>
        </p:nvSpPr>
        <p:spPr>
          <a:xfrm>
            <a:off x="1979712" y="1995686"/>
            <a:ext cx="5040560" cy="461665"/>
          </a:xfrm>
          <a:prstGeom prst="rect">
            <a:avLst/>
          </a:prstGeom>
          <a:noFill/>
        </p:spPr>
        <p:txBody>
          <a:bodyPr wrap="square" rtlCol="0">
            <a:spAutoFit/>
          </a:bodyPr>
          <a:lstStyle/>
          <a:p>
            <a:pPr algn="ctr"/>
            <a:r>
              <a:rPr lang="en-US" sz="2400" dirty="0"/>
              <a:t>Collider Ring</a:t>
            </a:r>
          </a:p>
        </p:txBody>
      </p:sp>
      <p:sp>
        <p:nvSpPr>
          <p:cNvPr id="9" name="ZoneTexte 86"/>
          <p:cNvSpPr txBox="1"/>
          <p:nvPr/>
        </p:nvSpPr>
        <p:spPr>
          <a:xfrm>
            <a:off x="1691680" y="2804413"/>
            <a:ext cx="5472608" cy="738664"/>
          </a:xfrm>
          <a:prstGeom prst="rect">
            <a:avLst/>
          </a:prstGeom>
          <a:noFill/>
        </p:spPr>
        <p:txBody>
          <a:bodyPr wrap="square" rtlCol="0">
            <a:spAutoFit/>
          </a:bodyPr>
          <a:lstStyle/>
          <a:p>
            <a:pPr algn="ctr"/>
            <a:r>
              <a:rPr lang="en-US" sz="1400" dirty="0">
                <a:latin typeface="Calibri"/>
                <a:cs typeface="Calibri"/>
              </a:rPr>
              <a:t>C. Accettura, C. </a:t>
            </a:r>
            <a:r>
              <a:rPr lang="en-US" sz="1400" dirty="0" err="1">
                <a:latin typeface="Calibri"/>
                <a:cs typeface="Calibri"/>
              </a:rPr>
              <a:t>Ahdida</a:t>
            </a:r>
            <a:r>
              <a:rPr lang="en-US" sz="1400" dirty="0">
                <a:latin typeface="Calibri"/>
                <a:cs typeface="Calibri"/>
              </a:rPr>
              <a:t>, D. Amorim, Ch. Carli, G. Lerner, E. Mactavish, J. </a:t>
            </a:r>
            <a:r>
              <a:rPr lang="en-US" sz="1400" dirty="0" err="1">
                <a:latin typeface="Calibri"/>
                <a:cs typeface="Calibri"/>
              </a:rPr>
              <a:t>Manczak</a:t>
            </a:r>
            <a:r>
              <a:rPr lang="en-US" sz="1400" dirty="0">
                <a:latin typeface="Calibri"/>
                <a:cs typeface="Calibri"/>
              </a:rPr>
              <a:t>, E. </a:t>
            </a:r>
            <a:r>
              <a:rPr lang="en-US" sz="1400" dirty="0" err="1">
                <a:latin typeface="Calibri"/>
                <a:cs typeface="Calibri"/>
              </a:rPr>
              <a:t>Metral</a:t>
            </a:r>
            <a:r>
              <a:rPr lang="en-US" sz="1400" dirty="0">
                <a:latin typeface="Calibri"/>
                <a:cs typeface="Calibri"/>
              </a:rPr>
              <a:t>, J. Osborn, Y. Robert, D. Schulte, M. </a:t>
            </a:r>
            <a:r>
              <a:rPr lang="en-US" sz="1400" dirty="0" err="1">
                <a:latin typeface="Calibri"/>
                <a:cs typeface="Calibri"/>
              </a:rPr>
              <a:t>Vanwelde</a:t>
            </a:r>
            <a:endParaRPr lang="en-US" sz="1400" dirty="0">
              <a:latin typeface="Calibri"/>
              <a:cs typeface="Calibri"/>
            </a:endParaRPr>
          </a:p>
          <a:p>
            <a:pPr algn="ctr"/>
            <a:r>
              <a:rPr lang="en-US" sz="1400" dirty="0">
                <a:latin typeface="Calibri"/>
                <a:cs typeface="Calibri"/>
              </a:rPr>
              <a:t>On behalf of the International Muon Collider Collaboration</a:t>
            </a:r>
          </a:p>
        </p:txBody>
      </p:sp>
      <p:pic>
        <p:nvPicPr>
          <p:cNvPr id="3" name="Picture 2" descr="A picture containing text, font, graphics, design&#10;&#10;Description automatically generated">
            <a:extLst>
              <a:ext uri="{FF2B5EF4-FFF2-40B4-BE49-F238E27FC236}">
                <a16:creationId xmlns:a16="http://schemas.microsoft.com/office/drawing/2014/main" id="{F240389E-9CEE-39F2-F307-4C292D9B1135}"/>
              </a:ext>
            </a:extLst>
          </p:cNvPr>
          <p:cNvPicPr>
            <a:picLocks noChangeAspect="1"/>
          </p:cNvPicPr>
          <p:nvPr/>
        </p:nvPicPr>
        <p:blipFill>
          <a:blip r:embed="rId5"/>
          <a:stretch>
            <a:fillRect/>
          </a:stretch>
        </p:blipFill>
        <p:spPr>
          <a:xfrm>
            <a:off x="7812360" y="94453"/>
            <a:ext cx="1278826" cy="1469185"/>
          </a:xfrm>
          <a:prstGeom prst="rect">
            <a:avLst/>
          </a:prstGeom>
        </p:spPr>
      </p:pic>
      <p:pic>
        <p:nvPicPr>
          <p:cNvPr id="4" name="Picture 3">
            <a:extLst>
              <a:ext uri="{FF2B5EF4-FFF2-40B4-BE49-F238E27FC236}">
                <a16:creationId xmlns:a16="http://schemas.microsoft.com/office/drawing/2014/main" id="{E2F6C843-49F1-6D74-AF6B-BBBFA07D4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5" y="4155926"/>
            <a:ext cx="1292030" cy="861354"/>
          </a:xfrm>
          <a:prstGeom prst="rect">
            <a:avLst/>
          </a:prstGeom>
        </p:spPr>
      </p:pic>
      <p:sp>
        <p:nvSpPr>
          <p:cNvPr id="5" name="Rectangle 4">
            <a:extLst>
              <a:ext uri="{FF2B5EF4-FFF2-40B4-BE49-F238E27FC236}">
                <a16:creationId xmlns:a16="http://schemas.microsoft.com/office/drawing/2014/main" id="{19D3C3A7-A2E6-0F03-03B3-3F83A51A2268}"/>
              </a:ext>
            </a:extLst>
          </p:cNvPr>
          <p:cNvSpPr/>
          <p:nvPr/>
        </p:nvSpPr>
        <p:spPr>
          <a:xfrm>
            <a:off x="1327525" y="4107824"/>
            <a:ext cx="3892547" cy="991362"/>
          </a:xfrm>
          <a:prstGeom prst="rect">
            <a:avLst/>
          </a:prstGeom>
        </p:spPr>
        <p:txBody>
          <a:bodyPr wrap="square" anchor="ctr">
            <a:spAutoFit/>
          </a:bodyPr>
          <a:lstStyle/>
          <a:p>
            <a:pPr algn="l">
              <a:lnSpc>
                <a:spcPct val="150000"/>
              </a:lnSpc>
            </a:pPr>
            <a:r>
              <a:rPr lang="en-US" sz="1000" dirty="0">
                <a:solidFill>
                  <a:schemeClr val="bg1"/>
                </a:solidFill>
              </a:rPr>
              <a:t>Funded by the European Union (EU). Views and opinions expressed are however those of the author(s) only and do not necessarily reflect those of the EU or European Research Executive Agency (REA). Neither the EU nor the REA can be held responsible for them.</a:t>
            </a:r>
            <a:endParaRPr lang="en-GB" sz="800" dirty="0">
              <a:solidFill>
                <a:schemeClr val="bg1"/>
              </a:solidFill>
              <a:latin typeface="Montserrat" panose="00000500000000000000" pitchFamily="2"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965D4-84F3-E5B1-90A5-E7102F02B592}"/>
            </a:ext>
          </a:extLst>
        </p:cNvPr>
        <p:cNvGrpSpPr/>
        <p:nvPr/>
      </p:nvGrpSpPr>
      <p:grpSpPr>
        <a:xfrm>
          <a:off x="0" y="0"/>
          <a:ext cx="0" cy="0"/>
          <a:chOff x="0" y="0"/>
          <a:chExt cx="0" cy="0"/>
        </a:xfrm>
      </p:grpSpPr>
      <p:sp>
        <p:nvSpPr>
          <p:cNvPr id="413" name="PlaceHolder 1">
            <a:extLst>
              <a:ext uri="{FF2B5EF4-FFF2-40B4-BE49-F238E27FC236}">
                <a16:creationId xmlns:a16="http://schemas.microsoft.com/office/drawing/2014/main" id="{1D871C60-6005-2205-4F3A-A5D449E6BB6D}"/>
              </a:ext>
            </a:extLst>
          </p:cNvPr>
          <p:cNvSpPr>
            <a:spLocks noGrp="1"/>
          </p:cNvSpPr>
          <p:nvPr>
            <p:ph type="title"/>
          </p:nvPr>
        </p:nvSpPr>
        <p:spPr>
          <a:xfrm>
            <a:off x="1295280" y="-20520"/>
            <a:ext cx="6781320" cy="431640"/>
          </a:xfrm>
          <a:prstGeom prst="rect">
            <a:avLst/>
          </a:prstGeom>
          <a:noFill/>
          <a:ln w="0">
            <a:noFill/>
          </a:ln>
        </p:spPr>
        <p:txBody>
          <a:bodyPr lIns="0" tIns="0" rIns="0" bIns="0" anchor="t">
            <a:noAutofit/>
          </a:bodyPr>
          <a:lstStyle/>
          <a:p>
            <a:pPr indent="0" algn="ctr">
              <a:lnSpc>
                <a:spcPct val="100000"/>
              </a:lnSpc>
              <a:buNone/>
            </a:pPr>
            <a:r>
              <a:rPr lang="en-GB" sz="3200" b="0" strike="noStrike" spc="-1" dirty="0">
                <a:solidFill>
                  <a:srgbClr val="000000"/>
                </a:solidFill>
                <a:latin typeface="Calibri"/>
              </a:rPr>
              <a:t>Note: </a:t>
            </a:r>
            <a:r>
              <a:rPr lang="en-GB" sz="3200" b="0" spc="-1" dirty="0">
                <a:solidFill>
                  <a:srgbClr val="000000"/>
                </a:solidFill>
                <a:latin typeface="Calibri"/>
              </a:rPr>
              <a:t>C</a:t>
            </a:r>
            <a:r>
              <a:rPr lang="en-GB" sz="3200" b="0" strike="noStrike" spc="-1" dirty="0">
                <a:solidFill>
                  <a:srgbClr val="000000"/>
                </a:solidFill>
                <a:latin typeface="Calibri"/>
              </a:rPr>
              <a:t>ryogenics</a:t>
            </a:r>
            <a:endParaRPr lang="fr-FR" sz="3200" b="0" strike="noStrike" spc="-1" dirty="0">
              <a:solidFill>
                <a:srgbClr val="000000"/>
              </a:solidFill>
              <a:latin typeface="Arial"/>
            </a:endParaRPr>
          </a:p>
        </p:txBody>
      </p:sp>
      <p:sp>
        <p:nvSpPr>
          <p:cNvPr id="414" name="PlaceHolder 2">
            <a:extLst>
              <a:ext uri="{FF2B5EF4-FFF2-40B4-BE49-F238E27FC236}">
                <a16:creationId xmlns:a16="http://schemas.microsoft.com/office/drawing/2014/main" id="{DB727750-D910-4689-D20A-224FAD68AD8C}"/>
              </a:ext>
            </a:extLst>
          </p:cNvPr>
          <p:cNvSpPr>
            <a:spLocks noGrp="1"/>
          </p:cNvSpPr>
          <p:nvPr>
            <p:ph type="ftr" idx="18"/>
          </p:nvPr>
        </p:nvSpPr>
        <p:spPr>
          <a:xfrm>
            <a:off x="395640" y="4947840"/>
            <a:ext cx="7416360" cy="245160"/>
          </a:xfrm>
          <a:prstGeom prst="rect">
            <a:avLst/>
          </a:prstGeom>
          <a:noFill/>
          <a:ln w="0">
            <a:noFill/>
          </a:ln>
        </p:spPr>
        <p:txBody>
          <a:bodyPr lIns="0" tIns="0" rIns="0" bIns="0" anchor="t">
            <a:noAutofit/>
          </a:bodyPr>
          <a:lstStyle>
            <a:lvl1pPr indent="0">
              <a:lnSpc>
                <a:spcPct val="100000"/>
              </a:lnSpc>
              <a:buNone/>
              <a:defRPr lang="en-US" sz="1200" b="0" strike="noStrike" spc="-1">
                <a:solidFill>
                  <a:srgbClr val="000000"/>
                </a:solidFill>
                <a:latin typeface="Calibri"/>
              </a:defRPr>
            </a:lvl1pPr>
          </a:lstStyle>
          <a:p>
            <a:pPr indent="0">
              <a:lnSpc>
                <a:spcPct val="100000"/>
              </a:lnSpc>
              <a:buNone/>
            </a:pPr>
            <a:r>
              <a:rPr lang="en-US" sz="1200" b="0" strike="noStrike" spc="-1">
                <a:solidFill>
                  <a:srgbClr val="000000"/>
                </a:solidFill>
                <a:latin typeface="Calibri"/>
              </a:rPr>
              <a:t>D. Schulte,  Future Colliders 3, BND, 2025</a:t>
            </a:r>
            <a:endParaRPr lang="en-GB" sz="1200" b="0" strike="noStrike" spc="-1">
              <a:solidFill>
                <a:srgbClr val="000000"/>
              </a:solidFill>
              <a:latin typeface="Times New Roman"/>
            </a:endParaRPr>
          </a:p>
        </p:txBody>
      </p:sp>
      <p:sp>
        <p:nvSpPr>
          <p:cNvPr id="417" name="AutoShape 7">
            <a:extLst>
              <a:ext uri="{FF2B5EF4-FFF2-40B4-BE49-F238E27FC236}">
                <a16:creationId xmlns:a16="http://schemas.microsoft.com/office/drawing/2014/main" id="{E4CDB6CA-F2F1-DCB1-5D9B-EFCA9F3ABB1F}"/>
              </a:ext>
            </a:extLst>
          </p:cNvPr>
          <p:cNvSpPr/>
          <p:nvPr/>
        </p:nvSpPr>
        <p:spPr>
          <a:xfrm>
            <a:off x="4419720" y="2562120"/>
            <a:ext cx="304560" cy="16164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endParaRPr lang="en-US" sz="1800" b="0" strike="noStrike" spc="-1">
              <a:solidFill>
                <a:srgbClr val="000000"/>
              </a:solidFill>
              <a:latin typeface="Calibri"/>
            </a:endParaRPr>
          </a:p>
        </p:txBody>
      </p:sp>
      <p:pic>
        <p:nvPicPr>
          <p:cNvPr id="421" name="Picture 75" descr="A graph of a heat mass&#10;&#10;Description automatically generated with medium confidence">
            <a:extLst>
              <a:ext uri="{FF2B5EF4-FFF2-40B4-BE49-F238E27FC236}">
                <a16:creationId xmlns:a16="http://schemas.microsoft.com/office/drawing/2014/main" id="{5D14E4CC-66CA-95E0-E15B-B636006A405E}"/>
              </a:ext>
            </a:extLst>
          </p:cNvPr>
          <p:cNvPicPr/>
          <p:nvPr/>
        </p:nvPicPr>
        <p:blipFill>
          <a:blip r:embed="rId2"/>
          <a:srcRect l="2087" r="1658"/>
          <a:stretch>
            <a:fillRect/>
          </a:stretch>
        </p:blipFill>
        <p:spPr>
          <a:xfrm>
            <a:off x="35496" y="662524"/>
            <a:ext cx="8280920" cy="3493402"/>
          </a:xfrm>
          <a:prstGeom prst="rect">
            <a:avLst/>
          </a:prstGeom>
          <a:ln w="0">
            <a:noFill/>
          </a:ln>
        </p:spPr>
      </p:pic>
      <p:sp>
        <p:nvSpPr>
          <p:cNvPr id="426" name="TextBox 88">
            <a:extLst>
              <a:ext uri="{FF2B5EF4-FFF2-40B4-BE49-F238E27FC236}">
                <a16:creationId xmlns:a16="http://schemas.microsoft.com/office/drawing/2014/main" id="{56331D23-B3A8-F753-4FF3-37142D4E2E2A}"/>
              </a:ext>
            </a:extLst>
          </p:cNvPr>
          <p:cNvSpPr/>
          <p:nvPr/>
        </p:nvSpPr>
        <p:spPr>
          <a:xfrm>
            <a:off x="90431" y="4220677"/>
            <a:ext cx="5777713" cy="583321"/>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600" spc="-1" dirty="0">
                <a:solidFill>
                  <a:srgbClr val="000000"/>
                </a:solidFill>
                <a:latin typeface="Calibri"/>
              </a:rPr>
              <a:t>Main power consumption required for cold mass cooling</a:t>
            </a:r>
          </a:p>
          <a:p>
            <a:pPr>
              <a:lnSpc>
                <a:spcPct val="100000"/>
              </a:lnSpc>
            </a:pPr>
            <a:r>
              <a:rPr lang="en-US" sz="1600" spc="-1" dirty="0">
                <a:solidFill>
                  <a:srgbClr val="000000"/>
                </a:solidFill>
                <a:latin typeface="Calibri"/>
              </a:rPr>
              <a:t>Most of the heat load in the cold mass is from beam-induced losses</a:t>
            </a:r>
            <a:endParaRPr lang="en-GB" sz="1600" b="0" strike="noStrike" spc="-1" dirty="0">
              <a:solidFill>
                <a:srgbClr val="000000"/>
              </a:solidFill>
              <a:latin typeface="Arial"/>
            </a:endParaRPr>
          </a:p>
        </p:txBody>
      </p:sp>
      <p:sp>
        <p:nvSpPr>
          <p:cNvPr id="4" name="PlaceHolder 3">
            <a:extLst>
              <a:ext uri="{FF2B5EF4-FFF2-40B4-BE49-F238E27FC236}">
                <a16:creationId xmlns:a16="http://schemas.microsoft.com/office/drawing/2014/main" id="{7FD417BB-A2DE-947A-5E58-E66152498FB2}"/>
              </a:ext>
            </a:extLst>
          </p:cNvPr>
          <p:cNvSpPr>
            <a:spLocks noGrp="1"/>
          </p:cNvSpPr>
          <p:nvPr>
            <p:ph type="sldNum" idx="4"/>
          </p:nvPr>
        </p:nvSpPr>
        <p:spPr/>
        <p:txBody>
          <a:bodyPr/>
          <a:lstStyle/>
          <a:p>
            <a:fld id="{C47004D5-80D6-4898-BB65-29F0736D664F}" type="slidenum">
              <a:rPr/>
              <a:t>10</a:t>
            </a:fld>
            <a:endParaRPr/>
          </a:p>
        </p:txBody>
      </p:sp>
      <p:sp>
        <p:nvSpPr>
          <p:cNvPr id="2" name="TextBox 1">
            <a:extLst>
              <a:ext uri="{FF2B5EF4-FFF2-40B4-BE49-F238E27FC236}">
                <a16:creationId xmlns:a16="http://schemas.microsoft.com/office/drawing/2014/main" id="{78FC7E71-1B47-816D-A817-B1B5FFB87219}"/>
              </a:ext>
            </a:extLst>
          </p:cNvPr>
          <p:cNvSpPr txBox="1"/>
          <p:nvPr/>
        </p:nvSpPr>
        <p:spPr>
          <a:xfrm>
            <a:off x="6516216" y="463773"/>
            <a:ext cx="1528432" cy="307777"/>
          </a:xfrm>
          <a:prstGeom prst="rect">
            <a:avLst/>
          </a:prstGeom>
          <a:solidFill>
            <a:schemeClr val="bg2"/>
          </a:solidFill>
        </p:spPr>
        <p:txBody>
          <a:bodyPr wrap="none" rtlCol="0">
            <a:spAutoFit/>
          </a:bodyPr>
          <a:lstStyle/>
          <a:p>
            <a:r>
              <a:rPr lang="en-US" sz="1400" dirty="0"/>
              <a:t>P. Borges de Sousa</a:t>
            </a:r>
            <a:endParaRPr lang="en-GB" sz="1400" dirty="0"/>
          </a:p>
        </p:txBody>
      </p:sp>
    </p:spTree>
    <p:extLst>
      <p:ext uri="{BB962C8B-B14F-4D97-AF65-F5344CB8AC3E}">
        <p14:creationId xmlns:p14="http://schemas.microsoft.com/office/powerpoint/2010/main" val="2393617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 name="Group 16"/>
          <p:cNvGrpSpPr/>
          <p:nvPr/>
        </p:nvGrpSpPr>
        <p:grpSpPr>
          <a:xfrm>
            <a:off x="4888363" y="600702"/>
            <a:ext cx="4038480" cy="1622880"/>
            <a:chOff x="4806720" y="1427760"/>
            <a:chExt cx="4038480" cy="1622880"/>
          </a:xfrm>
        </p:grpSpPr>
        <p:pic>
          <p:nvPicPr>
            <p:cNvPr id="274" name="Picture 2"/>
            <p:cNvPicPr/>
            <p:nvPr/>
          </p:nvPicPr>
          <p:blipFill>
            <a:blip r:embed="rId2"/>
            <a:stretch/>
          </p:blipFill>
          <p:spPr>
            <a:xfrm>
              <a:off x="5101560" y="1524240"/>
              <a:ext cx="3743640" cy="1526400"/>
            </a:xfrm>
            <a:prstGeom prst="rect">
              <a:avLst/>
            </a:prstGeom>
            <a:ln w="0">
              <a:noFill/>
            </a:ln>
          </p:spPr>
        </p:pic>
        <p:sp>
          <p:nvSpPr>
            <p:cNvPr id="275" name="TextBox 18"/>
            <p:cNvSpPr/>
            <p:nvPr/>
          </p:nvSpPr>
          <p:spPr>
            <a:xfrm>
              <a:off x="4806720" y="1427760"/>
              <a:ext cx="13010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800" b="0" strike="noStrike" spc="-1">
                  <a:solidFill>
                    <a:srgbClr val="000000"/>
                  </a:solidFill>
                  <a:latin typeface="Calibri"/>
                  <a:ea typeface="DejaVu Sans"/>
                </a:rPr>
                <a:t>REBCO Tape</a:t>
              </a:r>
              <a:endParaRPr lang="en-GB" sz="1800" b="0" strike="noStrike" spc="-1">
                <a:solidFill>
                  <a:srgbClr val="000000"/>
                </a:solidFill>
                <a:latin typeface="Arial"/>
              </a:endParaRPr>
            </a:p>
          </p:txBody>
        </p:sp>
      </p:grpSp>
      <p:sp>
        <p:nvSpPr>
          <p:cNvPr id="276" name="TextBox 20"/>
          <p:cNvSpPr/>
          <p:nvPr/>
        </p:nvSpPr>
        <p:spPr>
          <a:xfrm>
            <a:off x="-19021" y="542815"/>
            <a:ext cx="4811457" cy="418430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CH" sz="1400" b="0" strike="noStrike" spc="-1" dirty="0">
                <a:solidFill>
                  <a:srgbClr val="000000"/>
                </a:solidFill>
                <a:latin typeface="Calibri"/>
                <a:ea typeface="DejaVu Sans"/>
              </a:rPr>
              <a:t>Explore different HTS solutions</a:t>
            </a:r>
            <a:endParaRPr lang="en-GB" sz="1400" b="0" strike="noStrike" spc="-1" dirty="0">
              <a:solidFill>
                <a:srgbClr val="000000"/>
              </a:solidFill>
              <a:latin typeface="Arial"/>
            </a:endParaRPr>
          </a:p>
          <a:p>
            <a:pPr marL="285840" indent="-285840">
              <a:lnSpc>
                <a:spcPct val="100000"/>
              </a:lnSpc>
              <a:buClr>
                <a:srgbClr val="000000"/>
              </a:buClr>
              <a:buFont typeface="Arial"/>
              <a:buChar char="•"/>
            </a:pPr>
            <a:r>
              <a:rPr lang="en-CH" sz="1400" b="0" strike="noStrike" spc="-1" dirty="0">
                <a:solidFill>
                  <a:srgbClr val="000000"/>
                </a:solidFill>
                <a:latin typeface="Calibri"/>
                <a:ea typeface="DejaVu Sans"/>
              </a:rPr>
              <a:t>Much effort on REBCO</a:t>
            </a:r>
            <a:endParaRPr lang="en-GB" sz="1400" b="0" strike="noStrike" spc="-1" dirty="0">
              <a:solidFill>
                <a:srgbClr val="000000"/>
              </a:solidFill>
              <a:latin typeface="Arial"/>
            </a:endParaRPr>
          </a:p>
          <a:p>
            <a:pPr marL="743040" lvl="1" indent="-285840">
              <a:lnSpc>
                <a:spcPct val="100000"/>
              </a:lnSpc>
              <a:buClr>
                <a:srgbClr val="000000"/>
              </a:buClr>
              <a:buFont typeface="Arial"/>
              <a:buChar char="•"/>
            </a:pPr>
            <a:r>
              <a:rPr lang="en-US" sz="1400" b="0" strike="noStrike" spc="-1" dirty="0">
                <a:solidFill>
                  <a:srgbClr val="000000"/>
                </a:solidFill>
                <a:latin typeface="Calibri"/>
                <a:ea typeface="DejaVu Sans"/>
              </a:rPr>
              <a:t>S</a:t>
            </a:r>
            <a:r>
              <a:rPr lang="en-CH" sz="1400" b="0" strike="noStrike" spc="-1" dirty="0">
                <a:solidFill>
                  <a:srgbClr val="000000"/>
                </a:solidFill>
                <a:latin typeface="Calibri"/>
                <a:ea typeface="DejaVu Sans"/>
              </a:rPr>
              <a:t>ome on iron-based HTS (China and some INFN effort)</a:t>
            </a:r>
            <a:endParaRPr lang="en-GB" sz="1400" b="0" strike="noStrike" spc="-1" dirty="0">
              <a:solidFill>
                <a:srgbClr val="000000"/>
              </a:solidFill>
              <a:latin typeface="Arial"/>
            </a:endParaRPr>
          </a:p>
          <a:p>
            <a:pPr>
              <a:lnSpc>
                <a:spcPct val="100000"/>
              </a:lnSpc>
            </a:pPr>
            <a:endParaRPr lang="en-GB" sz="1400" b="0" strike="noStrike" spc="-1" dirty="0">
              <a:solidFill>
                <a:srgbClr val="000000"/>
              </a:solidFill>
              <a:latin typeface="Arial"/>
            </a:endParaRPr>
          </a:p>
          <a:p>
            <a:pPr>
              <a:lnSpc>
                <a:spcPct val="100000"/>
              </a:lnSpc>
            </a:pPr>
            <a:r>
              <a:rPr lang="en-CH" sz="1400" b="0" strike="noStrike" spc="-1" dirty="0">
                <a:solidFill>
                  <a:srgbClr val="000000"/>
                </a:solidFill>
                <a:latin typeface="Calibri"/>
                <a:ea typeface="DejaVu Sans"/>
              </a:rPr>
              <a:t>Kabel challenges</a:t>
            </a:r>
            <a:endParaRPr lang="en-GB" sz="1400" b="0" strike="noStrike" spc="-1" dirty="0">
              <a:solidFill>
                <a:srgbClr val="000000"/>
              </a:solidFill>
              <a:latin typeface="Arial"/>
            </a:endParaRPr>
          </a:p>
          <a:p>
            <a:pPr marL="285840" indent="-285840">
              <a:lnSpc>
                <a:spcPct val="100000"/>
              </a:lnSpc>
              <a:buClr>
                <a:srgbClr val="000000"/>
              </a:buClr>
              <a:buFont typeface="Arial"/>
              <a:buChar char="•"/>
            </a:pPr>
            <a:r>
              <a:rPr lang="en-US" sz="1400" b="0" strike="noStrike" spc="-1" dirty="0">
                <a:solidFill>
                  <a:srgbClr val="000000"/>
                </a:solidFill>
                <a:latin typeface="Calibri"/>
                <a:ea typeface="DejaVu Sans"/>
              </a:rPr>
              <a:t>I</a:t>
            </a:r>
            <a:r>
              <a:rPr lang="en-CH" sz="1400" b="0" strike="noStrike" spc="-1" dirty="0">
                <a:solidFill>
                  <a:srgbClr val="000000"/>
                </a:solidFill>
                <a:latin typeface="Calibri"/>
                <a:ea typeface="DejaVu Sans"/>
              </a:rPr>
              <a:t>mprovement of REBCO tapes with industry</a:t>
            </a:r>
            <a:endParaRPr lang="en-GB" sz="1400" b="0" strike="noStrike" spc="-1" dirty="0">
              <a:solidFill>
                <a:srgbClr val="000000"/>
              </a:solidFill>
              <a:latin typeface="Arial"/>
            </a:endParaRPr>
          </a:p>
          <a:p>
            <a:pPr marL="285840" indent="-285840">
              <a:lnSpc>
                <a:spcPct val="100000"/>
              </a:lnSpc>
              <a:buClr>
                <a:srgbClr val="000000"/>
              </a:buClr>
              <a:buFont typeface="Arial"/>
              <a:buChar char="•"/>
            </a:pPr>
            <a:r>
              <a:rPr lang="en-CH" sz="1400" b="0" strike="noStrike" spc="-1" dirty="0">
                <a:solidFill>
                  <a:srgbClr val="000000"/>
                </a:solidFill>
                <a:latin typeface="Calibri"/>
                <a:ea typeface="DejaVu Sans"/>
              </a:rPr>
              <a:t>Develop cables for accelerators</a:t>
            </a:r>
            <a:endParaRPr lang="en-GB" sz="1400" b="0" strike="noStrike" spc="-1" dirty="0">
              <a:solidFill>
                <a:srgbClr val="000000"/>
              </a:solidFill>
              <a:latin typeface="Arial"/>
            </a:endParaRPr>
          </a:p>
          <a:p>
            <a:pPr>
              <a:lnSpc>
                <a:spcPct val="100000"/>
              </a:lnSpc>
            </a:pPr>
            <a:r>
              <a:rPr lang="en-CH" sz="1400" b="0" strike="noStrike" spc="-1" dirty="0">
                <a:solidFill>
                  <a:srgbClr val="000000"/>
                </a:solidFill>
                <a:latin typeface="Calibri"/>
                <a:ea typeface="DejaVu Sans"/>
              </a:rPr>
              <a:t>Magnet challenges</a:t>
            </a:r>
            <a:endParaRPr lang="en-GB" sz="1400" b="0" strike="noStrike" spc="-1" dirty="0">
              <a:solidFill>
                <a:srgbClr val="000000"/>
              </a:solidFill>
              <a:latin typeface="Arial"/>
            </a:endParaRPr>
          </a:p>
          <a:p>
            <a:pPr marL="285840" indent="-285840">
              <a:lnSpc>
                <a:spcPct val="100000"/>
              </a:lnSpc>
              <a:buClr>
                <a:srgbClr val="000000"/>
              </a:buClr>
              <a:buFont typeface="Arial"/>
              <a:buChar char="•"/>
            </a:pPr>
            <a:r>
              <a:rPr lang="en-CH" sz="1400" b="0" strike="noStrike" spc="-1" dirty="0">
                <a:solidFill>
                  <a:srgbClr val="000000"/>
                </a:solidFill>
                <a:latin typeface="Calibri"/>
                <a:ea typeface="DejaVu Sans"/>
              </a:rPr>
              <a:t>Dealing with high forces</a:t>
            </a:r>
            <a:endParaRPr lang="en-GB" sz="1400" b="0" strike="noStrike" spc="-1" dirty="0">
              <a:solidFill>
                <a:srgbClr val="000000"/>
              </a:solidFill>
              <a:latin typeface="Arial"/>
            </a:endParaRPr>
          </a:p>
          <a:p>
            <a:pPr marL="285840" indent="-285840">
              <a:lnSpc>
                <a:spcPct val="100000"/>
              </a:lnSpc>
              <a:buClr>
                <a:srgbClr val="000000"/>
              </a:buClr>
              <a:buFont typeface="Arial"/>
              <a:buChar char="•"/>
            </a:pPr>
            <a:r>
              <a:rPr lang="en-CH" sz="1400" b="0" strike="noStrike" spc="-1" dirty="0">
                <a:solidFill>
                  <a:srgbClr val="000000"/>
                </a:solidFill>
                <a:latin typeface="Calibri"/>
                <a:ea typeface="DejaVu Sans"/>
              </a:rPr>
              <a:t>Quench protection</a:t>
            </a:r>
            <a:endParaRPr lang="en-GB" sz="1400" b="0" strike="noStrike" spc="-1" dirty="0">
              <a:solidFill>
                <a:srgbClr val="000000"/>
              </a:solidFill>
              <a:latin typeface="Arial"/>
            </a:endParaRPr>
          </a:p>
          <a:p>
            <a:pPr>
              <a:lnSpc>
                <a:spcPct val="100000"/>
              </a:lnSpc>
            </a:pPr>
            <a:endParaRPr lang="en-GB" sz="1400" b="0" strike="noStrike" spc="-1" dirty="0">
              <a:solidFill>
                <a:srgbClr val="000000"/>
              </a:solidFill>
              <a:latin typeface="Arial"/>
            </a:endParaRPr>
          </a:p>
          <a:p>
            <a:pPr>
              <a:lnSpc>
                <a:spcPct val="100000"/>
              </a:lnSpc>
            </a:pPr>
            <a:r>
              <a:rPr lang="en-CH" sz="1400" b="0" strike="noStrike" spc="-1" dirty="0">
                <a:solidFill>
                  <a:srgbClr val="000000"/>
                </a:solidFill>
                <a:latin typeface="Calibri"/>
                <a:ea typeface="DejaVu Sans"/>
              </a:rPr>
              <a:t>Strong synergy with applications in society</a:t>
            </a:r>
            <a:endParaRPr lang="en-GB" sz="1400" b="0" strike="noStrike" spc="-1" dirty="0">
              <a:solidFill>
                <a:srgbClr val="000000"/>
              </a:solidFill>
              <a:latin typeface="Arial"/>
            </a:endParaRPr>
          </a:p>
          <a:p>
            <a:pPr marL="285840" indent="-285840">
              <a:lnSpc>
                <a:spcPct val="100000"/>
              </a:lnSpc>
              <a:buClr>
                <a:srgbClr val="000000"/>
              </a:buClr>
              <a:buFont typeface="Arial"/>
              <a:buChar char="•"/>
            </a:pPr>
            <a:r>
              <a:rPr lang="en-US" sz="1400" b="0" strike="noStrike" spc="-1" dirty="0">
                <a:solidFill>
                  <a:srgbClr val="000000"/>
                </a:solidFill>
                <a:latin typeface="Calibri"/>
                <a:ea typeface="DejaVu Sans"/>
              </a:rPr>
              <a:t>F</a:t>
            </a:r>
            <a:r>
              <a:rPr lang="en-CH" sz="1400" b="0" strike="noStrike" spc="-1" dirty="0">
                <a:solidFill>
                  <a:srgbClr val="000000"/>
                </a:solidFill>
                <a:latin typeface="Calibri"/>
                <a:ea typeface="DejaVu Sans"/>
              </a:rPr>
              <a:t>unsion reactors, power generators for windmills, motors, power transmission, medical applications, …</a:t>
            </a:r>
            <a:endParaRPr lang="en-GB" sz="1400" b="0" strike="noStrike" spc="-1" dirty="0">
              <a:solidFill>
                <a:srgbClr val="000000"/>
              </a:solidFill>
              <a:latin typeface="Arial"/>
            </a:endParaRPr>
          </a:p>
          <a:p>
            <a:pPr>
              <a:lnSpc>
                <a:spcPct val="100000"/>
              </a:lnSpc>
            </a:pPr>
            <a:endParaRPr lang="en-GB" sz="1400" b="0" strike="noStrike" spc="-1" dirty="0">
              <a:solidFill>
                <a:srgbClr val="000000"/>
              </a:solidFill>
              <a:latin typeface="Arial"/>
            </a:endParaRPr>
          </a:p>
          <a:p>
            <a:pPr>
              <a:lnSpc>
                <a:spcPct val="100000"/>
              </a:lnSpc>
            </a:pPr>
            <a:r>
              <a:rPr lang="en-CH" sz="1400" b="0" strike="noStrike" spc="-1" dirty="0">
                <a:solidFill>
                  <a:srgbClr val="000000"/>
                </a:solidFill>
                <a:latin typeface="Calibri"/>
                <a:ea typeface="DejaVu Sans"/>
              </a:rPr>
              <a:t>Spoiler:</a:t>
            </a:r>
            <a:endParaRPr lang="en-GB" sz="1400" b="0" strike="noStrike" spc="-1" dirty="0">
              <a:solidFill>
                <a:srgbClr val="000000"/>
              </a:solidFill>
              <a:latin typeface="Arial"/>
            </a:endParaRPr>
          </a:p>
          <a:p>
            <a:pPr marL="285840" indent="-285840">
              <a:lnSpc>
                <a:spcPct val="100000"/>
              </a:lnSpc>
              <a:buClr>
                <a:srgbClr val="000000"/>
              </a:buClr>
              <a:buFont typeface="Arial"/>
              <a:buChar char="•"/>
            </a:pPr>
            <a:r>
              <a:rPr lang="en-CH" sz="1400" b="0" strike="noStrike" spc="-1" dirty="0">
                <a:solidFill>
                  <a:srgbClr val="000000"/>
                </a:solidFill>
                <a:latin typeface="Calibri"/>
                <a:ea typeface="DejaVu Sans"/>
              </a:rPr>
              <a:t>S</a:t>
            </a:r>
            <a:r>
              <a:rPr lang="en-US" sz="1400" b="0" strike="noStrike" spc="-1" dirty="0">
                <a:solidFill>
                  <a:srgbClr val="000000"/>
                </a:solidFill>
                <a:latin typeface="Calibri"/>
                <a:ea typeface="DejaVu Sans"/>
              </a:rPr>
              <a:t>o</a:t>
            </a:r>
            <a:r>
              <a:rPr lang="en-CH" sz="1400" b="0" strike="noStrike" spc="-1" dirty="0">
                <a:solidFill>
                  <a:srgbClr val="000000"/>
                </a:solidFill>
                <a:latin typeface="Calibri"/>
                <a:ea typeface="DejaVu Sans"/>
              </a:rPr>
              <a:t>lenoids are already achieving high fields</a:t>
            </a:r>
            <a:endParaRPr lang="en-GB" sz="1400" b="0" strike="noStrike" spc="-1" dirty="0">
              <a:solidFill>
                <a:srgbClr val="000000"/>
              </a:solidFill>
              <a:latin typeface="Arial"/>
            </a:endParaRPr>
          </a:p>
          <a:p>
            <a:pPr marL="285840" indent="-285840">
              <a:lnSpc>
                <a:spcPct val="100000"/>
              </a:lnSpc>
              <a:buClr>
                <a:srgbClr val="000000"/>
              </a:buClr>
              <a:buFont typeface="Arial"/>
              <a:buChar char="•"/>
            </a:pPr>
            <a:r>
              <a:rPr lang="en-CH" sz="1400" b="0" strike="noStrike" spc="-1" dirty="0">
                <a:solidFill>
                  <a:srgbClr val="000000"/>
                </a:solidFill>
                <a:latin typeface="Calibri"/>
                <a:ea typeface="DejaVu Sans"/>
              </a:rPr>
              <a:t>No insulation required if magnets operate at fixed field</a:t>
            </a:r>
            <a:endParaRPr lang="en-GB" sz="1400" b="0" strike="noStrike" spc="-1" dirty="0">
              <a:solidFill>
                <a:srgbClr val="000000"/>
              </a:solidFill>
              <a:latin typeface="Arial"/>
            </a:endParaRPr>
          </a:p>
        </p:txBody>
      </p:sp>
      <p:sp>
        <p:nvSpPr>
          <p:cNvPr id="277" name="Title 5"/>
          <p:cNvSpPr/>
          <p:nvPr/>
        </p:nvSpPr>
        <p:spPr>
          <a:xfrm>
            <a:off x="180000" y="0"/>
            <a:ext cx="8506440" cy="399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70000"/>
              </a:lnSpc>
            </a:pPr>
            <a:r>
              <a:rPr lang="en-US" sz="3200" b="0" strike="noStrike" spc="-1" dirty="0">
                <a:solidFill>
                  <a:srgbClr val="000000"/>
                </a:solidFill>
                <a:latin typeface="Calibri"/>
                <a:ea typeface="DejaVu Sans"/>
              </a:rPr>
              <a:t>Note: HTS</a:t>
            </a:r>
            <a:endParaRPr lang="en-GB" sz="3200" b="0" strike="noStrike" spc="-1" dirty="0">
              <a:solidFill>
                <a:srgbClr val="000000"/>
              </a:solidFill>
              <a:latin typeface="Arial"/>
            </a:endParaRPr>
          </a:p>
        </p:txBody>
      </p:sp>
      <p:sp>
        <p:nvSpPr>
          <p:cNvPr id="2" name="PlaceHolder 1"/>
          <p:cNvSpPr>
            <a:spLocks noGrp="1"/>
          </p:cNvSpPr>
          <p:nvPr>
            <p:ph type="ftr" idx="4"/>
          </p:nvPr>
        </p:nvSpPr>
        <p:spPr>
          <a:xfrm>
            <a:off x="333617" y="4870080"/>
            <a:ext cx="3122357" cy="273600"/>
          </a:xfrm>
        </p:spPr>
        <p:txBody>
          <a:bodyPr/>
          <a:lstStyle/>
          <a:p>
            <a:r>
              <a:rPr lang="en-GB" dirty="0"/>
              <a:t>D. Schulte, Future Collider 3,  BND, 2025</a:t>
            </a:r>
            <a:endParaRPr dirty="0"/>
          </a:p>
        </p:txBody>
      </p:sp>
      <p:sp>
        <p:nvSpPr>
          <p:cNvPr id="3" name="PlaceHolder 2"/>
          <p:cNvSpPr>
            <a:spLocks noGrp="1"/>
          </p:cNvSpPr>
          <p:nvPr>
            <p:ph type="sldNum" idx="5"/>
          </p:nvPr>
        </p:nvSpPr>
        <p:spPr>
          <a:xfrm>
            <a:off x="6553080" y="4870080"/>
            <a:ext cx="2133000" cy="273240"/>
          </a:xfrm>
          <a:prstGeom prst="rect">
            <a:avLst/>
          </a:prstGeom>
          <a:noFill/>
          <a:ln w="0">
            <a:noFill/>
          </a:ln>
        </p:spPr>
        <p:txBody>
          <a:bodyPr lIns="90000" tIns="45000" rIns="90000" bIns="45000" anchor="ctr">
            <a:noAutofit/>
          </a:bodyPr>
          <a:lstStyle>
            <a:defPPr>
              <a:defRPr lang="en-US"/>
            </a:defPPr>
            <a:lvl1pPr marL="0" indent="0" algn="r" defTabSz="914400" rtl="0" eaLnBrk="1" latinLnBrk="0" hangingPunct="1">
              <a:lnSpc>
                <a:spcPct val="100000"/>
              </a:lnSpc>
              <a:buNone/>
              <a:tabLst>
                <a:tab pos="0" algn="l"/>
              </a:tabLst>
              <a:defRPr lang="en-US"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65C0A9-08FE-4471-9CF6-3B1236083433}" type="slidenum">
              <a:rPr lang="en-GB" smtClean="0"/>
              <a:pPr/>
              <a:t>11</a:t>
            </a:fld>
            <a:endParaRPr/>
          </a:p>
        </p:txBody>
      </p:sp>
      <p:pic>
        <p:nvPicPr>
          <p:cNvPr id="4" name="Picture 3" descr="A graph with numbers and lines&#10;&#10;AI-generated content may be incorrect.">
            <a:extLst>
              <a:ext uri="{FF2B5EF4-FFF2-40B4-BE49-F238E27FC236}">
                <a16:creationId xmlns:a16="http://schemas.microsoft.com/office/drawing/2014/main" id="{A4345D60-0A04-88B1-066A-3FB6A308689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9674" y="2328232"/>
            <a:ext cx="4140449" cy="2525863"/>
          </a:xfrm>
          <a:prstGeom prst="rect">
            <a:avLst/>
          </a:prstGeom>
        </p:spPr>
      </p:pic>
    </p:spTree>
    <p:extLst>
      <p:ext uri="{BB962C8B-B14F-4D97-AF65-F5344CB8AC3E}">
        <p14:creationId xmlns:p14="http://schemas.microsoft.com/office/powerpoint/2010/main" val="2014997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965D4-84F3-E5B1-90A5-E7102F02B592}"/>
            </a:ext>
          </a:extLst>
        </p:cNvPr>
        <p:cNvGrpSpPr/>
        <p:nvPr/>
      </p:nvGrpSpPr>
      <p:grpSpPr>
        <a:xfrm>
          <a:off x="0" y="0"/>
          <a:ext cx="0" cy="0"/>
          <a:chOff x="0" y="0"/>
          <a:chExt cx="0" cy="0"/>
        </a:xfrm>
      </p:grpSpPr>
      <p:sp>
        <p:nvSpPr>
          <p:cNvPr id="413" name="PlaceHolder 1">
            <a:extLst>
              <a:ext uri="{FF2B5EF4-FFF2-40B4-BE49-F238E27FC236}">
                <a16:creationId xmlns:a16="http://schemas.microsoft.com/office/drawing/2014/main" id="{1D871C60-6005-2205-4F3A-A5D449E6BB6D}"/>
              </a:ext>
            </a:extLst>
          </p:cNvPr>
          <p:cNvSpPr>
            <a:spLocks noGrp="1"/>
          </p:cNvSpPr>
          <p:nvPr>
            <p:ph type="title"/>
          </p:nvPr>
        </p:nvSpPr>
        <p:spPr>
          <a:xfrm>
            <a:off x="1295280" y="-20520"/>
            <a:ext cx="6781320" cy="431640"/>
          </a:xfrm>
          <a:prstGeom prst="rect">
            <a:avLst/>
          </a:prstGeom>
          <a:noFill/>
          <a:ln w="0">
            <a:noFill/>
          </a:ln>
        </p:spPr>
        <p:txBody>
          <a:bodyPr lIns="0" tIns="0" rIns="0" bIns="0" anchor="t">
            <a:noAutofit/>
          </a:bodyPr>
          <a:lstStyle/>
          <a:p>
            <a:pPr indent="0" algn="ctr">
              <a:lnSpc>
                <a:spcPct val="100000"/>
              </a:lnSpc>
              <a:buNone/>
            </a:pPr>
            <a:r>
              <a:rPr lang="en-GB" sz="3200" b="0" strike="noStrike" spc="-1" dirty="0">
                <a:solidFill>
                  <a:srgbClr val="000000"/>
                </a:solidFill>
                <a:latin typeface="Calibri"/>
              </a:rPr>
              <a:t>Magnetic Field Strength</a:t>
            </a:r>
            <a:endParaRPr lang="fr-FR" sz="3200" b="0" strike="noStrike" spc="-1" dirty="0">
              <a:solidFill>
                <a:srgbClr val="000000"/>
              </a:solidFill>
              <a:latin typeface="Arial"/>
            </a:endParaRPr>
          </a:p>
        </p:txBody>
      </p:sp>
      <p:sp>
        <p:nvSpPr>
          <p:cNvPr id="414" name="PlaceHolder 2">
            <a:extLst>
              <a:ext uri="{FF2B5EF4-FFF2-40B4-BE49-F238E27FC236}">
                <a16:creationId xmlns:a16="http://schemas.microsoft.com/office/drawing/2014/main" id="{DB727750-D910-4689-D20A-224FAD68AD8C}"/>
              </a:ext>
            </a:extLst>
          </p:cNvPr>
          <p:cNvSpPr>
            <a:spLocks noGrp="1"/>
          </p:cNvSpPr>
          <p:nvPr>
            <p:ph type="ftr" idx="18"/>
          </p:nvPr>
        </p:nvSpPr>
        <p:spPr>
          <a:xfrm>
            <a:off x="395640" y="4947840"/>
            <a:ext cx="7416360" cy="245160"/>
          </a:xfrm>
          <a:prstGeom prst="rect">
            <a:avLst/>
          </a:prstGeom>
          <a:noFill/>
          <a:ln w="0">
            <a:noFill/>
          </a:ln>
        </p:spPr>
        <p:txBody>
          <a:bodyPr lIns="0" tIns="0" rIns="0" bIns="0" anchor="t">
            <a:noAutofit/>
          </a:bodyPr>
          <a:lstStyle>
            <a:lvl1pPr indent="0">
              <a:lnSpc>
                <a:spcPct val="100000"/>
              </a:lnSpc>
              <a:buNone/>
              <a:defRPr lang="en-US" sz="1200" b="0" strike="noStrike" spc="-1">
                <a:solidFill>
                  <a:srgbClr val="000000"/>
                </a:solidFill>
                <a:latin typeface="Calibri"/>
              </a:defRPr>
            </a:lvl1pPr>
          </a:lstStyle>
          <a:p>
            <a:pPr indent="0">
              <a:lnSpc>
                <a:spcPct val="100000"/>
              </a:lnSpc>
              <a:buNone/>
            </a:pPr>
            <a:r>
              <a:rPr lang="en-US" sz="1200" b="0" strike="noStrike" spc="-1">
                <a:solidFill>
                  <a:srgbClr val="000000"/>
                </a:solidFill>
                <a:latin typeface="Calibri"/>
              </a:rPr>
              <a:t>D. Schulte,  Future Colliders 3, BND, 2025</a:t>
            </a:r>
            <a:endParaRPr lang="en-GB" sz="1200" b="0" strike="noStrike" spc="-1">
              <a:solidFill>
                <a:srgbClr val="000000"/>
              </a:solidFill>
              <a:latin typeface="Times New Roman"/>
            </a:endParaRPr>
          </a:p>
        </p:txBody>
      </p:sp>
      <p:sp>
        <p:nvSpPr>
          <p:cNvPr id="417" name="AutoShape 7">
            <a:extLst>
              <a:ext uri="{FF2B5EF4-FFF2-40B4-BE49-F238E27FC236}">
                <a16:creationId xmlns:a16="http://schemas.microsoft.com/office/drawing/2014/main" id="{E4CDB6CA-F2F1-DCB1-5D9B-EFCA9F3ABB1F}"/>
              </a:ext>
            </a:extLst>
          </p:cNvPr>
          <p:cNvSpPr/>
          <p:nvPr/>
        </p:nvSpPr>
        <p:spPr>
          <a:xfrm>
            <a:off x="4419720" y="2562120"/>
            <a:ext cx="304560" cy="16164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endParaRPr lang="en-US" sz="1800" b="0" strike="noStrike" spc="-1">
              <a:solidFill>
                <a:srgbClr val="000000"/>
              </a:solidFill>
              <a:latin typeface="Calibri"/>
            </a:endParaRPr>
          </a:p>
        </p:txBody>
      </p:sp>
      <p:sp>
        <p:nvSpPr>
          <p:cNvPr id="4" name="PlaceHolder 3">
            <a:extLst>
              <a:ext uri="{FF2B5EF4-FFF2-40B4-BE49-F238E27FC236}">
                <a16:creationId xmlns:a16="http://schemas.microsoft.com/office/drawing/2014/main" id="{7FD417BB-A2DE-947A-5E58-E66152498FB2}"/>
              </a:ext>
            </a:extLst>
          </p:cNvPr>
          <p:cNvSpPr>
            <a:spLocks noGrp="1"/>
          </p:cNvSpPr>
          <p:nvPr>
            <p:ph type="sldNum" idx="4"/>
          </p:nvPr>
        </p:nvSpPr>
        <p:spPr/>
        <p:txBody>
          <a:bodyPr/>
          <a:lstStyle/>
          <a:p>
            <a:fld id="{C47004D5-80D6-4898-BB65-29F0736D664F}" type="slidenum">
              <a:rPr/>
              <a:t>12</a:t>
            </a:fld>
            <a:endParaRPr/>
          </a:p>
        </p:txBody>
      </p:sp>
      <p:pic>
        <p:nvPicPr>
          <p:cNvPr id="2" name="Picture 80" descr="A diagram of a stress-free graph&#10;&#10;Description automatically generated with medium confidence">
            <a:extLst>
              <a:ext uri="{FF2B5EF4-FFF2-40B4-BE49-F238E27FC236}">
                <a16:creationId xmlns:a16="http://schemas.microsoft.com/office/drawing/2014/main" id="{F53510E5-1D48-9E8F-DEEA-5D24C673E3E1}"/>
              </a:ext>
            </a:extLst>
          </p:cNvPr>
          <p:cNvPicPr/>
          <p:nvPr/>
        </p:nvPicPr>
        <p:blipFill>
          <a:blip r:embed="rId2"/>
          <a:stretch/>
        </p:blipFill>
        <p:spPr>
          <a:xfrm>
            <a:off x="467544" y="1578673"/>
            <a:ext cx="3839420" cy="1847452"/>
          </a:xfrm>
          <a:prstGeom prst="rect">
            <a:avLst/>
          </a:prstGeom>
          <a:ln w="0">
            <a:noFill/>
          </a:ln>
        </p:spPr>
      </p:pic>
      <p:sp>
        <p:nvSpPr>
          <p:cNvPr id="3" name="TextBox 90">
            <a:extLst>
              <a:ext uri="{FF2B5EF4-FFF2-40B4-BE49-F238E27FC236}">
                <a16:creationId xmlns:a16="http://schemas.microsoft.com/office/drawing/2014/main" id="{584D913B-6C5A-D9B5-3AD4-CFDBF112A45F}"/>
              </a:ext>
            </a:extLst>
          </p:cNvPr>
          <p:cNvSpPr/>
          <p:nvPr/>
        </p:nvSpPr>
        <p:spPr>
          <a:xfrm>
            <a:off x="137804" y="3150580"/>
            <a:ext cx="4253376" cy="27554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en-US" sz="1200" b="0" strike="noStrike" spc="-1" dirty="0">
                <a:solidFill>
                  <a:srgbClr val="000000"/>
                </a:solidFill>
                <a:latin typeface="Calibri"/>
              </a:rPr>
              <a:t>Magnet Designs</a:t>
            </a:r>
            <a:endParaRPr lang="en-GB" sz="1200" b="0" strike="noStrike" spc="-1" dirty="0">
              <a:solidFill>
                <a:srgbClr val="000000"/>
              </a:solidFill>
              <a:latin typeface="Arial"/>
            </a:endParaRPr>
          </a:p>
        </p:txBody>
      </p:sp>
      <p:sp>
        <p:nvSpPr>
          <p:cNvPr id="5" name="TextBox 4">
            <a:extLst>
              <a:ext uri="{FF2B5EF4-FFF2-40B4-BE49-F238E27FC236}">
                <a16:creationId xmlns:a16="http://schemas.microsoft.com/office/drawing/2014/main" id="{00D8C9C3-C74C-932A-F5E6-29CE679A8AFA}"/>
              </a:ext>
            </a:extLst>
          </p:cNvPr>
          <p:cNvSpPr txBox="1"/>
          <p:nvPr/>
        </p:nvSpPr>
        <p:spPr>
          <a:xfrm>
            <a:off x="5868144" y="3219822"/>
            <a:ext cx="2878288" cy="1600438"/>
          </a:xfrm>
          <a:prstGeom prst="rect">
            <a:avLst/>
          </a:prstGeom>
          <a:noFill/>
        </p:spPr>
        <p:txBody>
          <a:bodyPr wrap="none" rtlCol="0">
            <a:spAutoFit/>
          </a:bodyPr>
          <a:lstStyle/>
          <a:p>
            <a:r>
              <a:rPr lang="en-US" sz="1400" dirty="0"/>
              <a:t>Predict practical limits:</a:t>
            </a:r>
          </a:p>
          <a:p>
            <a:r>
              <a:rPr lang="en-US" sz="1400" dirty="0"/>
              <a:t>For 2050: </a:t>
            </a:r>
          </a:p>
          <a:p>
            <a:pPr marL="285750" indent="-285750">
              <a:buFont typeface="Arial" panose="020B0604020202020204" pitchFamily="34" charset="0"/>
              <a:buChar char="•"/>
            </a:pPr>
            <a:r>
              <a:rPr lang="en-US" sz="1400" dirty="0" err="1"/>
              <a:t>NbTi</a:t>
            </a:r>
            <a:r>
              <a:rPr lang="en-US" sz="1400" dirty="0"/>
              <a:t> @ 4.5 K, 158 mm:  4.9 T</a:t>
            </a:r>
          </a:p>
          <a:p>
            <a:pPr marL="285750" indent="-285750">
              <a:buFont typeface="Arial" panose="020B0604020202020204" pitchFamily="34" charset="0"/>
              <a:buChar char="•"/>
            </a:pPr>
            <a:r>
              <a:rPr lang="en-US" sz="1400" dirty="0" err="1"/>
              <a:t>NbSn</a:t>
            </a:r>
            <a:r>
              <a:rPr lang="en-US" sz="1400" dirty="0"/>
              <a:t> @ 4.5 K, 158 mm: 11 T</a:t>
            </a:r>
          </a:p>
          <a:p>
            <a:r>
              <a:rPr lang="en-US" sz="1400" dirty="0"/>
              <a:t>Beyond 2050:</a:t>
            </a:r>
          </a:p>
          <a:p>
            <a:pPr marL="285750" indent="-285750">
              <a:buFont typeface="Arial" panose="020B0604020202020204" pitchFamily="34" charset="0"/>
              <a:buChar char="•"/>
            </a:pPr>
            <a:r>
              <a:rPr lang="en-US" sz="1400" dirty="0"/>
              <a:t>HTS @ 20 K, 138 mm: 14 T</a:t>
            </a:r>
          </a:p>
          <a:p>
            <a:pPr marL="285750" indent="-285750">
              <a:buFont typeface="Arial" panose="020B0604020202020204" pitchFamily="34" charset="0"/>
              <a:buChar char="•"/>
            </a:pPr>
            <a:r>
              <a:rPr lang="en-US" sz="1400" dirty="0"/>
              <a:t>HTS @ 10 K, 138 mm maybe 16 T</a:t>
            </a:r>
            <a:endParaRPr lang="en-GB" sz="1400" dirty="0"/>
          </a:p>
        </p:txBody>
      </p:sp>
      <p:sp>
        <p:nvSpPr>
          <p:cNvPr id="6" name="TextBox 5">
            <a:extLst>
              <a:ext uri="{FF2B5EF4-FFF2-40B4-BE49-F238E27FC236}">
                <a16:creationId xmlns:a16="http://schemas.microsoft.com/office/drawing/2014/main" id="{5591D56A-1DDF-9F77-6C72-B64ED05EC0DB}"/>
              </a:ext>
            </a:extLst>
          </p:cNvPr>
          <p:cNvSpPr txBox="1"/>
          <p:nvPr/>
        </p:nvSpPr>
        <p:spPr>
          <a:xfrm>
            <a:off x="7812000" y="1024954"/>
            <a:ext cx="1299587" cy="307777"/>
          </a:xfrm>
          <a:prstGeom prst="rect">
            <a:avLst/>
          </a:prstGeom>
          <a:solidFill>
            <a:schemeClr val="bg2"/>
          </a:solidFill>
        </p:spPr>
        <p:txBody>
          <a:bodyPr wrap="none" rtlCol="0">
            <a:spAutoFit/>
          </a:bodyPr>
          <a:lstStyle/>
          <a:p>
            <a:r>
              <a:rPr lang="en-US" sz="1400" dirty="0"/>
              <a:t>L. </a:t>
            </a:r>
            <a:r>
              <a:rPr lang="en-US" sz="1400" dirty="0" err="1"/>
              <a:t>Bottura</a:t>
            </a:r>
            <a:r>
              <a:rPr lang="en-US" sz="1400" dirty="0"/>
              <a:t> et al.</a:t>
            </a:r>
            <a:endParaRPr lang="en-GB" sz="1400" dirty="0"/>
          </a:p>
        </p:txBody>
      </p:sp>
      <p:pic>
        <p:nvPicPr>
          <p:cNvPr id="10" name="Picture 9" descr="A screenshot of a graph&#10;&#10;AI-generated content may be incorrect.">
            <a:extLst>
              <a:ext uri="{FF2B5EF4-FFF2-40B4-BE49-F238E27FC236}">
                <a16:creationId xmlns:a16="http://schemas.microsoft.com/office/drawing/2014/main" id="{CCB2646C-1A36-1279-6B0D-E4584715BA66}"/>
              </a:ext>
            </a:extLst>
          </p:cNvPr>
          <p:cNvPicPr>
            <a:picLocks noChangeAspect="1"/>
          </p:cNvPicPr>
          <p:nvPr/>
        </p:nvPicPr>
        <p:blipFill>
          <a:blip r:embed="rId3"/>
          <a:srcRect l="15581" t="17558" r="23136" b="4924"/>
          <a:stretch>
            <a:fillRect/>
          </a:stretch>
        </p:blipFill>
        <p:spPr>
          <a:xfrm>
            <a:off x="4463808" y="537533"/>
            <a:ext cx="3240360" cy="2457800"/>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E7D99BEA-6986-D501-040A-3ED00CAC79F3}"/>
              </a:ext>
            </a:extLst>
          </p:cNvPr>
          <p:cNvPicPr>
            <a:picLocks noChangeAspect="1"/>
          </p:cNvPicPr>
          <p:nvPr/>
        </p:nvPicPr>
        <p:blipFill>
          <a:blip r:embed="rId4"/>
          <a:srcRect l="7385" t="40200" r="6922" b="25911"/>
          <a:stretch>
            <a:fillRect/>
          </a:stretch>
        </p:blipFill>
        <p:spPr>
          <a:xfrm>
            <a:off x="105676" y="3381115"/>
            <a:ext cx="5474436" cy="1448206"/>
          </a:xfrm>
          <a:prstGeom prst="rect">
            <a:avLst/>
          </a:prstGeom>
        </p:spPr>
      </p:pic>
      <p:sp>
        <p:nvSpPr>
          <p:cNvPr id="13" name="TextBox 12">
            <a:extLst>
              <a:ext uri="{FF2B5EF4-FFF2-40B4-BE49-F238E27FC236}">
                <a16:creationId xmlns:a16="http://schemas.microsoft.com/office/drawing/2014/main" id="{BB908ED5-6224-EDD1-8E86-D98331D0658D}"/>
              </a:ext>
            </a:extLst>
          </p:cNvPr>
          <p:cNvSpPr txBox="1"/>
          <p:nvPr/>
        </p:nvSpPr>
        <p:spPr>
          <a:xfrm>
            <a:off x="137804" y="537533"/>
            <a:ext cx="4397294" cy="738664"/>
          </a:xfrm>
          <a:prstGeom prst="rect">
            <a:avLst/>
          </a:prstGeom>
          <a:noFill/>
        </p:spPr>
        <p:txBody>
          <a:bodyPr wrap="none" rtlCol="0">
            <a:spAutoFit/>
          </a:bodyPr>
          <a:lstStyle/>
          <a:p>
            <a:r>
              <a:rPr lang="en-US" sz="1400" dirty="0"/>
              <a:t>Scans for different material, cost, apertures</a:t>
            </a:r>
          </a:p>
          <a:p>
            <a:r>
              <a:rPr lang="en-US" sz="1400" dirty="0"/>
              <a:t>Considering current limit and stress</a:t>
            </a:r>
          </a:p>
          <a:p>
            <a:r>
              <a:rPr lang="en-US" sz="1400" dirty="0"/>
              <a:t>For dipoles, quadrupoles and combined function magnets</a:t>
            </a:r>
            <a:endParaRPr lang="en-GB" sz="1400" dirty="0"/>
          </a:p>
        </p:txBody>
      </p:sp>
    </p:spTree>
    <p:extLst>
      <p:ext uri="{BB962C8B-B14F-4D97-AF65-F5344CB8AC3E}">
        <p14:creationId xmlns:p14="http://schemas.microsoft.com/office/powerpoint/2010/main" val="1433256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1E9A9-AA4E-FEF1-CF1D-925A92AE97BB}"/>
            </a:ext>
          </a:extLst>
        </p:cNvPr>
        <p:cNvGrpSpPr/>
        <p:nvPr/>
      </p:nvGrpSpPr>
      <p:grpSpPr>
        <a:xfrm>
          <a:off x="0" y="0"/>
          <a:ext cx="0" cy="0"/>
          <a:chOff x="0" y="0"/>
          <a:chExt cx="0" cy="0"/>
        </a:xfrm>
      </p:grpSpPr>
      <p:sp>
        <p:nvSpPr>
          <p:cNvPr id="413" name="PlaceHolder 1">
            <a:extLst>
              <a:ext uri="{FF2B5EF4-FFF2-40B4-BE49-F238E27FC236}">
                <a16:creationId xmlns:a16="http://schemas.microsoft.com/office/drawing/2014/main" id="{8A5934EC-6A68-61D9-11BD-686923A9B58A}"/>
              </a:ext>
            </a:extLst>
          </p:cNvPr>
          <p:cNvSpPr>
            <a:spLocks noGrp="1"/>
          </p:cNvSpPr>
          <p:nvPr>
            <p:ph type="title"/>
          </p:nvPr>
        </p:nvSpPr>
        <p:spPr>
          <a:xfrm>
            <a:off x="1295280" y="-20520"/>
            <a:ext cx="6781320" cy="431640"/>
          </a:xfrm>
          <a:prstGeom prst="rect">
            <a:avLst/>
          </a:prstGeom>
          <a:noFill/>
          <a:ln w="0">
            <a:noFill/>
          </a:ln>
        </p:spPr>
        <p:txBody>
          <a:bodyPr lIns="0" tIns="0" rIns="0" bIns="0" anchor="t">
            <a:noAutofit/>
          </a:bodyPr>
          <a:lstStyle/>
          <a:p>
            <a:pPr indent="0" algn="ctr">
              <a:lnSpc>
                <a:spcPct val="100000"/>
              </a:lnSpc>
              <a:buNone/>
            </a:pPr>
            <a:r>
              <a:rPr lang="en-GB" sz="3200" b="0" strike="noStrike" spc="-1" dirty="0">
                <a:solidFill>
                  <a:srgbClr val="000000"/>
                </a:solidFill>
                <a:latin typeface="Calibri"/>
              </a:rPr>
              <a:t>Collider Ring Arc Lattice</a:t>
            </a:r>
            <a:endParaRPr lang="fr-FR" sz="3200" b="0" strike="noStrike" spc="-1" dirty="0">
              <a:solidFill>
                <a:srgbClr val="000000"/>
              </a:solidFill>
              <a:latin typeface="Arial"/>
            </a:endParaRPr>
          </a:p>
        </p:txBody>
      </p:sp>
      <p:sp>
        <p:nvSpPr>
          <p:cNvPr id="414" name="PlaceHolder 2">
            <a:extLst>
              <a:ext uri="{FF2B5EF4-FFF2-40B4-BE49-F238E27FC236}">
                <a16:creationId xmlns:a16="http://schemas.microsoft.com/office/drawing/2014/main" id="{0C7AB5DE-4515-77D0-3DDE-4825444E97B9}"/>
              </a:ext>
            </a:extLst>
          </p:cNvPr>
          <p:cNvSpPr>
            <a:spLocks noGrp="1"/>
          </p:cNvSpPr>
          <p:nvPr>
            <p:ph type="ftr" idx="18"/>
          </p:nvPr>
        </p:nvSpPr>
        <p:spPr>
          <a:xfrm>
            <a:off x="395640" y="4947840"/>
            <a:ext cx="7416360" cy="245160"/>
          </a:xfrm>
          <a:prstGeom prst="rect">
            <a:avLst/>
          </a:prstGeom>
          <a:noFill/>
          <a:ln w="0">
            <a:noFill/>
          </a:ln>
        </p:spPr>
        <p:txBody>
          <a:bodyPr lIns="0" tIns="0" rIns="0" bIns="0" anchor="t">
            <a:noAutofit/>
          </a:bodyPr>
          <a:lstStyle>
            <a:lvl1pPr indent="0">
              <a:lnSpc>
                <a:spcPct val="100000"/>
              </a:lnSpc>
              <a:buNone/>
              <a:defRPr lang="en-US" sz="1200" b="0" strike="noStrike" spc="-1">
                <a:solidFill>
                  <a:srgbClr val="000000"/>
                </a:solidFill>
                <a:latin typeface="Calibri"/>
              </a:defRPr>
            </a:lvl1pPr>
          </a:lstStyle>
          <a:p>
            <a:pPr indent="0">
              <a:lnSpc>
                <a:spcPct val="100000"/>
              </a:lnSpc>
              <a:buNone/>
            </a:pPr>
            <a:r>
              <a:rPr lang="en-US" sz="1200" b="0" strike="noStrike" spc="-1" dirty="0">
                <a:solidFill>
                  <a:srgbClr val="000000"/>
                </a:solidFill>
                <a:latin typeface="Calibri"/>
              </a:rPr>
              <a:t>D. Schulte,  Future Colliders 3, BND, 2025</a:t>
            </a:r>
            <a:endParaRPr lang="en-GB" sz="1200" b="0" strike="noStrike" spc="-1" dirty="0">
              <a:solidFill>
                <a:srgbClr val="000000"/>
              </a:solidFill>
              <a:latin typeface="Times New Roman"/>
            </a:endParaRPr>
          </a:p>
        </p:txBody>
      </p:sp>
      <p:sp>
        <p:nvSpPr>
          <p:cNvPr id="417" name="AutoShape 7">
            <a:extLst>
              <a:ext uri="{FF2B5EF4-FFF2-40B4-BE49-F238E27FC236}">
                <a16:creationId xmlns:a16="http://schemas.microsoft.com/office/drawing/2014/main" id="{975A9891-C0AD-4A4D-3DEB-A4A718CAFAB2}"/>
              </a:ext>
            </a:extLst>
          </p:cNvPr>
          <p:cNvSpPr/>
          <p:nvPr/>
        </p:nvSpPr>
        <p:spPr>
          <a:xfrm>
            <a:off x="4419720" y="2562120"/>
            <a:ext cx="304560" cy="16164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endParaRPr lang="en-US" sz="1800" b="0" strike="noStrike" spc="-1">
              <a:solidFill>
                <a:srgbClr val="000000"/>
              </a:solidFill>
              <a:latin typeface="Calibri"/>
            </a:endParaRPr>
          </a:p>
        </p:txBody>
      </p:sp>
      <p:sp>
        <p:nvSpPr>
          <p:cNvPr id="4" name="PlaceHolder 3">
            <a:extLst>
              <a:ext uri="{FF2B5EF4-FFF2-40B4-BE49-F238E27FC236}">
                <a16:creationId xmlns:a16="http://schemas.microsoft.com/office/drawing/2014/main" id="{382E3146-0FA8-B117-C196-582FCB4D0CEB}"/>
              </a:ext>
            </a:extLst>
          </p:cNvPr>
          <p:cNvSpPr>
            <a:spLocks noGrp="1"/>
          </p:cNvSpPr>
          <p:nvPr>
            <p:ph type="sldNum" idx="4"/>
          </p:nvPr>
        </p:nvSpPr>
        <p:spPr/>
        <p:txBody>
          <a:bodyPr/>
          <a:lstStyle/>
          <a:p>
            <a:fld id="{C47004D5-80D6-4898-BB65-29F0736D664F}" type="slidenum">
              <a:rPr/>
              <a:t>13</a:t>
            </a:fld>
            <a:endParaRPr/>
          </a:p>
        </p:txBody>
      </p:sp>
      <p:sp>
        <p:nvSpPr>
          <p:cNvPr id="2" name="TextBox 1">
            <a:extLst>
              <a:ext uri="{FF2B5EF4-FFF2-40B4-BE49-F238E27FC236}">
                <a16:creationId xmlns:a16="http://schemas.microsoft.com/office/drawing/2014/main" id="{E44A212A-98A2-609C-C8D8-44B15F05A74F}"/>
              </a:ext>
            </a:extLst>
          </p:cNvPr>
          <p:cNvSpPr txBox="1"/>
          <p:nvPr/>
        </p:nvSpPr>
        <p:spPr>
          <a:xfrm>
            <a:off x="5525960" y="3724010"/>
            <a:ext cx="3462452" cy="1169551"/>
          </a:xfrm>
          <a:prstGeom prst="rect">
            <a:avLst/>
          </a:prstGeom>
          <a:noFill/>
        </p:spPr>
        <p:txBody>
          <a:bodyPr wrap="square" rtlCol="0">
            <a:spAutoFit/>
          </a:bodyPr>
          <a:lstStyle/>
          <a:p>
            <a:r>
              <a:rPr lang="en-US" sz="1400" dirty="0"/>
              <a:t>Note: for 10 TeV assume 16 T dipoles</a:t>
            </a:r>
          </a:p>
          <a:p>
            <a:pPr marL="285750" indent="-285750">
              <a:buFont typeface="Arial" panose="020B0604020202020204" pitchFamily="34" charset="0"/>
              <a:buChar char="•"/>
            </a:pPr>
            <a:r>
              <a:rPr lang="en-US" sz="1400" dirty="0"/>
              <a:t>Expect minor change when going to 14 T</a:t>
            </a:r>
          </a:p>
          <a:p>
            <a:pPr marL="285750" indent="-285750">
              <a:buFont typeface="Arial" panose="020B0604020202020204" pitchFamily="34" charset="0"/>
              <a:buChar char="•"/>
            </a:pPr>
            <a:r>
              <a:rPr lang="en-US" sz="1400" dirty="0"/>
              <a:t>Some combined function magnets slightly too strong</a:t>
            </a:r>
          </a:p>
          <a:p>
            <a:pPr marL="285750" indent="-285750">
              <a:buFont typeface="Arial" panose="020B0604020202020204" pitchFamily="34" charset="0"/>
              <a:buChar char="•"/>
            </a:pPr>
            <a:r>
              <a:rPr lang="en-US" sz="1400" dirty="0"/>
              <a:t>Not a priority study at this moment</a:t>
            </a:r>
          </a:p>
        </p:txBody>
      </p:sp>
      <p:pic>
        <p:nvPicPr>
          <p:cNvPr id="5" name="Image 12" descr="Une image contenant ligne, Tracé, diagramme, capture d’écran&#10;&#10;Description générée automatiquement">
            <a:extLst>
              <a:ext uri="{FF2B5EF4-FFF2-40B4-BE49-F238E27FC236}">
                <a16:creationId xmlns:a16="http://schemas.microsoft.com/office/drawing/2014/main" id="{BB6ECD14-D5D8-0076-799C-6BCE2C008469}"/>
              </a:ext>
            </a:extLst>
          </p:cNvPr>
          <p:cNvPicPr>
            <a:picLocks noChangeAspect="1"/>
          </p:cNvPicPr>
          <p:nvPr/>
        </p:nvPicPr>
        <p:blipFill>
          <a:blip r:embed="rId2"/>
          <a:stretch>
            <a:fillRect/>
          </a:stretch>
        </p:blipFill>
        <p:spPr>
          <a:xfrm>
            <a:off x="189848" y="1676284"/>
            <a:ext cx="3591347" cy="2094952"/>
          </a:xfrm>
          <a:prstGeom prst="rect">
            <a:avLst/>
          </a:prstGeom>
        </p:spPr>
      </p:pic>
      <mc:AlternateContent xmlns:mc="http://schemas.openxmlformats.org/markup-compatibility/2006">
        <mc:Choice xmlns:a14="http://schemas.microsoft.com/office/drawing/2010/main" Requires="a14">
          <p:sp>
            <p:nvSpPr>
              <p:cNvPr id="6" name="Espace réservé du contenu 1">
                <a:extLst>
                  <a:ext uri="{FF2B5EF4-FFF2-40B4-BE49-F238E27FC236}">
                    <a16:creationId xmlns:a16="http://schemas.microsoft.com/office/drawing/2014/main" id="{00314CBC-B501-3F01-7229-D21C17B48A5D}"/>
                  </a:ext>
                </a:extLst>
              </p:cNvPr>
              <p:cNvSpPr txBox="1">
                <a:spLocks/>
              </p:cNvSpPr>
              <p:nvPr/>
            </p:nvSpPr>
            <p:spPr>
              <a:xfrm>
                <a:off x="151182" y="606158"/>
                <a:ext cx="4420818" cy="1302480"/>
              </a:xfrm>
              <a:prstGeom prst="rect">
                <a:avLst/>
              </a:prstGeom>
            </p:spPr>
            <p:txBody>
              <a:bodyPr>
                <a:normAutofit/>
              </a:bodyPr>
              <a:lst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0559" indent="-287859">
                  <a:buClr>
                    <a:schemeClr val="tx1"/>
                  </a:buClr>
                </a:pPr>
                <a:r>
                  <a:rPr lang="en-GB" sz="1400" b="1" dirty="0">
                    <a:latin typeface="+mn-lt"/>
                    <a:cs typeface="Calibri" panose="020F0502020204030204" pitchFamily="34" charset="0"/>
                  </a:rPr>
                  <a:t>Short bunch length </a:t>
                </a:r>
                <a:r>
                  <a:rPr lang="en-GB" sz="1400" dirty="0">
                    <a:latin typeface="+mn-lt"/>
                    <a:cs typeface="Calibri" panose="020F0502020204030204" pitchFamily="34" charset="0"/>
                  </a:rPr>
                  <a:t>(1.5mm) to be kept for ~&gt;1000 turns: </a:t>
                </a:r>
                <a14:m>
                  <m:oMath xmlns:m="http://schemas.openxmlformats.org/officeDocument/2006/math">
                    <m:sSub>
                      <m:sSubPr>
                        <m:ctrlPr>
                          <a:rPr lang="nl-BE" sz="1400" i="1">
                            <a:latin typeface="+mn-lt"/>
                            <a:cs typeface="Calibri" panose="020F0502020204030204" pitchFamily="34" charset="0"/>
                          </a:rPr>
                        </m:ctrlPr>
                      </m:sSubPr>
                      <m:e>
                        <m:r>
                          <a:rPr lang="nl-BE" sz="1400" i="1">
                            <a:latin typeface="+mn-lt"/>
                            <a:cs typeface="Calibri" panose="020F0502020204030204" pitchFamily="34" charset="0"/>
                          </a:rPr>
                          <m:t>𝛼</m:t>
                        </m:r>
                      </m:e>
                      <m:sub>
                        <m:r>
                          <a:rPr lang="nl-BE" sz="1400" i="1">
                            <a:latin typeface="+mn-lt"/>
                            <a:cs typeface="Calibri" panose="020F0502020204030204" pitchFamily="34" charset="0"/>
                          </a:rPr>
                          <m:t>𝑐</m:t>
                        </m:r>
                      </m:sub>
                    </m:sSub>
                    <m:r>
                      <a:rPr lang="nl-BE" sz="1400" i="1">
                        <a:latin typeface="+mn-lt"/>
                        <a:cs typeface="Calibri" panose="020F0502020204030204" pitchFamily="34" charset="0"/>
                      </a:rPr>
                      <m:t>=0</m:t>
                    </m:r>
                  </m:oMath>
                </a14:m>
                <a:r>
                  <a:rPr lang="en-GB" sz="1400" dirty="0">
                    <a:latin typeface="+mn-lt"/>
                    <a:cs typeface="Calibri" panose="020F0502020204030204" pitchFamily="34" charset="0"/>
                  </a:rPr>
                  <a:t> </a:t>
                </a:r>
                <a:r>
                  <a:rPr lang="en-GB" sz="1400" dirty="0">
                    <a:latin typeface="+mn-lt"/>
                    <a:cs typeface="Calibri" panose="020F0502020204030204" pitchFamily="34" charset="0"/>
                    <a:sym typeface="Wingdings" pitchFamily="2" charset="2"/>
                  </a:rPr>
                  <a:t> </a:t>
                </a:r>
                <a:r>
                  <a:rPr lang="en-GB" sz="1400" b="1" dirty="0">
                    <a:solidFill>
                      <a:srgbClr val="00B050"/>
                    </a:solidFill>
                    <a:latin typeface="+mn-lt"/>
                    <a:cs typeface="Calibri" panose="020F0502020204030204" pitchFamily="34" charset="0"/>
                    <a:sym typeface="Wingdings" pitchFamily="2" charset="2"/>
                  </a:rPr>
                  <a:t>Flexible momentum compaction (FMC) arcs.</a:t>
                </a:r>
              </a:p>
              <a:p>
                <a:pPr marL="300559" indent="-287859">
                  <a:buClr>
                    <a:schemeClr val="tx1"/>
                  </a:buClr>
                </a:pPr>
                <a:r>
                  <a:rPr lang="en-GB" sz="1400" dirty="0">
                    <a:latin typeface="+mn-lt"/>
                    <a:cs typeface="Calibri" panose="020F0502020204030204" pitchFamily="34" charset="0"/>
                    <a:sym typeface="Wingdings" pitchFamily="2" charset="2"/>
                  </a:rPr>
                  <a:t>The </a:t>
                </a:r>
                <a:r>
                  <a:rPr lang="en-GB" sz="1400" b="1" dirty="0">
                    <a:latin typeface="+mn-lt"/>
                    <a:cs typeface="Calibri" panose="020F0502020204030204" pitchFamily="34" charset="0"/>
                    <a:sym typeface="Wingdings" pitchFamily="2" charset="2"/>
                  </a:rPr>
                  <a:t>closing of the trajectory </a:t>
                </a:r>
                <a:r>
                  <a:rPr lang="en-GB" sz="1400" dirty="0">
                    <a:latin typeface="+mn-lt"/>
                    <a:cs typeface="Calibri" panose="020F0502020204030204" pitchFamily="34" charset="0"/>
                    <a:sym typeface="Wingdings" pitchFamily="2" charset="2"/>
                  </a:rPr>
                  <a:t>on the entire ring is controlled by the dipoles in the arcs.</a:t>
                </a:r>
              </a:p>
            </p:txBody>
          </p:sp>
        </mc:Choice>
        <mc:Fallback>
          <p:sp>
            <p:nvSpPr>
              <p:cNvPr id="6" name="Espace réservé du contenu 1">
                <a:extLst>
                  <a:ext uri="{FF2B5EF4-FFF2-40B4-BE49-F238E27FC236}">
                    <a16:creationId xmlns:a16="http://schemas.microsoft.com/office/drawing/2014/main" id="{00314CBC-B501-3F01-7229-D21C17B48A5D}"/>
                  </a:ext>
                </a:extLst>
              </p:cNvPr>
              <p:cNvSpPr txBox="1">
                <a:spLocks noRot="1" noChangeAspect="1" noMove="1" noResize="1" noEditPoints="1" noAdjustHandles="1" noChangeArrowheads="1" noChangeShapeType="1" noTextEdit="1"/>
              </p:cNvSpPr>
              <p:nvPr/>
            </p:nvSpPr>
            <p:spPr>
              <a:xfrm>
                <a:off x="151182" y="606158"/>
                <a:ext cx="4420818" cy="1302480"/>
              </a:xfrm>
              <a:prstGeom prst="rect">
                <a:avLst/>
              </a:prstGeom>
              <a:blipFill>
                <a:blip r:embed="rId3"/>
                <a:stretch>
                  <a:fillRect t="-46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8" name="Espace réservé du contenu 1">
                <a:extLst>
                  <a:ext uri="{FF2B5EF4-FFF2-40B4-BE49-F238E27FC236}">
                    <a16:creationId xmlns:a16="http://schemas.microsoft.com/office/drawing/2014/main" id="{A9055AD5-ADCA-A25D-0002-AE1F8295A026}"/>
                  </a:ext>
                </a:extLst>
              </p:cNvPr>
              <p:cNvSpPr txBox="1">
                <a:spLocks/>
              </p:cNvSpPr>
              <p:nvPr/>
            </p:nvSpPr>
            <p:spPr>
              <a:xfrm>
                <a:off x="179172" y="3854480"/>
                <a:ext cx="4844678" cy="1047475"/>
              </a:xfrm>
              <a:prstGeom prst="rect">
                <a:avLst/>
              </a:prstGeom>
            </p:spPr>
            <p:txBody>
              <a:bodyPr>
                <a:normAutofit/>
              </a:bodyPr>
              <a:lst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9026" indent="-309026">
                  <a:buClr>
                    <a:schemeClr val="tx1"/>
                  </a:buClr>
                  <a:buFont typeface="Arial" panose="020B0604020202020204" pitchFamily="34" charset="0"/>
                  <a:buChar char="•"/>
                </a:pPr>
                <a:r>
                  <a:rPr lang="en-GB" sz="1400" dirty="0">
                    <a:latin typeface="+mn-lt"/>
                    <a:cs typeface="Calibri" panose="020F0502020204030204" pitchFamily="34" charset="0"/>
                    <a:sym typeface="Wingdings" pitchFamily="2" charset="2"/>
                  </a:rPr>
                  <a:t>Dispersion oscillations to obtain a </a:t>
                </a:r>
                <a:r>
                  <a:rPr lang="en-GB" sz="1400" b="1" dirty="0">
                    <a:latin typeface="+mn-lt"/>
                    <a:cs typeface="Calibri" panose="020F0502020204030204" pitchFamily="34" charset="0"/>
                    <a:sym typeface="Wingdings" pitchFamily="2" charset="2"/>
                  </a:rPr>
                  <a:t>negative momentum compaction factor </a:t>
                </a:r>
                <a:r>
                  <a:rPr lang="en-GB" sz="1400" dirty="0">
                    <a:latin typeface="+mn-lt"/>
                    <a:cs typeface="Calibri" panose="020F0502020204030204" pitchFamily="34" charset="0"/>
                    <a:sym typeface="Wingdings" pitchFamily="2" charset="2"/>
                  </a:rPr>
                  <a:t>in the arcs </a:t>
                </a:r>
              </a:p>
              <a:p>
                <a:pPr marL="0" indent="0">
                  <a:buClr>
                    <a:schemeClr val="tx1"/>
                  </a:buClr>
                  <a:buNone/>
                </a:pPr>
                <a:r>
                  <a:rPr lang="en-GB" sz="1400" dirty="0">
                    <a:latin typeface="+mn-lt"/>
                    <a:cs typeface="Calibri" panose="020F0502020204030204" pitchFamily="34" charset="0"/>
                    <a:sym typeface="Wingdings" pitchFamily="2" charset="2"/>
                  </a:rPr>
                  <a:t>      </a:t>
                </a:r>
                <a14:m>
                  <m:oMath xmlns:m="http://schemas.openxmlformats.org/officeDocument/2006/math">
                    <m:sSub>
                      <m:sSubPr>
                        <m:ctrlPr>
                          <a:rPr lang="nl-BE" sz="1400" i="1" dirty="0">
                            <a:latin typeface="+mn-lt"/>
                            <a:cs typeface="Calibri" panose="020F0502020204030204" pitchFamily="34" charset="0"/>
                            <a:sym typeface="Wingdings" pitchFamily="2" charset="2"/>
                          </a:rPr>
                        </m:ctrlPr>
                      </m:sSubPr>
                      <m:e>
                        <m:r>
                          <a:rPr lang="nl-BE" sz="1400" i="1" dirty="0">
                            <a:latin typeface="+mn-lt"/>
                            <a:cs typeface="Calibri" panose="020F0502020204030204" pitchFamily="34" charset="0"/>
                            <a:sym typeface="Wingdings" pitchFamily="2" charset="2"/>
                          </a:rPr>
                          <m:t>𝛼</m:t>
                        </m:r>
                      </m:e>
                      <m:sub>
                        <m:r>
                          <a:rPr lang="nl-BE" sz="1400" i="1" dirty="0">
                            <a:latin typeface="+mn-lt"/>
                            <a:cs typeface="Calibri" panose="020F0502020204030204" pitchFamily="34" charset="0"/>
                            <a:sym typeface="Wingdings" pitchFamily="2" charset="2"/>
                          </a:rPr>
                          <m:t>𝑐</m:t>
                        </m:r>
                      </m:sub>
                    </m:sSub>
                    <m:r>
                      <a:rPr lang="nl-BE" sz="1400" i="1" dirty="0">
                        <a:latin typeface="+mn-lt"/>
                        <a:cs typeface="Calibri" panose="020F0502020204030204" pitchFamily="34" charset="0"/>
                        <a:sym typeface="Wingdings" pitchFamily="2" charset="2"/>
                      </a:rPr>
                      <m:t>∼0</m:t>
                    </m:r>
                  </m:oMath>
                </a14:m>
                <a:r>
                  <a:rPr lang="en-GB" sz="1400" dirty="0">
                    <a:latin typeface="+mn-lt"/>
                    <a:cs typeface="Calibri" panose="020F0502020204030204" pitchFamily="34" charset="0"/>
                    <a:sym typeface="Wingdings" pitchFamily="2" charset="2"/>
                  </a:rPr>
                  <a:t> on the entire ring.</a:t>
                </a:r>
              </a:p>
              <a:p>
                <a:pPr marL="309026" indent="-309026">
                  <a:buClr>
                    <a:schemeClr val="tx1"/>
                  </a:buClr>
                  <a:buFont typeface="Arial" panose="020B0604020202020204" pitchFamily="34" charset="0"/>
                  <a:buChar char="•"/>
                </a:pPr>
                <a:r>
                  <a:rPr lang="en-GB" sz="1400" b="1" dirty="0">
                    <a:latin typeface="+mn-lt"/>
                    <a:cs typeface="Calibri" panose="020F0502020204030204" pitchFamily="34" charset="0"/>
                    <a:sym typeface="Wingdings" pitchFamily="2" charset="2"/>
                  </a:rPr>
                  <a:t>Linear </a:t>
                </a:r>
                <a:r>
                  <a:rPr lang="en-GB" sz="1400" b="1" dirty="0" err="1">
                    <a:latin typeface="+mn-lt"/>
                    <a:cs typeface="Calibri" panose="020F0502020204030204" pitchFamily="34" charset="0"/>
                    <a:sym typeface="Wingdings" pitchFamily="2" charset="2"/>
                  </a:rPr>
                  <a:t>chromaticities</a:t>
                </a:r>
                <a:r>
                  <a:rPr lang="en-GB" sz="1400" b="1" dirty="0">
                    <a:latin typeface="+mn-lt"/>
                    <a:cs typeface="Calibri" panose="020F0502020204030204" pitchFamily="34" charset="0"/>
                    <a:sym typeface="Wingdings" pitchFamily="2" charset="2"/>
                  </a:rPr>
                  <a:t> </a:t>
                </a:r>
                <a:r>
                  <a:rPr lang="en-GB" sz="1400" dirty="0">
                    <a:latin typeface="+mn-lt"/>
                    <a:cs typeface="Calibri" panose="020F0502020204030204" pitchFamily="34" charset="0"/>
                    <a:sym typeface="Wingdings" pitchFamily="2" charset="2"/>
                  </a:rPr>
                  <a:t>controlled with </a:t>
                </a:r>
                <a:r>
                  <a:rPr lang="en-GB" sz="1400" dirty="0" err="1">
                    <a:latin typeface="+mn-lt"/>
                    <a:cs typeface="Calibri" panose="020F0502020204030204" pitchFamily="34" charset="0"/>
                    <a:sym typeface="Wingdings" pitchFamily="2" charset="2"/>
                  </a:rPr>
                  <a:t>sextupole</a:t>
                </a:r>
                <a:r>
                  <a:rPr lang="en-GB" sz="1400" dirty="0">
                    <a:latin typeface="+mn-lt"/>
                    <a:cs typeface="Calibri" panose="020F0502020204030204" pitchFamily="34" charset="0"/>
                    <a:sym typeface="Wingdings" pitchFamily="2" charset="2"/>
                  </a:rPr>
                  <a:t> pairs.</a:t>
                </a:r>
              </a:p>
            </p:txBody>
          </p:sp>
        </mc:Choice>
        <mc:Fallback>
          <p:sp>
            <p:nvSpPr>
              <p:cNvPr id="8" name="Espace réservé du contenu 1">
                <a:extLst>
                  <a:ext uri="{FF2B5EF4-FFF2-40B4-BE49-F238E27FC236}">
                    <a16:creationId xmlns:a16="http://schemas.microsoft.com/office/drawing/2014/main" id="{A9055AD5-ADCA-A25D-0002-AE1F8295A026}"/>
                  </a:ext>
                </a:extLst>
              </p:cNvPr>
              <p:cNvSpPr txBox="1">
                <a:spLocks noRot="1" noChangeAspect="1" noMove="1" noResize="1" noEditPoints="1" noAdjustHandles="1" noChangeArrowheads="1" noChangeShapeType="1" noTextEdit="1"/>
              </p:cNvSpPr>
              <p:nvPr/>
            </p:nvSpPr>
            <p:spPr>
              <a:xfrm>
                <a:off x="179172" y="3854480"/>
                <a:ext cx="4844678" cy="1047475"/>
              </a:xfrm>
              <a:prstGeom prst="rect">
                <a:avLst/>
              </a:prstGeom>
              <a:blipFill>
                <a:blip r:embed="rId4"/>
                <a:stretch>
                  <a:fillRect l="-126" t="-581" b="-4651"/>
                </a:stretch>
              </a:blipFill>
            </p:spPr>
            <p:txBody>
              <a:bodyPr/>
              <a:lstStyle/>
              <a:p>
                <a:r>
                  <a:rPr lang="en-GB">
                    <a:noFill/>
                  </a:rPr>
                  <a:t> </a:t>
                </a:r>
              </a:p>
            </p:txBody>
          </p:sp>
        </mc:Fallback>
      </mc:AlternateContent>
      <p:pic>
        <p:nvPicPr>
          <p:cNvPr id="11" name="Image 50" descr="Une image contenant texte, Tracé, ligne, capture d’écran&#10;&#10;Le contenu généré par l’IA peut être incorrect.">
            <a:extLst>
              <a:ext uri="{FF2B5EF4-FFF2-40B4-BE49-F238E27FC236}">
                <a16:creationId xmlns:a16="http://schemas.microsoft.com/office/drawing/2014/main" id="{78A31768-8FC8-4827-74A6-B7640C658E72}"/>
              </a:ext>
            </a:extLst>
          </p:cNvPr>
          <p:cNvPicPr>
            <a:picLocks noChangeAspect="1"/>
          </p:cNvPicPr>
          <p:nvPr/>
        </p:nvPicPr>
        <p:blipFill>
          <a:blip r:embed="rId5"/>
          <a:stretch>
            <a:fillRect/>
          </a:stretch>
        </p:blipFill>
        <p:spPr>
          <a:xfrm>
            <a:off x="4685940" y="514499"/>
            <a:ext cx="3356865" cy="2793593"/>
          </a:xfrm>
          <a:prstGeom prst="rect">
            <a:avLst/>
          </a:prstGeom>
          <a:ln>
            <a:solidFill>
              <a:srgbClr val="00B050"/>
            </a:solidFill>
          </a:ln>
        </p:spPr>
      </p:pic>
    </p:spTree>
    <p:extLst>
      <p:ext uri="{BB962C8B-B14F-4D97-AF65-F5344CB8AC3E}">
        <p14:creationId xmlns:p14="http://schemas.microsoft.com/office/powerpoint/2010/main" val="889282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D3D24-60CD-1E20-D7C3-75C3A164D27D}"/>
            </a:ext>
          </a:extLst>
        </p:cNvPr>
        <p:cNvGrpSpPr/>
        <p:nvPr/>
      </p:nvGrpSpPr>
      <p:grpSpPr>
        <a:xfrm>
          <a:off x="0" y="0"/>
          <a:ext cx="0" cy="0"/>
          <a:chOff x="0" y="0"/>
          <a:chExt cx="0" cy="0"/>
        </a:xfrm>
      </p:grpSpPr>
      <p:sp>
        <p:nvSpPr>
          <p:cNvPr id="413" name="PlaceHolder 1">
            <a:extLst>
              <a:ext uri="{FF2B5EF4-FFF2-40B4-BE49-F238E27FC236}">
                <a16:creationId xmlns:a16="http://schemas.microsoft.com/office/drawing/2014/main" id="{509F6C0B-F44F-C452-BA29-73E10EE67519}"/>
              </a:ext>
            </a:extLst>
          </p:cNvPr>
          <p:cNvSpPr>
            <a:spLocks noGrp="1"/>
          </p:cNvSpPr>
          <p:nvPr>
            <p:ph type="title"/>
          </p:nvPr>
        </p:nvSpPr>
        <p:spPr>
          <a:xfrm>
            <a:off x="1295280" y="-20520"/>
            <a:ext cx="6781320" cy="431640"/>
          </a:xfrm>
          <a:prstGeom prst="rect">
            <a:avLst/>
          </a:prstGeom>
          <a:noFill/>
          <a:ln w="0">
            <a:noFill/>
          </a:ln>
        </p:spPr>
        <p:txBody>
          <a:bodyPr lIns="0" tIns="0" rIns="0" bIns="0" anchor="t">
            <a:noAutofit/>
          </a:bodyPr>
          <a:lstStyle/>
          <a:p>
            <a:pPr indent="0" algn="ctr">
              <a:lnSpc>
                <a:spcPct val="100000"/>
              </a:lnSpc>
              <a:buNone/>
            </a:pPr>
            <a:r>
              <a:rPr lang="en-GB" sz="3200" b="0" strike="noStrike" spc="-1" dirty="0">
                <a:solidFill>
                  <a:srgbClr val="000000"/>
                </a:solidFill>
                <a:latin typeface="Calibri"/>
              </a:rPr>
              <a:t>Interaction Region Lattice</a:t>
            </a:r>
            <a:endParaRPr lang="fr-FR" sz="3200" b="0" strike="noStrike" spc="-1" dirty="0">
              <a:solidFill>
                <a:srgbClr val="000000"/>
              </a:solidFill>
              <a:latin typeface="Arial"/>
            </a:endParaRPr>
          </a:p>
        </p:txBody>
      </p:sp>
      <p:sp>
        <p:nvSpPr>
          <p:cNvPr id="414" name="PlaceHolder 2">
            <a:extLst>
              <a:ext uri="{FF2B5EF4-FFF2-40B4-BE49-F238E27FC236}">
                <a16:creationId xmlns:a16="http://schemas.microsoft.com/office/drawing/2014/main" id="{BC7C5AB1-F2C6-CFE2-F374-E2AF42D47A16}"/>
              </a:ext>
            </a:extLst>
          </p:cNvPr>
          <p:cNvSpPr>
            <a:spLocks noGrp="1"/>
          </p:cNvSpPr>
          <p:nvPr>
            <p:ph type="ftr" idx="18"/>
          </p:nvPr>
        </p:nvSpPr>
        <p:spPr>
          <a:xfrm>
            <a:off x="395640" y="4947840"/>
            <a:ext cx="7416360" cy="245160"/>
          </a:xfrm>
          <a:prstGeom prst="rect">
            <a:avLst/>
          </a:prstGeom>
          <a:noFill/>
          <a:ln w="0">
            <a:noFill/>
          </a:ln>
        </p:spPr>
        <p:txBody>
          <a:bodyPr lIns="0" tIns="0" rIns="0" bIns="0" anchor="t">
            <a:noAutofit/>
          </a:bodyPr>
          <a:lstStyle>
            <a:lvl1pPr indent="0">
              <a:lnSpc>
                <a:spcPct val="100000"/>
              </a:lnSpc>
              <a:buNone/>
              <a:defRPr lang="en-US" sz="1200" b="0" strike="noStrike" spc="-1">
                <a:solidFill>
                  <a:srgbClr val="000000"/>
                </a:solidFill>
                <a:latin typeface="Calibri"/>
              </a:defRPr>
            </a:lvl1pPr>
          </a:lstStyle>
          <a:p>
            <a:pPr indent="0">
              <a:lnSpc>
                <a:spcPct val="100000"/>
              </a:lnSpc>
              <a:buNone/>
            </a:pPr>
            <a:r>
              <a:rPr lang="en-US" sz="1200" b="0" strike="noStrike" spc="-1">
                <a:solidFill>
                  <a:srgbClr val="000000"/>
                </a:solidFill>
                <a:latin typeface="Calibri"/>
              </a:rPr>
              <a:t>D. Schulte,  Future Colliders 3, BND, 2025</a:t>
            </a:r>
            <a:endParaRPr lang="en-GB" sz="1200" b="0" strike="noStrike" spc="-1">
              <a:solidFill>
                <a:srgbClr val="000000"/>
              </a:solidFill>
              <a:latin typeface="Times New Roman"/>
            </a:endParaRPr>
          </a:p>
        </p:txBody>
      </p:sp>
      <p:sp>
        <p:nvSpPr>
          <p:cNvPr id="417" name="AutoShape 7">
            <a:extLst>
              <a:ext uri="{FF2B5EF4-FFF2-40B4-BE49-F238E27FC236}">
                <a16:creationId xmlns:a16="http://schemas.microsoft.com/office/drawing/2014/main" id="{50B87DF4-3623-28FB-E5B3-27B7358506B7}"/>
              </a:ext>
            </a:extLst>
          </p:cNvPr>
          <p:cNvSpPr/>
          <p:nvPr/>
        </p:nvSpPr>
        <p:spPr>
          <a:xfrm>
            <a:off x="4419720" y="2562120"/>
            <a:ext cx="304560" cy="16164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endParaRPr lang="en-US" sz="1800" b="0" strike="noStrike" spc="-1">
              <a:solidFill>
                <a:srgbClr val="000000"/>
              </a:solidFill>
              <a:latin typeface="Calibri"/>
            </a:endParaRPr>
          </a:p>
        </p:txBody>
      </p:sp>
      <p:sp>
        <p:nvSpPr>
          <p:cNvPr id="4" name="PlaceHolder 3">
            <a:extLst>
              <a:ext uri="{FF2B5EF4-FFF2-40B4-BE49-F238E27FC236}">
                <a16:creationId xmlns:a16="http://schemas.microsoft.com/office/drawing/2014/main" id="{D1E4E991-7127-0928-7650-185E37C8A767}"/>
              </a:ext>
            </a:extLst>
          </p:cNvPr>
          <p:cNvSpPr>
            <a:spLocks noGrp="1"/>
          </p:cNvSpPr>
          <p:nvPr>
            <p:ph type="sldNum" idx="4"/>
          </p:nvPr>
        </p:nvSpPr>
        <p:spPr/>
        <p:txBody>
          <a:bodyPr/>
          <a:lstStyle/>
          <a:p>
            <a:fld id="{C47004D5-80D6-4898-BB65-29F0736D664F}" type="slidenum">
              <a:rPr/>
              <a:t>14</a:t>
            </a:fld>
            <a:endParaRPr/>
          </a:p>
        </p:txBody>
      </p:sp>
      <p:pic>
        <p:nvPicPr>
          <p:cNvPr id="2" name="Picture 1" descr="A graph of a magnet&#10;&#10;AI-generated content may be incorrect.">
            <a:extLst>
              <a:ext uri="{FF2B5EF4-FFF2-40B4-BE49-F238E27FC236}">
                <a16:creationId xmlns:a16="http://schemas.microsoft.com/office/drawing/2014/main" id="{AFA252A4-85FA-8A24-5449-58D673E05495}"/>
              </a:ext>
            </a:extLst>
          </p:cNvPr>
          <p:cNvPicPr>
            <a:picLocks noChangeAspect="1"/>
          </p:cNvPicPr>
          <p:nvPr/>
        </p:nvPicPr>
        <p:blipFill>
          <a:blip r:embed="rId2"/>
          <a:stretch>
            <a:fillRect/>
          </a:stretch>
        </p:blipFill>
        <p:spPr>
          <a:xfrm>
            <a:off x="274541" y="2283718"/>
            <a:ext cx="3896696" cy="2066890"/>
          </a:xfrm>
          <a:prstGeom prst="rect">
            <a:avLst/>
          </a:prstGeom>
        </p:spPr>
      </p:pic>
      <p:pic>
        <p:nvPicPr>
          <p:cNvPr id="3" name="Picture 2" descr="A graph of a graph&#10;&#10;AI-generated content may be incorrect.">
            <a:extLst>
              <a:ext uri="{FF2B5EF4-FFF2-40B4-BE49-F238E27FC236}">
                <a16:creationId xmlns:a16="http://schemas.microsoft.com/office/drawing/2014/main" id="{A3BEE39F-8B63-DCC1-84D5-80A362969338}"/>
              </a:ext>
            </a:extLst>
          </p:cNvPr>
          <p:cNvPicPr>
            <a:picLocks noChangeAspect="1"/>
          </p:cNvPicPr>
          <p:nvPr/>
        </p:nvPicPr>
        <p:blipFill>
          <a:blip r:embed="rId3"/>
          <a:stretch>
            <a:fillRect/>
          </a:stretch>
        </p:blipFill>
        <p:spPr>
          <a:xfrm>
            <a:off x="4442168" y="664467"/>
            <a:ext cx="3798099" cy="2855981"/>
          </a:xfrm>
          <a:prstGeom prst="rect">
            <a:avLst/>
          </a:prstGeom>
        </p:spPr>
      </p:pic>
      <mc:AlternateContent xmlns:mc="http://schemas.openxmlformats.org/markup-compatibility/2006">
        <mc:Choice xmlns:a14="http://schemas.microsoft.com/office/drawing/2010/main" Requires="a14">
          <p:sp>
            <p:nvSpPr>
              <p:cNvPr id="5" name="ZoneTexte 64">
                <a:extLst>
                  <a:ext uri="{FF2B5EF4-FFF2-40B4-BE49-F238E27FC236}">
                    <a16:creationId xmlns:a16="http://schemas.microsoft.com/office/drawing/2014/main" id="{F6E540CF-7745-67CA-4311-7CD117411457}"/>
                  </a:ext>
                </a:extLst>
              </p:cNvPr>
              <p:cNvSpPr txBox="1"/>
              <p:nvPr/>
            </p:nvSpPr>
            <p:spPr>
              <a:xfrm>
                <a:off x="5004048" y="3604001"/>
                <a:ext cx="3138414" cy="961610"/>
              </a:xfrm>
              <a:prstGeom prst="rect">
                <a:avLst/>
              </a:prstGeom>
              <a:solidFill>
                <a:schemeClr val="bg1">
                  <a:alpha val="33000"/>
                </a:schemeClr>
              </a:solidFill>
              <a:ln w="12700">
                <a:solidFill>
                  <a:schemeClr val="tx2"/>
                </a:solidFill>
                <a:prstDash val="dash"/>
              </a:ln>
            </p:spPr>
            <p:txBody>
              <a:bodyPr wrap="square" rtlCol="0">
                <a:spAutoFit/>
              </a:bodyPr>
              <a:lstStyle/>
              <a:p>
                <a:r>
                  <a:rPr lang="fr-FR" sz="1400" dirty="0" err="1">
                    <a:solidFill>
                      <a:srgbClr val="002060"/>
                    </a:solidFill>
                    <a:latin typeface="Calibri" panose="020F0502020204030204" pitchFamily="34" charset="0"/>
                    <a:cs typeface="Calibri" panose="020F0502020204030204" pitchFamily="34" charset="0"/>
                  </a:rPr>
                  <a:t>Ap</a:t>
                </a:r>
                <a:r>
                  <a:rPr lang="fr-FR" sz="1400" dirty="0">
                    <a:solidFill>
                      <a:srgbClr val="002060"/>
                    </a:solidFill>
                    <a:latin typeface="Calibri" panose="020F0502020204030204" pitchFamily="34" charset="0"/>
                    <a:cs typeface="Calibri" panose="020F0502020204030204" pitchFamily="34" charset="0"/>
                  </a:rPr>
                  <a:t>. (</a:t>
                </a:r>
                <a:r>
                  <a:rPr lang="fr-FR" sz="1400" dirty="0">
                    <a:latin typeface="Calibri" panose="020F0502020204030204" pitchFamily="34" charset="0"/>
                    <a:cs typeface="Calibri" panose="020F0502020204030204" pitchFamily="34" charset="0"/>
                  </a:rPr>
                  <a:t>= Bore radius)</a:t>
                </a:r>
                <a:r>
                  <a:rPr lang="fr-FR" sz="1400" dirty="0">
                    <a:solidFill>
                      <a:srgbClr val="002060"/>
                    </a:solidFill>
                    <a:latin typeface="Calibri" panose="020F0502020204030204" pitchFamily="34" charset="0"/>
                    <a:cs typeface="Calibri" panose="020F0502020204030204" pitchFamily="34" charset="0"/>
                  </a:rPr>
                  <a:t>=</a:t>
                </a:r>
                <a14:m>
                  <m:oMath xmlns:m="http://schemas.openxmlformats.org/officeDocument/2006/math">
                    <m:r>
                      <a:rPr lang="fr-FR" sz="1400" i="1" dirty="0" smtClean="0">
                        <a:solidFill>
                          <a:srgbClr val="002060"/>
                        </a:solidFill>
                        <a:latin typeface="Cambria Math" panose="02040503050406030204" pitchFamily="18" charset="0"/>
                        <a:cs typeface="Calibri" panose="020F0502020204030204" pitchFamily="34" charset="0"/>
                      </a:rPr>
                      <m:t> 5</m:t>
                    </m:r>
                    <m:r>
                      <a:rPr lang="fr-FR" sz="1400" i="1" dirty="0" smtClean="0">
                        <a:solidFill>
                          <a:srgbClr val="002060"/>
                        </a:solidFill>
                        <a:latin typeface="Cambria Math" panose="02040503050406030204" pitchFamily="18" charset="0"/>
                        <a:cs typeface="Calibri" panose="020F0502020204030204" pitchFamily="34" charset="0"/>
                      </a:rPr>
                      <m:t>𝜎</m:t>
                    </m:r>
                  </m:oMath>
                </a14:m>
                <a:r>
                  <a:rPr lang="fr-FR" sz="1400" dirty="0">
                    <a:solidFill>
                      <a:srgbClr val="002060"/>
                    </a:solidFill>
                    <a:latin typeface="Calibri" panose="020F0502020204030204" pitchFamily="34" charset="0"/>
                    <a:cs typeface="Calibri" panose="020F0502020204030204" pitchFamily="34" charset="0"/>
                  </a:rPr>
                  <a:t> + total clearance</a:t>
                </a:r>
              </a:p>
              <a:p>
                <a:r>
                  <a:rPr lang="fr-FR" sz="1400" dirty="0">
                    <a:solidFill>
                      <a:srgbClr val="002060"/>
                    </a:solidFill>
                    <a:latin typeface="Calibri" panose="020F0502020204030204" pitchFamily="34" charset="0"/>
                    <a:cs typeface="Calibri" panose="020F0502020204030204" pitchFamily="34" charset="0"/>
                  </a:rPr>
                  <a:t>Total clearance: </a:t>
                </a:r>
                <a:r>
                  <a:rPr lang="fr-FR" sz="1400" b="1" dirty="0">
                    <a:solidFill>
                      <a:srgbClr val="002060"/>
                    </a:solidFill>
                    <a:latin typeface="Calibri" panose="020F0502020204030204" pitchFamily="34" charset="0"/>
                    <a:cs typeface="Calibri" panose="020F0502020204030204" pitchFamily="34" charset="0"/>
                  </a:rPr>
                  <a:t>W </a:t>
                </a:r>
                <a:r>
                  <a:rPr lang="fr-FR" sz="1400" b="1" dirty="0" err="1">
                    <a:solidFill>
                      <a:srgbClr val="002060"/>
                    </a:solidFill>
                    <a:latin typeface="Calibri" panose="020F0502020204030204" pitchFamily="34" charset="0"/>
                    <a:cs typeface="Calibri" panose="020F0502020204030204" pitchFamily="34" charset="0"/>
                  </a:rPr>
                  <a:t>shielding</a:t>
                </a:r>
                <a:r>
                  <a:rPr lang="fr-FR" sz="1400" dirty="0">
                    <a:solidFill>
                      <a:srgbClr val="002060"/>
                    </a:solidFill>
                    <a:latin typeface="Calibri" panose="020F0502020204030204" pitchFamily="34" charset="0"/>
                    <a:cs typeface="Calibri" panose="020F0502020204030204" pitchFamily="34" charset="0"/>
                  </a:rPr>
                  <a:t>+ (</a:t>
                </a:r>
                <a:r>
                  <a:rPr lang="fr-FR" sz="1400" b="1" dirty="0">
                    <a:solidFill>
                      <a:srgbClr val="002060"/>
                    </a:solidFill>
                    <a:latin typeface="Calibri" panose="020F0502020204030204" pitchFamily="34" charset="0"/>
                    <a:cs typeface="Calibri" panose="020F0502020204030204" pitchFamily="34" charset="0"/>
                  </a:rPr>
                  <a:t>1-1.5cm</a:t>
                </a:r>
                <a:r>
                  <a:rPr lang="fr-FR" sz="1400" dirty="0">
                    <a:solidFill>
                      <a:srgbClr val="002060"/>
                    </a:solidFill>
                    <a:latin typeface="Calibri" panose="020F0502020204030204" pitchFamily="34" charset="0"/>
                    <a:cs typeface="Calibri" panose="020F0502020204030204" pitchFamily="34" charset="0"/>
                  </a:rPr>
                  <a:t>)</a:t>
                </a:r>
                <a:endParaRPr lang="fr-FR" sz="1400" b="1" dirty="0">
                  <a:solidFill>
                    <a:srgbClr val="002060"/>
                  </a:solidFill>
                  <a:latin typeface="Calibri" panose="020F0502020204030204" pitchFamily="34"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nl-BE" sz="1400" b="0" i="1" smtClean="0">
                          <a:latin typeface="Cambria Math" panose="02040503050406030204" pitchFamily="18" charset="0"/>
                          <a:cs typeface="Calibri" panose="020F0502020204030204" pitchFamily="34" charset="0"/>
                        </a:rPr>
                        <m:t>𝜎</m:t>
                      </m:r>
                      <m:r>
                        <a:rPr lang="nl-BE" sz="1400" b="0" i="1" smtClean="0">
                          <a:latin typeface="Cambria Math" panose="02040503050406030204" pitchFamily="18" charset="0"/>
                          <a:cs typeface="Calibri" panose="020F0502020204030204" pitchFamily="34" charset="0"/>
                        </a:rPr>
                        <m:t>=</m:t>
                      </m:r>
                      <m:rad>
                        <m:radPr>
                          <m:degHide m:val="on"/>
                          <m:ctrlPr>
                            <a:rPr lang="nl-BE" sz="1400" b="0" i="1" smtClean="0">
                              <a:latin typeface="Cambria Math" panose="02040503050406030204" pitchFamily="18" charset="0"/>
                              <a:cs typeface="Calibri" panose="020F0502020204030204" pitchFamily="34" charset="0"/>
                            </a:rPr>
                          </m:ctrlPr>
                        </m:radPr>
                        <m:deg/>
                        <m:e>
                          <m:r>
                            <a:rPr lang="nl-BE" sz="1400" b="1" i="1" smtClean="0">
                              <a:latin typeface="Cambria Math" panose="02040503050406030204" pitchFamily="18" charset="0"/>
                              <a:cs typeface="Calibri" panose="020F0502020204030204" pitchFamily="34" charset="0"/>
                            </a:rPr>
                            <m:t>𝜷</m:t>
                          </m:r>
                          <m:r>
                            <a:rPr lang="nl-BE" sz="1400" b="0" i="1" smtClean="0">
                              <a:latin typeface="Cambria Math" panose="02040503050406030204" pitchFamily="18" charset="0"/>
                              <a:cs typeface="Calibri" panose="020F0502020204030204" pitchFamily="34" charset="0"/>
                            </a:rPr>
                            <m:t>𝜖</m:t>
                          </m:r>
                          <m:r>
                            <a:rPr lang="nl-BE" sz="1400" b="0" i="1" smtClean="0">
                              <a:latin typeface="Cambria Math" panose="02040503050406030204" pitchFamily="18" charset="0"/>
                              <a:cs typeface="Calibri" panose="020F0502020204030204" pitchFamily="34" charset="0"/>
                            </a:rPr>
                            <m:t>+</m:t>
                          </m:r>
                          <m:sSup>
                            <m:sSupPr>
                              <m:ctrlPr>
                                <a:rPr lang="nl-BE" sz="1400" b="0" i="1" smtClean="0">
                                  <a:latin typeface="Cambria Math" panose="02040503050406030204" pitchFamily="18" charset="0"/>
                                  <a:cs typeface="Calibri" panose="020F0502020204030204" pitchFamily="34" charset="0"/>
                                </a:rPr>
                              </m:ctrlPr>
                            </m:sSupPr>
                            <m:e>
                              <m:d>
                                <m:dPr>
                                  <m:ctrlPr>
                                    <a:rPr lang="nl-BE" sz="1400" b="0" i="1" smtClean="0">
                                      <a:latin typeface="Cambria Math" panose="02040503050406030204" pitchFamily="18" charset="0"/>
                                      <a:cs typeface="Calibri" panose="020F0502020204030204" pitchFamily="34" charset="0"/>
                                    </a:rPr>
                                  </m:ctrlPr>
                                </m:dPr>
                                <m:e>
                                  <m:r>
                                    <a:rPr lang="nl-BE" sz="1400" b="0" i="1" smtClean="0">
                                      <a:latin typeface="Cambria Math" panose="02040503050406030204" pitchFamily="18" charset="0"/>
                                      <a:cs typeface="Calibri" panose="020F0502020204030204" pitchFamily="34" charset="0"/>
                                    </a:rPr>
                                    <m:t>𝐷</m:t>
                                  </m:r>
                                  <m:sSub>
                                    <m:sSubPr>
                                      <m:ctrlPr>
                                        <a:rPr lang="nl-BE" sz="1400" b="0" i="1" smtClean="0">
                                          <a:latin typeface="Cambria Math" panose="02040503050406030204" pitchFamily="18" charset="0"/>
                                          <a:cs typeface="Calibri" panose="020F0502020204030204" pitchFamily="34" charset="0"/>
                                        </a:rPr>
                                      </m:ctrlPr>
                                    </m:sSubPr>
                                    <m:e>
                                      <m:r>
                                        <a:rPr lang="nl-BE" sz="1400" b="0" i="1" smtClean="0">
                                          <a:latin typeface="Cambria Math" panose="02040503050406030204" pitchFamily="18" charset="0"/>
                                          <a:cs typeface="Calibri" panose="020F0502020204030204" pitchFamily="34" charset="0"/>
                                        </a:rPr>
                                        <m:t>𝛿</m:t>
                                      </m:r>
                                    </m:e>
                                    <m:sub>
                                      <m:r>
                                        <a:rPr lang="nl-BE" sz="1400" b="0" i="1" smtClean="0">
                                          <a:latin typeface="Cambria Math" panose="02040503050406030204" pitchFamily="18" charset="0"/>
                                          <a:cs typeface="Calibri" panose="020F0502020204030204" pitchFamily="34" charset="0"/>
                                        </a:rPr>
                                        <m:t>𝑝</m:t>
                                      </m:r>
                                    </m:sub>
                                  </m:sSub>
                                </m:e>
                              </m:d>
                            </m:e>
                            <m:sup>
                              <m:r>
                                <a:rPr lang="nl-BE" sz="1400" b="0" i="1" smtClean="0">
                                  <a:latin typeface="Cambria Math" panose="02040503050406030204" pitchFamily="18" charset="0"/>
                                  <a:cs typeface="Calibri" panose="020F0502020204030204" pitchFamily="34" charset="0"/>
                                </a:rPr>
                                <m:t>2</m:t>
                              </m:r>
                            </m:sup>
                          </m:sSup>
                        </m:e>
                      </m:rad>
                    </m:oMath>
                  </m:oMathPara>
                </a14:m>
                <a:endParaRPr lang="nl-BE" sz="1400" b="0" dirty="0">
                  <a:latin typeface="Calibri" panose="020F0502020204030204" pitchFamily="34" charset="0"/>
                  <a:cs typeface="Calibri" panose="020F0502020204030204" pitchFamily="34" charset="0"/>
                </a:endParaRPr>
              </a:p>
            </p:txBody>
          </p:sp>
        </mc:Choice>
        <mc:Fallback>
          <p:sp>
            <p:nvSpPr>
              <p:cNvPr id="5" name="ZoneTexte 64">
                <a:extLst>
                  <a:ext uri="{FF2B5EF4-FFF2-40B4-BE49-F238E27FC236}">
                    <a16:creationId xmlns:a16="http://schemas.microsoft.com/office/drawing/2014/main" id="{F6E540CF-7745-67CA-4311-7CD117411457}"/>
                  </a:ext>
                </a:extLst>
              </p:cNvPr>
              <p:cNvSpPr txBox="1">
                <a:spLocks noRot="1" noChangeAspect="1" noMove="1" noResize="1" noEditPoints="1" noAdjustHandles="1" noChangeArrowheads="1" noChangeShapeType="1" noTextEdit="1"/>
              </p:cNvSpPr>
              <p:nvPr/>
            </p:nvSpPr>
            <p:spPr>
              <a:xfrm>
                <a:off x="5004048" y="3604001"/>
                <a:ext cx="3138414" cy="961610"/>
              </a:xfrm>
              <a:prstGeom prst="rect">
                <a:avLst/>
              </a:prstGeom>
              <a:blipFill>
                <a:blip r:embed="rId4"/>
                <a:stretch>
                  <a:fillRect l="-387" t="-625"/>
                </a:stretch>
              </a:blipFill>
              <a:ln w="12700">
                <a:solidFill>
                  <a:schemeClr val="tx2"/>
                </a:solidFill>
                <a:prstDash val="dash"/>
              </a:ln>
            </p:spPr>
            <p:txBody>
              <a:bodyPr/>
              <a:lstStyle/>
              <a:p>
                <a:r>
                  <a:rPr lang="en-GB">
                    <a:noFill/>
                  </a:rPr>
                  <a:t> </a:t>
                </a:r>
              </a:p>
            </p:txBody>
          </p:sp>
        </mc:Fallback>
      </mc:AlternateContent>
    </p:spTree>
    <p:extLst>
      <p:ext uri="{BB962C8B-B14F-4D97-AF65-F5344CB8AC3E}">
        <p14:creationId xmlns:p14="http://schemas.microsoft.com/office/powerpoint/2010/main" val="1635382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BA834-4A5D-6D66-B96D-A4A0ADDF35D5}"/>
            </a:ext>
          </a:extLst>
        </p:cNvPr>
        <p:cNvGrpSpPr/>
        <p:nvPr/>
      </p:nvGrpSpPr>
      <p:grpSpPr>
        <a:xfrm>
          <a:off x="0" y="0"/>
          <a:ext cx="0" cy="0"/>
          <a:chOff x="0" y="0"/>
          <a:chExt cx="0" cy="0"/>
        </a:xfrm>
      </p:grpSpPr>
      <p:sp>
        <p:nvSpPr>
          <p:cNvPr id="413" name="PlaceHolder 1">
            <a:extLst>
              <a:ext uri="{FF2B5EF4-FFF2-40B4-BE49-F238E27FC236}">
                <a16:creationId xmlns:a16="http://schemas.microsoft.com/office/drawing/2014/main" id="{7A4AE039-93FE-4C59-A65E-5D3D612F82D0}"/>
              </a:ext>
            </a:extLst>
          </p:cNvPr>
          <p:cNvSpPr>
            <a:spLocks noGrp="1"/>
          </p:cNvSpPr>
          <p:nvPr>
            <p:ph type="title"/>
          </p:nvPr>
        </p:nvSpPr>
        <p:spPr>
          <a:xfrm>
            <a:off x="1295280" y="-20520"/>
            <a:ext cx="6781320" cy="431640"/>
          </a:xfrm>
          <a:prstGeom prst="rect">
            <a:avLst/>
          </a:prstGeom>
          <a:noFill/>
          <a:ln w="0">
            <a:noFill/>
          </a:ln>
        </p:spPr>
        <p:txBody>
          <a:bodyPr lIns="0" tIns="0" rIns="0" bIns="0" anchor="t">
            <a:noAutofit/>
          </a:bodyPr>
          <a:lstStyle/>
          <a:p>
            <a:pPr indent="0" algn="ctr">
              <a:lnSpc>
                <a:spcPct val="100000"/>
              </a:lnSpc>
              <a:buNone/>
            </a:pPr>
            <a:r>
              <a:rPr lang="en-GB" sz="3200" b="0" strike="noStrike" spc="-1" dirty="0">
                <a:solidFill>
                  <a:srgbClr val="000000"/>
                </a:solidFill>
                <a:latin typeface="Calibri"/>
              </a:rPr>
              <a:t>Final Focus Magnets</a:t>
            </a:r>
            <a:endParaRPr lang="fr-FR" sz="3200" b="0" strike="noStrike" spc="-1" dirty="0">
              <a:solidFill>
                <a:srgbClr val="000000"/>
              </a:solidFill>
              <a:latin typeface="Arial"/>
            </a:endParaRPr>
          </a:p>
        </p:txBody>
      </p:sp>
      <p:sp>
        <p:nvSpPr>
          <p:cNvPr id="414" name="PlaceHolder 2">
            <a:extLst>
              <a:ext uri="{FF2B5EF4-FFF2-40B4-BE49-F238E27FC236}">
                <a16:creationId xmlns:a16="http://schemas.microsoft.com/office/drawing/2014/main" id="{133D9209-2467-B005-2A6B-C99D8707C337}"/>
              </a:ext>
            </a:extLst>
          </p:cNvPr>
          <p:cNvSpPr>
            <a:spLocks noGrp="1"/>
          </p:cNvSpPr>
          <p:nvPr>
            <p:ph type="ftr" idx="18"/>
          </p:nvPr>
        </p:nvSpPr>
        <p:spPr>
          <a:xfrm>
            <a:off x="395640" y="4947840"/>
            <a:ext cx="7416360" cy="245160"/>
          </a:xfrm>
          <a:prstGeom prst="rect">
            <a:avLst/>
          </a:prstGeom>
          <a:noFill/>
          <a:ln w="0">
            <a:noFill/>
          </a:ln>
        </p:spPr>
        <p:txBody>
          <a:bodyPr lIns="0" tIns="0" rIns="0" bIns="0" anchor="t">
            <a:noAutofit/>
          </a:bodyPr>
          <a:lstStyle>
            <a:lvl1pPr indent="0">
              <a:lnSpc>
                <a:spcPct val="100000"/>
              </a:lnSpc>
              <a:buNone/>
              <a:defRPr lang="en-US" sz="1200" b="0" strike="noStrike" spc="-1">
                <a:solidFill>
                  <a:srgbClr val="000000"/>
                </a:solidFill>
                <a:latin typeface="Calibri"/>
              </a:defRPr>
            </a:lvl1pPr>
          </a:lstStyle>
          <a:p>
            <a:pPr indent="0">
              <a:lnSpc>
                <a:spcPct val="100000"/>
              </a:lnSpc>
              <a:buNone/>
            </a:pPr>
            <a:r>
              <a:rPr lang="en-US" sz="1200" b="0" strike="noStrike" spc="-1">
                <a:solidFill>
                  <a:srgbClr val="000000"/>
                </a:solidFill>
                <a:latin typeface="Calibri"/>
              </a:rPr>
              <a:t>D. Schulte,  Future Colliders 3, BND, 2025</a:t>
            </a:r>
            <a:endParaRPr lang="en-GB" sz="1200" b="0" strike="noStrike" spc="-1">
              <a:solidFill>
                <a:srgbClr val="000000"/>
              </a:solidFill>
              <a:latin typeface="Times New Roman"/>
            </a:endParaRPr>
          </a:p>
        </p:txBody>
      </p:sp>
      <p:sp>
        <p:nvSpPr>
          <p:cNvPr id="417" name="AutoShape 7">
            <a:extLst>
              <a:ext uri="{FF2B5EF4-FFF2-40B4-BE49-F238E27FC236}">
                <a16:creationId xmlns:a16="http://schemas.microsoft.com/office/drawing/2014/main" id="{BF96D043-C1BA-A3E8-270F-1E1D28280C1A}"/>
              </a:ext>
            </a:extLst>
          </p:cNvPr>
          <p:cNvSpPr/>
          <p:nvPr/>
        </p:nvSpPr>
        <p:spPr>
          <a:xfrm>
            <a:off x="4419720" y="2562120"/>
            <a:ext cx="304560" cy="16164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endParaRPr lang="en-US" sz="1800" b="0" strike="noStrike" spc="-1">
              <a:solidFill>
                <a:srgbClr val="000000"/>
              </a:solidFill>
              <a:latin typeface="Calibri"/>
            </a:endParaRPr>
          </a:p>
        </p:txBody>
      </p:sp>
      <p:sp>
        <p:nvSpPr>
          <p:cNvPr id="4" name="PlaceHolder 3">
            <a:extLst>
              <a:ext uri="{FF2B5EF4-FFF2-40B4-BE49-F238E27FC236}">
                <a16:creationId xmlns:a16="http://schemas.microsoft.com/office/drawing/2014/main" id="{DE482BD3-C9BA-BC00-FC6E-53AED6E47303}"/>
              </a:ext>
            </a:extLst>
          </p:cNvPr>
          <p:cNvSpPr>
            <a:spLocks noGrp="1"/>
          </p:cNvSpPr>
          <p:nvPr>
            <p:ph type="sldNum" idx="4"/>
          </p:nvPr>
        </p:nvSpPr>
        <p:spPr/>
        <p:txBody>
          <a:bodyPr/>
          <a:lstStyle/>
          <a:p>
            <a:fld id="{C47004D5-80D6-4898-BB65-29F0736D664F}" type="slidenum">
              <a:rPr/>
              <a:t>15</a:t>
            </a:fld>
            <a:endParaRPr/>
          </a:p>
        </p:txBody>
      </p:sp>
      <p:pic>
        <p:nvPicPr>
          <p:cNvPr id="8" name="Picture 7" descr="A screen shot of a graph&#10;&#10;AI-generated content may be incorrect.">
            <a:extLst>
              <a:ext uri="{FF2B5EF4-FFF2-40B4-BE49-F238E27FC236}">
                <a16:creationId xmlns:a16="http://schemas.microsoft.com/office/drawing/2014/main" id="{D33C0173-EACD-003B-E8DC-C000CFEBE0CA}"/>
              </a:ext>
            </a:extLst>
          </p:cNvPr>
          <p:cNvPicPr>
            <a:picLocks noChangeAspect="1"/>
          </p:cNvPicPr>
          <p:nvPr/>
        </p:nvPicPr>
        <p:blipFill>
          <a:blip r:embed="rId2"/>
          <a:srcRect l="9732" t="17801" r="11808" b="3804"/>
          <a:stretch>
            <a:fillRect/>
          </a:stretch>
        </p:blipFill>
        <p:spPr>
          <a:xfrm>
            <a:off x="2989179" y="1270083"/>
            <a:ext cx="3199640" cy="2138532"/>
          </a:xfrm>
          <a:prstGeom prst="rect">
            <a:avLst/>
          </a:prstGeom>
        </p:spPr>
      </p:pic>
      <p:sp>
        <p:nvSpPr>
          <p:cNvPr id="6" name="TextBox 5">
            <a:extLst>
              <a:ext uri="{FF2B5EF4-FFF2-40B4-BE49-F238E27FC236}">
                <a16:creationId xmlns:a16="http://schemas.microsoft.com/office/drawing/2014/main" id="{20408312-006A-653E-0459-B7199E4B2571}"/>
              </a:ext>
            </a:extLst>
          </p:cNvPr>
          <p:cNvSpPr txBox="1"/>
          <p:nvPr/>
        </p:nvSpPr>
        <p:spPr>
          <a:xfrm>
            <a:off x="179512" y="627534"/>
            <a:ext cx="2880320" cy="3970318"/>
          </a:xfrm>
          <a:prstGeom prst="rect">
            <a:avLst/>
          </a:prstGeom>
          <a:noFill/>
        </p:spPr>
        <p:txBody>
          <a:bodyPr wrap="square" rtlCol="0">
            <a:spAutoFit/>
          </a:bodyPr>
          <a:lstStyle/>
          <a:p>
            <a:r>
              <a:rPr lang="en-US" sz="1400" dirty="0"/>
              <a:t>Magnet gradient is OK for 10 TeV</a:t>
            </a:r>
            <a:r>
              <a:rPr lang="en-GB" sz="1400" dirty="0"/>
              <a:t> with 4 cm space around beam aperture</a:t>
            </a:r>
          </a:p>
          <a:p>
            <a:pPr marL="285750" indent="-285750">
              <a:buFont typeface="Arial" panose="020B0604020202020204" pitchFamily="34" charset="0"/>
              <a:buChar char="•"/>
            </a:pPr>
            <a:r>
              <a:rPr lang="en-GB" sz="1400" dirty="0"/>
              <a:t>Design was made for 20 T on aperture, slight modification required</a:t>
            </a:r>
          </a:p>
          <a:p>
            <a:endParaRPr lang="en-GB" sz="1400" dirty="0"/>
          </a:p>
          <a:p>
            <a:r>
              <a:rPr lang="en-GB" sz="1400" dirty="0"/>
              <a:t>At 7.6 TeV required gradients are lower for the same apertures and layout</a:t>
            </a:r>
          </a:p>
          <a:p>
            <a:pPr marL="285750" indent="-285750">
              <a:buFont typeface="Arial" panose="020B0604020202020204" pitchFamily="34" charset="0"/>
              <a:buChar char="•"/>
            </a:pPr>
            <a:r>
              <a:rPr lang="en-GB" sz="1400" dirty="0"/>
              <a:t>Potentially do not reduce gradient that much and use relatively stronger focusing to reduce apertures and triplet length apertures</a:t>
            </a:r>
          </a:p>
          <a:p>
            <a:pPr marL="285750" indent="-285750">
              <a:buFont typeface="Arial" panose="020B0604020202020204" pitchFamily="34" charset="0"/>
              <a:buChar char="•"/>
            </a:pPr>
            <a:endParaRPr lang="en-GB" sz="1400" dirty="0"/>
          </a:p>
          <a:p>
            <a:r>
              <a:rPr lang="en-GB" sz="1400" dirty="0"/>
              <a:t>Magnets are expected to be OK for 7.6 TeV</a:t>
            </a:r>
            <a:endParaRPr lang="en-US" sz="1400" dirty="0"/>
          </a:p>
        </p:txBody>
      </p:sp>
      <p:sp>
        <p:nvSpPr>
          <p:cNvPr id="2" name="TextBox 1">
            <a:extLst>
              <a:ext uri="{FF2B5EF4-FFF2-40B4-BE49-F238E27FC236}">
                <a16:creationId xmlns:a16="http://schemas.microsoft.com/office/drawing/2014/main" id="{7B35F5EB-1BAD-DCE4-14B7-12A6D8E430B3}"/>
              </a:ext>
            </a:extLst>
          </p:cNvPr>
          <p:cNvSpPr txBox="1"/>
          <p:nvPr/>
        </p:nvSpPr>
        <p:spPr>
          <a:xfrm>
            <a:off x="7308304" y="1872329"/>
            <a:ext cx="1299587" cy="307777"/>
          </a:xfrm>
          <a:prstGeom prst="rect">
            <a:avLst/>
          </a:prstGeom>
          <a:solidFill>
            <a:schemeClr val="bg2"/>
          </a:solidFill>
        </p:spPr>
        <p:txBody>
          <a:bodyPr wrap="none" rtlCol="0">
            <a:spAutoFit/>
          </a:bodyPr>
          <a:lstStyle/>
          <a:p>
            <a:r>
              <a:rPr lang="en-US" sz="1400" dirty="0"/>
              <a:t>L. </a:t>
            </a:r>
            <a:r>
              <a:rPr lang="en-US" sz="1400" dirty="0" err="1"/>
              <a:t>Bottura</a:t>
            </a:r>
            <a:r>
              <a:rPr lang="en-US" sz="1400" dirty="0"/>
              <a:t> et al.</a:t>
            </a:r>
            <a:endParaRPr lang="en-GB" sz="1400" dirty="0"/>
          </a:p>
        </p:txBody>
      </p:sp>
      <p:pic>
        <p:nvPicPr>
          <p:cNvPr id="3" name="Image 72" descr="Une image contenant texte, ligne, diagramme, Tracé&#10;&#10;Le contenu généré par l’IA peut être incorrect.">
            <a:extLst>
              <a:ext uri="{FF2B5EF4-FFF2-40B4-BE49-F238E27FC236}">
                <a16:creationId xmlns:a16="http://schemas.microsoft.com/office/drawing/2014/main" id="{D58D0D92-D84C-7542-B3C8-2FBDF3E06D38}"/>
              </a:ext>
            </a:extLst>
          </p:cNvPr>
          <p:cNvPicPr>
            <a:picLocks noChangeAspect="1"/>
          </p:cNvPicPr>
          <p:nvPr/>
        </p:nvPicPr>
        <p:blipFill>
          <a:blip r:embed="rId3"/>
          <a:stretch>
            <a:fillRect/>
          </a:stretch>
        </p:blipFill>
        <p:spPr>
          <a:xfrm>
            <a:off x="6657088" y="3085610"/>
            <a:ext cx="1978247" cy="1804584"/>
          </a:xfrm>
          <a:prstGeom prst="rect">
            <a:avLst/>
          </a:prstGeom>
        </p:spPr>
      </p:pic>
      <p:grpSp>
        <p:nvGrpSpPr>
          <p:cNvPr id="9" name="Groupe 7">
            <a:extLst>
              <a:ext uri="{FF2B5EF4-FFF2-40B4-BE49-F238E27FC236}">
                <a16:creationId xmlns:a16="http://schemas.microsoft.com/office/drawing/2014/main" id="{99210203-4B4A-76F0-2196-1981325AF9B3}"/>
              </a:ext>
            </a:extLst>
          </p:cNvPr>
          <p:cNvGrpSpPr/>
          <p:nvPr/>
        </p:nvGrpSpPr>
        <p:grpSpPr>
          <a:xfrm>
            <a:off x="6530292" y="900388"/>
            <a:ext cx="2434196" cy="2117949"/>
            <a:chOff x="6539102" y="1685520"/>
            <a:chExt cx="5421276" cy="4716954"/>
          </a:xfrm>
        </p:grpSpPr>
        <p:grpSp>
          <p:nvGrpSpPr>
            <p:cNvPr id="10" name="Groupe 9">
              <a:extLst>
                <a:ext uri="{FF2B5EF4-FFF2-40B4-BE49-F238E27FC236}">
                  <a16:creationId xmlns:a16="http://schemas.microsoft.com/office/drawing/2014/main" id="{F8DA016B-A6C6-F735-2EB3-503F520AEA92}"/>
                </a:ext>
              </a:extLst>
            </p:cNvPr>
            <p:cNvGrpSpPr/>
            <p:nvPr/>
          </p:nvGrpSpPr>
          <p:grpSpPr>
            <a:xfrm>
              <a:off x="6539102" y="1685520"/>
              <a:ext cx="5421276" cy="4716954"/>
              <a:chOff x="6539102" y="1685520"/>
              <a:chExt cx="5421276" cy="4716954"/>
            </a:xfrm>
          </p:grpSpPr>
          <p:grpSp>
            <p:nvGrpSpPr>
              <p:cNvPr id="12" name="Groupe 17">
                <a:extLst>
                  <a:ext uri="{FF2B5EF4-FFF2-40B4-BE49-F238E27FC236}">
                    <a16:creationId xmlns:a16="http://schemas.microsoft.com/office/drawing/2014/main" id="{A295B87E-4076-77DC-6750-2DE3E2E77952}"/>
                  </a:ext>
                </a:extLst>
              </p:cNvPr>
              <p:cNvGrpSpPr/>
              <p:nvPr/>
            </p:nvGrpSpPr>
            <p:grpSpPr>
              <a:xfrm>
                <a:off x="6539102" y="1685520"/>
                <a:ext cx="5421276" cy="4716954"/>
                <a:chOff x="6554824" y="2141046"/>
                <a:chExt cx="5421276" cy="4716954"/>
              </a:xfrm>
            </p:grpSpPr>
            <p:pic>
              <p:nvPicPr>
                <p:cNvPr id="14" name="Image 22" descr="Une image contenant Tracé, ligne, texte, diagramme&#10;&#10;Le contenu généré par l’IA peut être incorrect.">
                  <a:extLst>
                    <a:ext uri="{FF2B5EF4-FFF2-40B4-BE49-F238E27FC236}">
                      <a16:creationId xmlns:a16="http://schemas.microsoft.com/office/drawing/2014/main" id="{B03BE234-FAF9-5145-28E9-D38A1D0FB24A}"/>
                    </a:ext>
                  </a:extLst>
                </p:cNvPr>
                <p:cNvPicPr>
                  <a:picLocks noChangeAspect="1"/>
                </p:cNvPicPr>
                <p:nvPr/>
              </p:nvPicPr>
              <p:blipFill>
                <a:blip r:embed="rId4"/>
                <a:stretch>
                  <a:fillRect/>
                </a:stretch>
              </p:blipFill>
              <p:spPr>
                <a:xfrm>
                  <a:off x="6554824" y="2708275"/>
                  <a:ext cx="5421276" cy="4149725"/>
                </a:xfrm>
                <a:prstGeom prst="rect">
                  <a:avLst/>
                </a:prstGeom>
              </p:spPr>
            </p:pic>
            <p:pic>
              <p:nvPicPr>
                <p:cNvPr id="15" name="Image 23">
                  <a:extLst>
                    <a:ext uri="{FF2B5EF4-FFF2-40B4-BE49-F238E27FC236}">
                      <a16:creationId xmlns:a16="http://schemas.microsoft.com/office/drawing/2014/main" id="{733114DB-4758-4A74-363F-22533F4835EC}"/>
                    </a:ext>
                  </a:extLst>
                </p:cNvPr>
                <p:cNvPicPr>
                  <a:picLocks noChangeAspect="1"/>
                </p:cNvPicPr>
                <p:nvPr/>
              </p:nvPicPr>
              <p:blipFill>
                <a:blip r:embed="rId5">
                  <a:alphaModFix amt="34000"/>
                </a:blip>
                <a:stretch>
                  <a:fillRect/>
                </a:stretch>
              </p:blipFill>
              <p:spPr>
                <a:xfrm>
                  <a:off x="7843062" y="2141046"/>
                  <a:ext cx="3503472" cy="595250"/>
                </a:xfrm>
                <a:prstGeom prst="rect">
                  <a:avLst/>
                </a:prstGeom>
              </p:spPr>
            </p:pic>
            <p:cxnSp>
              <p:nvCxnSpPr>
                <p:cNvPr id="16" name="Connecteur droit avec flèche 26">
                  <a:extLst>
                    <a:ext uri="{FF2B5EF4-FFF2-40B4-BE49-F238E27FC236}">
                      <a16:creationId xmlns:a16="http://schemas.microsoft.com/office/drawing/2014/main" id="{A2A32FC6-F5DF-B057-EBA6-335A2CACA469}"/>
                    </a:ext>
                  </a:extLst>
                </p:cNvPr>
                <p:cNvCxnSpPr>
                  <a:cxnSpLocks/>
                </p:cNvCxnSpPr>
                <p:nvPr/>
              </p:nvCxnSpPr>
              <p:spPr>
                <a:xfrm flipH="1">
                  <a:off x="7618561" y="2297065"/>
                  <a:ext cx="532034" cy="645064"/>
                </a:xfrm>
                <a:prstGeom prst="straightConnector1">
                  <a:avLst/>
                </a:prstGeom>
                <a:ln w="12700">
                  <a:solidFill>
                    <a:schemeClr val="bg2">
                      <a:lumMod val="50000"/>
                    </a:schemeClr>
                  </a:solidFill>
                  <a:prstDash val="lgDash"/>
                  <a:tailEnd type="triangle"/>
                </a:ln>
              </p:spPr>
              <p:style>
                <a:lnRef idx="2">
                  <a:schemeClr val="accent1"/>
                </a:lnRef>
                <a:fillRef idx="0">
                  <a:schemeClr val="accent1"/>
                </a:fillRef>
                <a:effectRef idx="1">
                  <a:schemeClr val="accent1"/>
                </a:effectRef>
                <a:fontRef idx="minor">
                  <a:schemeClr val="tx1"/>
                </a:fontRef>
              </p:style>
            </p:cxnSp>
            <p:cxnSp>
              <p:nvCxnSpPr>
                <p:cNvPr id="17" name="Connecteur droit avec flèche 27">
                  <a:extLst>
                    <a:ext uri="{FF2B5EF4-FFF2-40B4-BE49-F238E27FC236}">
                      <a16:creationId xmlns:a16="http://schemas.microsoft.com/office/drawing/2014/main" id="{DED77EE7-AC01-370A-34F8-FECF65667589}"/>
                    </a:ext>
                  </a:extLst>
                </p:cNvPr>
                <p:cNvCxnSpPr>
                  <a:cxnSpLocks/>
                </p:cNvCxnSpPr>
                <p:nvPr/>
              </p:nvCxnSpPr>
              <p:spPr>
                <a:xfrm>
                  <a:off x="8374765" y="2502442"/>
                  <a:ext cx="6642" cy="418125"/>
                </a:xfrm>
                <a:prstGeom prst="straightConnector1">
                  <a:avLst/>
                </a:prstGeom>
                <a:ln w="12700">
                  <a:solidFill>
                    <a:schemeClr val="bg2">
                      <a:lumMod val="50000"/>
                    </a:schemeClr>
                  </a:solidFill>
                  <a:prstDash val="lgDash"/>
                  <a:tailEnd type="triangle"/>
                </a:ln>
              </p:spPr>
              <p:style>
                <a:lnRef idx="2">
                  <a:schemeClr val="accent1"/>
                </a:lnRef>
                <a:fillRef idx="0">
                  <a:schemeClr val="accent1"/>
                </a:fillRef>
                <a:effectRef idx="1">
                  <a:schemeClr val="accent1"/>
                </a:effectRef>
                <a:fontRef idx="minor">
                  <a:schemeClr val="tx1"/>
                </a:fontRef>
              </p:style>
            </p:cxnSp>
            <p:cxnSp>
              <p:nvCxnSpPr>
                <p:cNvPr id="18" name="Connecteur droit avec flèche 28">
                  <a:extLst>
                    <a:ext uri="{FF2B5EF4-FFF2-40B4-BE49-F238E27FC236}">
                      <a16:creationId xmlns:a16="http://schemas.microsoft.com/office/drawing/2014/main" id="{1B6B9E82-BF0E-ADEF-4798-73A268D0CF90}"/>
                    </a:ext>
                  </a:extLst>
                </p:cNvPr>
                <p:cNvCxnSpPr>
                  <a:cxnSpLocks/>
                </p:cNvCxnSpPr>
                <p:nvPr/>
              </p:nvCxnSpPr>
              <p:spPr>
                <a:xfrm>
                  <a:off x="8559727" y="2271801"/>
                  <a:ext cx="597525" cy="670328"/>
                </a:xfrm>
                <a:prstGeom prst="straightConnector1">
                  <a:avLst/>
                </a:prstGeom>
                <a:ln w="12700">
                  <a:solidFill>
                    <a:schemeClr val="bg2">
                      <a:lumMod val="50000"/>
                    </a:schemeClr>
                  </a:solidFill>
                  <a:prstDash val="lgDash"/>
                  <a:tailEnd type="triangle"/>
                </a:ln>
              </p:spPr>
              <p:style>
                <a:lnRef idx="2">
                  <a:schemeClr val="accent1"/>
                </a:lnRef>
                <a:fillRef idx="0">
                  <a:schemeClr val="accent1"/>
                </a:fillRef>
                <a:effectRef idx="1">
                  <a:schemeClr val="accent1"/>
                </a:effectRef>
                <a:fontRef idx="minor">
                  <a:schemeClr val="tx1"/>
                </a:fontRef>
              </p:style>
            </p:cxnSp>
            <p:cxnSp>
              <p:nvCxnSpPr>
                <p:cNvPr id="19" name="Connecteur droit avec flèche 29">
                  <a:extLst>
                    <a:ext uri="{FF2B5EF4-FFF2-40B4-BE49-F238E27FC236}">
                      <a16:creationId xmlns:a16="http://schemas.microsoft.com/office/drawing/2014/main" id="{A3582C92-A7B8-E617-562E-3ADB0CE7A87B}"/>
                    </a:ext>
                  </a:extLst>
                </p:cNvPr>
                <p:cNvCxnSpPr>
                  <a:cxnSpLocks/>
                </p:cNvCxnSpPr>
                <p:nvPr/>
              </p:nvCxnSpPr>
              <p:spPr>
                <a:xfrm flipH="1">
                  <a:off x="10045148" y="2410502"/>
                  <a:ext cx="609600" cy="510065"/>
                </a:xfrm>
                <a:prstGeom prst="straightConnector1">
                  <a:avLst/>
                </a:prstGeom>
                <a:ln w="12700">
                  <a:solidFill>
                    <a:schemeClr val="bg2">
                      <a:lumMod val="50000"/>
                    </a:schemeClr>
                  </a:solidFill>
                  <a:prstDash val="lgDash"/>
                  <a:tailEnd type="triangle"/>
                </a:ln>
              </p:spPr>
              <p:style>
                <a:lnRef idx="2">
                  <a:schemeClr val="accent1"/>
                </a:lnRef>
                <a:fillRef idx="0">
                  <a:schemeClr val="accent1"/>
                </a:fillRef>
                <a:effectRef idx="1">
                  <a:schemeClr val="accent1"/>
                </a:effectRef>
                <a:fontRef idx="minor">
                  <a:schemeClr val="tx1"/>
                </a:fontRef>
              </p:style>
            </p:cxnSp>
          </p:grpSp>
          <p:sp>
            <p:nvSpPr>
              <p:cNvPr id="13" name="ZoneTexte 20">
                <a:extLst>
                  <a:ext uri="{FF2B5EF4-FFF2-40B4-BE49-F238E27FC236}">
                    <a16:creationId xmlns:a16="http://schemas.microsoft.com/office/drawing/2014/main" id="{BC636839-10B7-2137-C845-43F0C67B56DE}"/>
                  </a:ext>
                </a:extLst>
              </p:cNvPr>
              <p:cNvSpPr txBox="1"/>
              <p:nvPr/>
            </p:nvSpPr>
            <p:spPr>
              <a:xfrm>
                <a:off x="7380161" y="4850888"/>
                <a:ext cx="2085694" cy="565505"/>
              </a:xfrm>
              <a:prstGeom prst="rect">
                <a:avLst/>
              </a:prstGeom>
              <a:noFill/>
            </p:spPr>
            <p:txBody>
              <a:bodyPr wrap="square" rtlCol="0">
                <a:spAutoFit/>
              </a:bodyPr>
              <a:lstStyle/>
              <a:p>
                <a:r>
                  <a:rPr lang="fr-FR" sz="1050" dirty="0" err="1">
                    <a:solidFill>
                      <a:schemeClr val="accent6">
                        <a:lumMod val="75000"/>
                      </a:schemeClr>
                    </a:solidFill>
                    <a:latin typeface="Calibri" panose="020F0502020204030204" pitchFamily="34" charset="0"/>
                    <a:cs typeface="Calibri" panose="020F0502020204030204" pitchFamily="34" charset="0"/>
                  </a:rPr>
                  <a:t>Allowed</a:t>
                </a:r>
                <a:r>
                  <a:rPr lang="fr-FR" sz="1050" dirty="0">
                    <a:solidFill>
                      <a:schemeClr val="accent6">
                        <a:lumMod val="75000"/>
                      </a:schemeClr>
                    </a:solidFill>
                    <a:latin typeface="Calibri" panose="020F0502020204030204" pitchFamily="34" charset="0"/>
                    <a:cs typeface="Calibri" panose="020F0502020204030204" pitchFamily="34" charset="0"/>
                  </a:rPr>
                  <a:t> area</a:t>
                </a:r>
              </a:p>
            </p:txBody>
          </p:sp>
        </p:grpSp>
        <p:sp>
          <p:nvSpPr>
            <p:cNvPr id="11" name="ZoneTexte 15">
              <a:extLst>
                <a:ext uri="{FF2B5EF4-FFF2-40B4-BE49-F238E27FC236}">
                  <a16:creationId xmlns:a16="http://schemas.microsoft.com/office/drawing/2014/main" id="{50921259-E139-57C1-80F9-07A69F2FF656}"/>
                </a:ext>
              </a:extLst>
            </p:cNvPr>
            <p:cNvSpPr txBox="1"/>
            <p:nvPr/>
          </p:nvSpPr>
          <p:spPr>
            <a:xfrm>
              <a:off x="9689808" y="3961340"/>
              <a:ext cx="2270570" cy="565505"/>
            </a:xfrm>
            <a:prstGeom prst="rect">
              <a:avLst/>
            </a:prstGeom>
            <a:noFill/>
          </p:spPr>
          <p:txBody>
            <a:bodyPr wrap="square" rtlCol="0">
              <a:spAutoFit/>
            </a:bodyPr>
            <a:lstStyle/>
            <a:p>
              <a:r>
                <a:rPr lang="fr-FR" sz="1050" dirty="0" err="1">
                  <a:solidFill>
                    <a:srgbClr val="C00000"/>
                  </a:solidFill>
                  <a:latin typeface="Calibri" panose="020F0502020204030204" pitchFamily="34" charset="0"/>
                  <a:cs typeface="Calibri" panose="020F0502020204030204" pitchFamily="34" charset="0"/>
                </a:rPr>
                <a:t>Forbidden</a:t>
              </a:r>
              <a:r>
                <a:rPr lang="fr-FR" sz="1050" dirty="0">
                  <a:solidFill>
                    <a:srgbClr val="C00000"/>
                  </a:solidFill>
                  <a:latin typeface="Calibri" panose="020F0502020204030204" pitchFamily="34" charset="0"/>
                  <a:cs typeface="Calibri" panose="020F0502020204030204" pitchFamily="34" charset="0"/>
                </a:rPr>
                <a:t> area</a:t>
              </a:r>
            </a:p>
          </p:txBody>
        </p:sp>
      </p:grpSp>
      <mc:AlternateContent xmlns:mc="http://schemas.openxmlformats.org/markup-compatibility/2006">
        <mc:Choice xmlns:a14="http://schemas.microsoft.com/office/drawing/2010/main" Requires="a14">
          <p:sp>
            <p:nvSpPr>
              <p:cNvPr id="20" name="ZoneTexte 31">
                <a:extLst>
                  <a:ext uri="{FF2B5EF4-FFF2-40B4-BE49-F238E27FC236}">
                    <a16:creationId xmlns:a16="http://schemas.microsoft.com/office/drawing/2014/main" id="{3E8B9400-979F-8240-0FBA-8C3C3EB5C207}"/>
                  </a:ext>
                </a:extLst>
              </p:cNvPr>
              <p:cNvSpPr txBox="1"/>
              <p:nvPr/>
            </p:nvSpPr>
            <p:spPr>
              <a:xfrm>
                <a:off x="7844427" y="1446379"/>
                <a:ext cx="971107" cy="406843"/>
              </a:xfrm>
              <a:prstGeom prst="rect">
                <a:avLst/>
              </a:prstGeom>
              <a:solidFill>
                <a:schemeClr val="bg1"/>
              </a:solidFill>
              <a:ln>
                <a:solidFill>
                  <a:srgbClr val="FF0000"/>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nl-BE" sz="1050" b="1" i="1" dirty="0">
                              <a:latin typeface="Cambria Math" panose="02040503050406030204" pitchFamily="18" charset="0"/>
                              <a:cs typeface="Calibri" panose="020F0502020204030204" pitchFamily="34" charset="0"/>
                            </a:rPr>
                          </m:ctrlPr>
                        </m:sSubPr>
                        <m:e>
                          <m:r>
                            <a:rPr lang="fr-BE" sz="1050" b="1" i="1" dirty="0">
                              <a:latin typeface="Cambria Math" panose="02040503050406030204" pitchFamily="18" charset="0"/>
                              <a:cs typeface="Calibri" panose="020F0502020204030204" pitchFamily="34" charset="0"/>
                            </a:rPr>
                            <m:t>𝑻</m:t>
                          </m:r>
                        </m:e>
                        <m:sub>
                          <m:r>
                            <a:rPr lang="nl-BE" sz="1050" b="1" i="1" dirty="0">
                              <a:latin typeface="Cambria Math" panose="02040503050406030204" pitchFamily="18" charset="0"/>
                              <a:cs typeface="Calibri" panose="020F0502020204030204" pitchFamily="34" charset="0"/>
                            </a:rPr>
                            <m:t>𝒐𝒑</m:t>
                          </m:r>
                        </m:sub>
                      </m:sSub>
                      <m:r>
                        <a:rPr lang="fr-BE" sz="1050" b="1" i="1" dirty="0">
                          <a:latin typeface="Cambria Math" panose="02040503050406030204" pitchFamily="18" charset="0"/>
                          <a:cs typeface="Calibri" panose="020F0502020204030204" pitchFamily="34" charset="0"/>
                        </a:rPr>
                        <m:t>=</m:t>
                      </m:r>
                      <m:r>
                        <a:rPr lang="fr-BE" sz="1050" b="1" i="1" dirty="0">
                          <a:solidFill>
                            <a:srgbClr val="FF0000"/>
                          </a:solidFill>
                          <a:latin typeface="Cambria Math" panose="02040503050406030204" pitchFamily="18" charset="0"/>
                          <a:cs typeface="Calibri" panose="020F0502020204030204" pitchFamily="34" charset="0"/>
                        </a:rPr>
                        <m:t>𝟒</m:t>
                      </m:r>
                      <m:r>
                        <a:rPr lang="fr-BE" sz="1050" b="1" i="1" dirty="0">
                          <a:solidFill>
                            <a:srgbClr val="FF0000"/>
                          </a:solidFill>
                          <a:latin typeface="Cambria Math" panose="02040503050406030204" pitchFamily="18" charset="0"/>
                          <a:cs typeface="Calibri" panose="020F0502020204030204" pitchFamily="34" charset="0"/>
                        </a:rPr>
                        <m:t>.</m:t>
                      </m:r>
                      <m:r>
                        <a:rPr lang="fr-BE" sz="1050" b="1" i="1" dirty="0">
                          <a:solidFill>
                            <a:srgbClr val="FF0000"/>
                          </a:solidFill>
                          <a:latin typeface="Cambria Math" panose="02040503050406030204" pitchFamily="18" charset="0"/>
                          <a:cs typeface="Calibri" panose="020F0502020204030204" pitchFamily="34" charset="0"/>
                        </a:rPr>
                        <m:t>𝟓</m:t>
                      </m:r>
                      <m:r>
                        <a:rPr lang="fr-BE" sz="1050" b="1" i="1" dirty="0">
                          <a:solidFill>
                            <a:srgbClr val="FF0000"/>
                          </a:solidFill>
                          <a:latin typeface="Cambria Math" panose="02040503050406030204" pitchFamily="18" charset="0"/>
                          <a:cs typeface="Calibri" panose="020F0502020204030204" pitchFamily="34" charset="0"/>
                        </a:rPr>
                        <m:t>𝑲</m:t>
                      </m:r>
                    </m:oMath>
                  </m:oMathPara>
                </a14:m>
                <a:endParaRPr lang="nl-BE" sz="1050" b="1" i="1" dirty="0">
                  <a:latin typeface="Cambria Math" panose="02040503050406030204" pitchFamily="18" charset="0"/>
                  <a:cs typeface="Calibri" panose="020F0502020204030204" pitchFamily="34" charset="0"/>
                </a:endParaRPr>
              </a:p>
              <a:p>
                <a:pPr algn="ctr"/>
                <a:r>
                  <a:rPr lang="fr-BE" sz="900" b="1" dirty="0" err="1"/>
                  <a:t>Ap</a:t>
                </a:r>
                <a:r>
                  <a:rPr lang="fr-BE" sz="900" b="1" dirty="0"/>
                  <a:t>. = </a:t>
                </a:r>
                <a14:m>
                  <m:oMath xmlns:m="http://schemas.openxmlformats.org/officeDocument/2006/math">
                    <m:r>
                      <a:rPr lang="nl-BE" sz="900" b="1" i="1">
                        <a:latin typeface="Cambria Math" panose="02040503050406030204" pitchFamily="18" charset="0"/>
                      </a:rPr>
                      <m:t>𝟓</m:t>
                    </m:r>
                    <m:r>
                      <a:rPr lang="nl-BE" sz="900" b="1" i="1">
                        <a:latin typeface="Cambria Math" panose="02040503050406030204" pitchFamily="18" charset="0"/>
                      </a:rPr>
                      <m:t>𝝈</m:t>
                    </m:r>
                    <m:r>
                      <a:rPr lang="nl-BE" sz="900" b="1" i="1">
                        <a:latin typeface="Cambria Math" panose="02040503050406030204" pitchFamily="18" charset="0"/>
                      </a:rPr>
                      <m:t>+</m:t>
                    </m:r>
                    <m:r>
                      <a:rPr lang="nl-BE" sz="900" b="1" i="1">
                        <a:solidFill>
                          <a:srgbClr val="FF0000"/>
                        </a:solidFill>
                        <a:latin typeface="Cambria Math" panose="02040503050406030204" pitchFamily="18" charset="0"/>
                      </a:rPr>
                      <m:t>𝟒</m:t>
                    </m:r>
                    <m:r>
                      <a:rPr lang="nl-BE" sz="900" b="1" i="1">
                        <a:solidFill>
                          <a:srgbClr val="FF0000"/>
                        </a:solidFill>
                        <a:latin typeface="Cambria Math" panose="02040503050406030204" pitchFamily="18" charset="0"/>
                      </a:rPr>
                      <m:t>𝒄𝒎</m:t>
                    </m:r>
                  </m:oMath>
                </a14:m>
                <a:endParaRPr lang="nl-BE" sz="900" b="1" i="1" dirty="0">
                  <a:latin typeface="Cambria Math" panose="02040503050406030204" pitchFamily="18" charset="0"/>
                  <a:cs typeface="Calibri" panose="020F0502020204030204" pitchFamily="34" charset="0"/>
                </a:endParaRPr>
              </a:p>
            </p:txBody>
          </p:sp>
        </mc:Choice>
        <mc:Fallback>
          <p:sp>
            <p:nvSpPr>
              <p:cNvPr id="20" name="ZoneTexte 31">
                <a:extLst>
                  <a:ext uri="{FF2B5EF4-FFF2-40B4-BE49-F238E27FC236}">
                    <a16:creationId xmlns:a16="http://schemas.microsoft.com/office/drawing/2014/main" id="{3E8B9400-979F-8240-0FBA-8C3C3EB5C207}"/>
                  </a:ext>
                </a:extLst>
              </p:cNvPr>
              <p:cNvSpPr txBox="1">
                <a:spLocks noRot="1" noChangeAspect="1" noMove="1" noResize="1" noEditPoints="1" noAdjustHandles="1" noChangeArrowheads="1" noChangeShapeType="1" noTextEdit="1"/>
              </p:cNvSpPr>
              <p:nvPr/>
            </p:nvSpPr>
            <p:spPr>
              <a:xfrm>
                <a:off x="7844427" y="1446379"/>
                <a:ext cx="971107" cy="406843"/>
              </a:xfrm>
              <a:prstGeom prst="rect">
                <a:avLst/>
              </a:prstGeom>
              <a:blipFill>
                <a:blip r:embed="rId6"/>
                <a:stretch>
                  <a:fillRect b="-4348"/>
                </a:stretch>
              </a:blipFill>
              <a:ln>
                <a:solidFill>
                  <a:srgbClr val="FF0000"/>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1" name="ZoneTexte 64">
                <a:extLst>
                  <a:ext uri="{FF2B5EF4-FFF2-40B4-BE49-F238E27FC236}">
                    <a16:creationId xmlns:a16="http://schemas.microsoft.com/office/drawing/2014/main" id="{ADE0C107-6BB4-EB4D-824D-79B5299F01A4}"/>
                  </a:ext>
                </a:extLst>
              </p:cNvPr>
              <p:cNvSpPr txBox="1"/>
              <p:nvPr/>
            </p:nvSpPr>
            <p:spPr>
              <a:xfrm>
                <a:off x="3378698" y="3571904"/>
                <a:ext cx="2353811" cy="905889"/>
              </a:xfrm>
              <a:prstGeom prst="rect">
                <a:avLst/>
              </a:prstGeom>
              <a:solidFill>
                <a:schemeClr val="bg1">
                  <a:alpha val="33000"/>
                </a:schemeClr>
              </a:solidFill>
              <a:ln w="12700">
                <a:solidFill>
                  <a:schemeClr val="tx2"/>
                </a:solidFill>
                <a:prstDash val="dash"/>
              </a:ln>
            </p:spPr>
            <p:txBody>
              <a:bodyPr wrap="square" rtlCol="0">
                <a:spAutoFit/>
              </a:bodyPr>
              <a:lstStyle/>
              <a:p>
                <a:r>
                  <a:rPr lang="fr-FR" sz="1050" dirty="0" err="1">
                    <a:solidFill>
                      <a:srgbClr val="002060"/>
                    </a:solidFill>
                    <a:latin typeface="Calibri" panose="020F0502020204030204" pitchFamily="34" charset="0"/>
                    <a:cs typeface="Calibri" panose="020F0502020204030204" pitchFamily="34" charset="0"/>
                  </a:rPr>
                  <a:t>Ap</a:t>
                </a:r>
                <a:r>
                  <a:rPr lang="fr-FR" sz="1050" dirty="0">
                    <a:solidFill>
                      <a:srgbClr val="002060"/>
                    </a:solidFill>
                    <a:latin typeface="Calibri" panose="020F0502020204030204" pitchFamily="34" charset="0"/>
                    <a:cs typeface="Calibri" panose="020F0502020204030204" pitchFamily="34" charset="0"/>
                  </a:rPr>
                  <a:t>. (</a:t>
                </a:r>
                <a:r>
                  <a:rPr lang="fr-FR" sz="1050" dirty="0">
                    <a:latin typeface="Calibri" panose="020F0502020204030204" pitchFamily="34" charset="0"/>
                    <a:cs typeface="Calibri" panose="020F0502020204030204" pitchFamily="34" charset="0"/>
                  </a:rPr>
                  <a:t>= Bore radius)</a:t>
                </a:r>
                <a:r>
                  <a:rPr lang="fr-FR" sz="1050" dirty="0">
                    <a:solidFill>
                      <a:srgbClr val="002060"/>
                    </a:solidFill>
                    <a:latin typeface="Calibri" panose="020F0502020204030204" pitchFamily="34" charset="0"/>
                    <a:cs typeface="Calibri" panose="020F0502020204030204" pitchFamily="34" charset="0"/>
                  </a:rPr>
                  <a:t>=</a:t>
                </a:r>
                <a14:m>
                  <m:oMath xmlns:m="http://schemas.openxmlformats.org/officeDocument/2006/math">
                    <m:r>
                      <a:rPr lang="fr-FR" sz="1050" i="1" dirty="0">
                        <a:solidFill>
                          <a:srgbClr val="002060"/>
                        </a:solidFill>
                        <a:latin typeface="Cambria Math" panose="02040503050406030204" pitchFamily="18" charset="0"/>
                        <a:cs typeface="Calibri" panose="020F0502020204030204" pitchFamily="34" charset="0"/>
                      </a:rPr>
                      <m:t> 5</m:t>
                    </m:r>
                    <m:r>
                      <a:rPr lang="fr-FR" sz="1050" i="1" dirty="0">
                        <a:solidFill>
                          <a:srgbClr val="002060"/>
                        </a:solidFill>
                        <a:latin typeface="Cambria Math" panose="02040503050406030204" pitchFamily="18" charset="0"/>
                        <a:cs typeface="Calibri" panose="020F0502020204030204" pitchFamily="34" charset="0"/>
                      </a:rPr>
                      <m:t>𝜎</m:t>
                    </m:r>
                  </m:oMath>
                </a14:m>
                <a:r>
                  <a:rPr lang="fr-FR" sz="1050" dirty="0">
                    <a:solidFill>
                      <a:srgbClr val="002060"/>
                    </a:solidFill>
                    <a:latin typeface="Calibri" panose="020F0502020204030204" pitchFamily="34" charset="0"/>
                    <a:cs typeface="Calibri" panose="020F0502020204030204" pitchFamily="34" charset="0"/>
                  </a:rPr>
                  <a:t> + total clearance</a:t>
                </a:r>
              </a:p>
              <a:p>
                <a:r>
                  <a:rPr lang="fr-FR" sz="1050" dirty="0">
                    <a:solidFill>
                      <a:srgbClr val="002060"/>
                    </a:solidFill>
                    <a:latin typeface="Calibri" panose="020F0502020204030204" pitchFamily="34" charset="0"/>
                    <a:cs typeface="Calibri" panose="020F0502020204030204" pitchFamily="34" charset="0"/>
                  </a:rPr>
                  <a:t>Total clearance: </a:t>
                </a:r>
                <a:r>
                  <a:rPr lang="fr-FR" sz="1050" b="1" dirty="0">
                    <a:solidFill>
                      <a:srgbClr val="002060"/>
                    </a:solidFill>
                    <a:latin typeface="Calibri" panose="020F0502020204030204" pitchFamily="34" charset="0"/>
                    <a:cs typeface="Calibri" panose="020F0502020204030204" pitchFamily="34" charset="0"/>
                  </a:rPr>
                  <a:t>W </a:t>
                </a:r>
                <a:r>
                  <a:rPr lang="fr-FR" sz="1050" b="1" dirty="0" err="1">
                    <a:solidFill>
                      <a:srgbClr val="002060"/>
                    </a:solidFill>
                    <a:latin typeface="Calibri" panose="020F0502020204030204" pitchFamily="34" charset="0"/>
                    <a:cs typeface="Calibri" panose="020F0502020204030204" pitchFamily="34" charset="0"/>
                  </a:rPr>
                  <a:t>shielding</a:t>
                </a:r>
                <a:r>
                  <a:rPr lang="fr-FR" sz="1050" dirty="0">
                    <a:solidFill>
                      <a:srgbClr val="002060"/>
                    </a:solidFill>
                    <a:latin typeface="Calibri" panose="020F0502020204030204" pitchFamily="34" charset="0"/>
                    <a:cs typeface="Calibri" panose="020F0502020204030204" pitchFamily="34" charset="0"/>
                  </a:rPr>
                  <a:t>+ (</a:t>
                </a:r>
                <a:r>
                  <a:rPr lang="fr-FR" sz="1050" b="1" dirty="0">
                    <a:solidFill>
                      <a:srgbClr val="002060"/>
                    </a:solidFill>
                    <a:latin typeface="Calibri" panose="020F0502020204030204" pitchFamily="34" charset="0"/>
                    <a:cs typeface="Calibri" panose="020F0502020204030204" pitchFamily="34" charset="0"/>
                  </a:rPr>
                  <a:t>1-1.5cm</a:t>
                </a:r>
                <a:r>
                  <a:rPr lang="fr-FR" sz="1050" dirty="0">
                    <a:solidFill>
                      <a:srgbClr val="002060"/>
                    </a:solidFill>
                    <a:latin typeface="Calibri" panose="020F0502020204030204" pitchFamily="34" charset="0"/>
                    <a:cs typeface="Calibri" panose="020F0502020204030204" pitchFamily="34" charset="0"/>
                  </a:rPr>
                  <a:t>)</a:t>
                </a:r>
                <a:endParaRPr lang="fr-FR" sz="1050" b="1" dirty="0">
                  <a:solidFill>
                    <a:srgbClr val="002060"/>
                  </a:solidFill>
                  <a:latin typeface="Calibri" panose="020F0502020204030204" pitchFamily="34"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nl-BE" sz="1050" i="1">
                          <a:latin typeface="Cambria Math" panose="02040503050406030204" pitchFamily="18" charset="0"/>
                          <a:cs typeface="Calibri" panose="020F0502020204030204" pitchFamily="34" charset="0"/>
                        </a:rPr>
                        <m:t>𝜎</m:t>
                      </m:r>
                      <m:r>
                        <a:rPr lang="nl-BE" sz="1050" i="1">
                          <a:latin typeface="Cambria Math" panose="02040503050406030204" pitchFamily="18" charset="0"/>
                          <a:cs typeface="Calibri" panose="020F0502020204030204" pitchFamily="34" charset="0"/>
                        </a:rPr>
                        <m:t>=</m:t>
                      </m:r>
                      <m:rad>
                        <m:radPr>
                          <m:degHide m:val="on"/>
                          <m:ctrlPr>
                            <a:rPr lang="nl-BE" sz="1050" i="1">
                              <a:latin typeface="Cambria Math" panose="02040503050406030204" pitchFamily="18" charset="0"/>
                              <a:cs typeface="Calibri" panose="020F0502020204030204" pitchFamily="34" charset="0"/>
                            </a:rPr>
                          </m:ctrlPr>
                        </m:radPr>
                        <m:deg/>
                        <m:e>
                          <m:r>
                            <a:rPr lang="nl-BE" sz="1050" b="1" i="1">
                              <a:latin typeface="Cambria Math" panose="02040503050406030204" pitchFamily="18" charset="0"/>
                              <a:cs typeface="Calibri" panose="020F0502020204030204" pitchFamily="34" charset="0"/>
                            </a:rPr>
                            <m:t>𝜷</m:t>
                          </m:r>
                          <m:r>
                            <a:rPr lang="nl-BE" sz="1050" i="1">
                              <a:latin typeface="Cambria Math" panose="02040503050406030204" pitchFamily="18" charset="0"/>
                              <a:cs typeface="Calibri" panose="020F0502020204030204" pitchFamily="34" charset="0"/>
                            </a:rPr>
                            <m:t>𝜖</m:t>
                          </m:r>
                          <m:r>
                            <a:rPr lang="nl-BE" sz="1050" i="1">
                              <a:latin typeface="Cambria Math" panose="02040503050406030204" pitchFamily="18" charset="0"/>
                              <a:cs typeface="Calibri" panose="020F0502020204030204" pitchFamily="34" charset="0"/>
                            </a:rPr>
                            <m:t>+</m:t>
                          </m:r>
                          <m:sSup>
                            <m:sSupPr>
                              <m:ctrlPr>
                                <a:rPr lang="nl-BE" sz="1050" i="1">
                                  <a:latin typeface="Cambria Math" panose="02040503050406030204" pitchFamily="18" charset="0"/>
                                  <a:cs typeface="Calibri" panose="020F0502020204030204" pitchFamily="34" charset="0"/>
                                </a:rPr>
                              </m:ctrlPr>
                            </m:sSupPr>
                            <m:e>
                              <m:d>
                                <m:dPr>
                                  <m:ctrlPr>
                                    <a:rPr lang="nl-BE" sz="1050" i="1">
                                      <a:latin typeface="Cambria Math" panose="02040503050406030204" pitchFamily="18" charset="0"/>
                                      <a:cs typeface="Calibri" panose="020F0502020204030204" pitchFamily="34" charset="0"/>
                                    </a:rPr>
                                  </m:ctrlPr>
                                </m:dPr>
                                <m:e>
                                  <m:r>
                                    <a:rPr lang="nl-BE" sz="1050" i="1">
                                      <a:latin typeface="Cambria Math" panose="02040503050406030204" pitchFamily="18" charset="0"/>
                                      <a:cs typeface="Calibri" panose="020F0502020204030204" pitchFamily="34" charset="0"/>
                                    </a:rPr>
                                    <m:t>𝐷</m:t>
                                  </m:r>
                                  <m:sSub>
                                    <m:sSubPr>
                                      <m:ctrlPr>
                                        <a:rPr lang="nl-BE" sz="1050" i="1">
                                          <a:latin typeface="Cambria Math" panose="02040503050406030204" pitchFamily="18" charset="0"/>
                                          <a:cs typeface="Calibri" panose="020F0502020204030204" pitchFamily="34" charset="0"/>
                                        </a:rPr>
                                      </m:ctrlPr>
                                    </m:sSubPr>
                                    <m:e>
                                      <m:r>
                                        <a:rPr lang="nl-BE" sz="1050" i="1">
                                          <a:latin typeface="Cambria Math" panose="02040503050406030204" pitchFamily="18" charset="0"/>
                                          <a:cs typeface="Calibri" panose="020F0502020204030204" pitchFamily="34" charset="0"/>
                                        </a:rPr>
                                        <m:t>𝛿</m:t>
                                      </m:r>
                                    </m:e>
                                    <m:sub>
                                      <m:r>
                                        <a:rPr lang="nl-BE" sz="1050" i="1">
                                          <a:latin typeface="Cambria Math" panose="02040503050406030204" pitchFamily="18" charset="0"/>
                                          <a:cs typeface="Calibri" panose="020F0502020204030204" pitchFamily="34" charset="0"/>
                                        </a:rPr>
                                        <m:t>𝑝</m:t>
                                      </m:r>
                                    </m:sub>
                                  </m:sSub>
                                </m:e>
                              </m:d>
                            </m:e>
                            <m:sup>
                              <m:r>
                                <a:rPr lang="nl-BE" sz="1050" i="1">
                                  <a:latin typeface="Cambria Math" panose="02040503050406030204" pitchFamily="18" charset="0"/>
                                  <a:cs typeface="Calibri" panose="020F0502020204030204" pitchFamily="34" charset="0"/>
                                </a:rPr>
                                <m:t>2</m:t>
                              </m:r>
                            </m:sup>
                          </m:sSup>
                        </m:e>
                      </m:rad>
                    </m:oMath>
                  </m:oMathPara>
                </a14:m>
                <a:endParaRPr lang="nl-BE" sz="1050" dirty="0">
                  <a:latin typeface="Calibri" panose="020F0502020204030204" pitchFamily="34" charset="0"/>
                  <a:cs typeface="Calibri" panose="020F0502020204030204" pitchFamily="34" charset="0"/>
                </a:endParaRPr>
              </a:p>
            </p:txBody>
          </p:sp>
        </mc:Choice>
        <mc:Fallback>
          <p:sp>
            <p:nvSpPr>
              <p:cNvPr id="21" name="ZoneTexte 64">
                <a:extLst>
                  <a:ext uri="{FF2B5EF4-FFF2-40B4-BE49-F238E27FC236}">
                    <a16:creationId xmlns:a16="http://schemas.microsoft.com/office/drawing/2014/main" id="{ADE0C107-6BB4-EB4D-824D-79B5299F01A4}"/>
                  </a:ext>
                </a:extLst>
              </p:cNvPr>
              <p:cNvSpPr txBox="1">
                <a:spLocks noRot="1" noChangeAspect="1" noMove="1" noResize="1" noEditPoints="1" noAdjustHandles="1" noChangeArrowheads="1" noChangeShapeType="1" noTextEdit="1"/>
              </p:cNvSpPr>
              <p:nvPr/>
            </p:nvSpPr>
            <p:spPr>
              <a:xfrm>
                <a:off x="3378698" y="3571904"/>
                <a:ext cx="2353811" cy="905889"/>
              </a:xfrm>
              <a:prstGeom prst="rect">
                <a:avLst/>
              </a:prstGeom>
              <a:blipFill>
                <a:blip r:embed="rId7"/>
                <a:stretch>
                  <a:fillRect/>
                </a:stretch>
              </a:blipFill>
              <a:ln w="12700">
                <a:solidFill>
                  <a:schemeClr val="tx2"/>
                </a:solidFill>
                <a:prstDash val="dash"/>
              </a:ln>
            </p:spPr>
            <p:txBody>
              <a:bodyPr/>
              <a:lstStyle/>
              <a:p>
                <a:r>
                  <a:rPr lang="en-GB">
                    <a:noFill/>
                  </a:rPr>
                  <a:t> </a:t>
                </a:r>
              </a:p>
            </p:txBody>
          </p:sp>
        </mc:Fallback>
      </mc:AlternateContent>
    </p:spTree>
    <p:extLst>
      <p:ext uri="{BB962C8B-B14F-4D97-AF65-F5344CB8AC3E}">
        <p14:creationId xmlns:p14="http://schemas.microsoft.com/office/powerpoint/2010/main" val="2229000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61D95-D856-D626-5679-A5681739A24E}"/>
            </a:ext>
          </a:extLst>
        </p:cNvPr>
        <p:cNvGrpSpPr/>
        <p:nvPr/>
      </p:nvGrpSpPr>
      <p:grpSpPr>
        <a:xfrm>
          <a:off x="0" y="0"/>
          <a:ext cx="0" cy="0"/>
          <a:chOff x="0" y="0"/>
          <a:chExt cx="0" cy="0"/>
        </a:xfrm>
      </p:grpSpPr>
      <p:sp>
        <p:nvSpPr>
          <p:cNvPr id="413" name="PlaceHolder 1">
            <a:extLst>
              <a:ext uri="{FF2B5EF4-FFF2-40B4-BE49-F238E27FC236}">
                <a16:creationId xmlns:a16="http://schemas.microsoft.com/office/drawing/2014/main" id="{15276945-8943-5FE4-B4F5-83E2F33D9ABC}"/>
              </a:ext>
            </a:extLst>
          </p:cNvPr>
          <p:cNvSpPr>
            <a:spLocks noGrp="1"/>
          </p:cNvSpPr>
          <p:nvPr>
            <p:ph type="title"/>
          </p:nvPr>
        </p:nvSpPr>
        <p:spPr>
          <a:xfrm>
            <a:off x="1295280" y="-20520"/>
            <a:ext cx="6781320" cy="431640"/>
          </a:xfrm>
          <a:prstGeom prst="rect">
            <a:avLst/>
          </a:prstGeom>
          <a:noFill/>
          <a:ln w="0">
            <a:noFill/>
          </a:ln>
        </p:spPr>
        <p:txBody>
          <a:bodyPr lIns="0" tIns="0" rIns="0" bIns="0" anchor="t">
            <a:noAutofit/>
          </a:bodyPr>
          <a:lstStyle/>
          <a:p>
            <a:pPr indent="0" algn="ctr">
              <a:lnSpc>
                <a:spcPct val="100000"/>
              </a:lnSpc>
              <a:buNone/>
            </a:pPr>
            <a:r>
              <a:rPr lang="en-GB" sz="3200" b="0" strike="noStrike" spc="-1" dirty="0">
                <a:solidFill>
                  <a:srgbClr val="000000"/>
                </a:solidFill>
                <a:latin typeface="Calibri"/>
              </a:rPr>
              <a:t>Collider Ring Performance</a:t>
            </a:r>
            <a:endParaRPr lang="fr-FR" sz="3200" b="0" strike="noStrike" spc="-1" dirty="0">
              <a:solidFill>
                <a:srgbClr val="000000"/>
              </a:solidFill>
              <a:latin typeface="Arial"/>
            </a:endParaRPr>
          </a:p>
        </p:txBody>
      </p:sp>
      <p:sp>
        <p:nvSpPr>
          <p:cNvPr id="414" name="PlaceHolder 2">
            <a:extLst>
              <a:ext uri="{FF2B5EF4-FFF2-40B4-BE49-F238E27FC236}">
                <a16:creationId xmlns:a16="http://schemas.microsoft.com/office/drawing/2014/main" id="{C3EA2EFD-6FCA-F9E8-00C6-17FEF6F1272A}"/>
              </a:ext>
            </a:extLst>
          </p:cNvPr>
          <p:cNvSpPr>
            <a:spLocks noGrp="1"/>
          </p:cNvSpPr>
          <p:nvPr>
            <p:ph type="ftr" idx="18"/>
          </p:nvPr>
        </p:nvSpPr>
        <p:spPr>
          <a:xfrm>
            <a:off x="395640" y="4947840"/>
            <a:ext cx="7416360" cy="245160"/>
          </a:xfrm>
          <a:prstGeom prst="rect">
            <a:avLst/>
          </a:prstGeom>
          <a:noFill/>
          <a:ln w="0">
            <a:noFill/>
          </a:ln>
        </p:spPr>
        <p:txBody>
          <a:bodyPr lIns="0" tIns="0" rIns="0" bIns="0" anchor="t">
            <a:noAutofit/>
          </a:bodyPr>
          <a:lstStyle>
            <a:lvl1pPr indent="0">
              <a:lnSpc>
                <a:spcPct val="100000"/>
              </a:lnSpc>
              <a:buNone/>
              <a:defRPr lang="en-US" sz="1200" b="0" strike="noStrike" spc="-1">
                <a:solidFill>
                  <a:srgbClr val="000000"/>
                </a:solidFill>
                <a:latin typeface="Calibri"/>
              </a:defRPr>
            </a:lvl1pPr>
          </a:lstStyle>
          <a:p>
            <a:pPr indent="0">
              <a:lnSpc>
                <a:spcPct val="100000"/>
              </a:lnSpc>
              <a:buNone/>
            </a:pPr>
            <a:r>
              <a:rPr lang="en-US" sz="1200" b="0" strike="noStrike" spc="-1">
                <a:solidFill>
                  <a:srgbClr val="000000"/>
                </a:solidFill>
                <a:latin typeface="Calibri"/>
              </a:rPr>
              <a:t>D. Schulte,  Future Colliders 3, BND, 2025</a:t>
            </a:r>
            <a:endParaRPr lang="en-GB" sz="1200" b="0" strike="noStrike" spc="-1">
              <a:solidFill>
                <a:srgbClr val="000000"/>
              </a:solidFill>
              <a:latin typeface="Times New Roman"/>
            </a:endParaRPr>
          </a:p>
        </p:txBody>
      </p:sp>
      <p:sp>
        <p:nvSpPr>
          <p:cNvPr id="417" name="AutoShape 7">
            <a:extLst>
              <a:ext uri="{FF2B5EF4-FFF2-40B4-BE49-F238E27FC236}">
                <a16:creationId xmlns:a16="http://schemas.microsoft.com/office/drawing/2014/main" id="{19E844AF-7918-628B-B858-6BA9154EDFFA}"/>
              </a:ext>
            </a:extLst>
          </p:cNvPr>
          <p:cNvSpPr/>
          <p:nvPr/>
        </p:nvSpPr>
        <p:spPr>
          <a:xfrm>
            <a:off x="4419720" y="2562120"/>
            <a:ext cx="304560" cy="16164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endParaRPr lang="en-US" sz="1800" b="0" strike="noStrike" spc="-1">
              <a:solidFill>
                <a:srgbClr val="000000"/>
              </a:solidFill>
              <a:latin typeface="Calibri"/>
            </a:endParaRPr>
          </a:p>
        </p:txBody>
      </p:sp>
      <p:pic>
        <p:nvPicPr>
          <p:cNvPr id="422" name="Picture 76" descr="A graph of different colored lines&#10;&#10;Description automatically generated">
            <a:extLst>
              <a:ext uri="{FF2B5EF4-FFF2-40B4-BE49-F238E27FC236}">
                <a16:creationId xmlns:a16="http://schemas.microsoft.com/office/drawing/2014/main" id="{AD1CBAF7-8263-D5B7-7F22-77AF23795460}"/>
              </a:ext>
            </a:extLst>
          </p:cNvPr>
          <p:cNvPicPr/>
          <p:nvPr/>
        </p:nvPicPr>
        <p:blipFill>
          <a:blip r:embed="rId2"/>
          <a:stretch/>
        </p:blipFill>
        <p:spPr>
          <a:xfrm>
            <a:off x="202880" y="771550"/>
            <a:ext cx="4216840" cy="4098554"/>
          </a:xfrm>
          <a:prstGeom prst="rect">
            <a:avLst/>
          </a:prstGeom>
          <a:ln w="0">
            <a:noFill/>
          </a:ln>
        </p:spPr>
      </p:pic>
      <p:sp>
        <p:nvSpPr>
          <p:cNvPr id="4" name="PlaceHolder 3">
            <a:extLst>
              <a:ext uri="{FF2B5EF4-FFF2-40B4-BE49-F238E27FC236}">
                <a16:creationId xmlns:a16="http://schemas.microsoft.com/office/drawing/2014/main" id="{136AF800-52E5-D968-0371-ABC3461144AD}"/>
              </a:ext>
            </a:extLst>
          </p:cNvPr>
          <p:cNvSpPr>
            <a:spLocks noGrp="1"/>
          </p:cNvSpPr>
          <p:nvPr>
            <p:ph type="sldNum" idx="4"/>
          </p:nvPr>
        </p:nvSpPr>
        <p:spPr/>
        <p:txBody>
          <a:bodyPr/>
          <a:lstStyle/>
          <a:p>
            <a:fld id="{C47004D5-80D6-4898-BB65-29F0736D664F}" type="slidenum">
              <a:rPr/>
              <a:t>16</a:t>
            </a:fld>
            <a:endParaRPr/>
          </a:p>
        </p:txBody>
      </p:sp>
      <p:sp>
        <p:nvSpPr>
          <p:cNvPr id="3" name="TextBox 2">
            <a:extLst>
              <a:ext uri="{FF2B5EF4-FFF2-40B4-BE49-F238E27FC236}">
                <a16:creationId xmlns:a16="http://schemas.microsoft.com/office/drawing/2014/main" id="{247AB84E-70CC-8569-0CC2-EE330B0BF567}"/>
              </a:ext>
            </a:extLst>
          </p:cNvPr>
          <p:cNvSpPr txBox="1"/>
          <p:nvPr/>
        </p:nvSpPr>
        <p:spPr>
          <a:xfrm>
            <a:off x="4283968" y="1203598"/>
            <a:ext cx="4544768" cy="2246769"/>
          </a:xfrm>
          <a:prstGeom prst="rect">
            <a:avLst/>
          </a:prstGeom>
          <a:noFill/>
        </p:spPr>
        <p:txBody>
          <a:bodyPr wrap="square" rtlCol="0">
            <a:spAutoFit/>
          </a:bodyPr>
          <a:lstStyle/>
          <a:p>
            <a:r>
              <a:rPr lang="en-US" sz="1400" dirty="0"/>
              <a:t>Dynamic aperture for 10 TeV is smaller than the target</a:t>
            </a:r>
          </a:p>
          <a:p>
            <a:pPr marL="285750" indent="-285750">
              <a:buFont typeface="Arial" panose="020B0604020202020204" pitchFamily="34" charset="0"/>
              <a:buChar char="•"/>
            </a:pPr>
            <a:r>
              <a:rPr lang="en-US" sz="1400" dirty="0"/>
              <a:t>More optimization is required (this is a tough challenge)</a:t>
            </a:r>
          </a:p>
          <a:p>
            <a:pPr marL="285750" indent="-285750">
              <a:buFont typeface="Arial" panose="020B0604020202020204" pitchFamily="34" charset="0"/>
              <a:buChar char="•"/>
            </a:pPr>
            <a:r>
              <a:rPr lang="en-US" sz="1400" dirty="0"/>
              <a:t>However, priority is neutrino flux mitigation</a:t>
            </a:r>
          </a:p>
          <a:p>
            <a:endParaRPr lang="en-US" sz="1400" dirty="0"/>
          </a:p>
          <a:p>
            <a:r>
              <a:rPr lang="en-US" sz="1400" dirty="0"/>
              <a:t>At 7.6 TeV have 2 mm beta-function</a:t>
            </a:r>
          </a:p>
          <a:p>
            <a:pPr marL="285750" indent="-285750">
              <a:buFont typeface="Arial" panose="020B0604020202020204" pitchFamily="34" charset="0"/>
              <a:buChar char="•"/>
            </a:pPr>
            <a:r>
              <a:rPr lang="en-US" sz="1400" dirty="0"/>
              <a:t>Increased energy acceptance</a:t>
            </a:r>
          </a:p>
          <a:p>
            <a:r>
              <a:rPr lang="en-US" sz="1400" dirty="0"/>
              <a:t>Find that longitudinal emittance could be smaller by up to a factor 3</a:t>
            </a:r>
          </a:p>
          <a:p>
            <a:pPr marL="285750" indent="-285750">
              <a:buFont typeface="Arial" panose="020B0604020202020204" pitchFamily="34" charset="0"/>
              <a:buChar char="•"/>
            </a:pPr>
            <a:r>
              <a:rPr lang="en-US" sz="1400" dirty="0"/>
              <a:t>May be marginally OK already now</a:t>
            </a:r>
          </a:p>
          <a:p>
            <a:r>
              <a:rPr lang="en-US" sz="1400" dirty="0"/>
              <a:t>Need a full start to end study</a:t>
            </a:r>
          </a:p>
        </p:txBody>
      </p:sp>
    </p:spTree>
    <p:extLst>
      <p:ext uri="{BB962C8B-B14F-4D97-AF65-F5344CB8AC3E}">
        <p14:creationId xmlns:p14="http://schemas.microsoft.com/office/powerpoint/2010/main" val="3499467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CB882-EB85-566B-9E71-18B5BBE92172}"/>
            </a:ext>
          </a:extLst>
        </p:cNvPr>
        <p:cNvGrpSpPr/>
        <p:nvPr/>
      </p:nvGrpSpPr>
      <p:grpSpPr>
        <a:xfrm>
          <a:off x="0" y="0"/>
          <a:ext cx="0" cy="0"/>
          <a:chOff x="0" y="0"/>
          <a:chExt cx="0" cy="0"/>
        </a:xfrm>
      </p:grpSpPr>
      <p:sp>
        <p:nvSpPr>
          <p:cNvPr id="413" name="PlaceHolder 1">
            <a:extLst>
              <a:ext uri="{FF2B5EF4-FFF2-40B4-BE49-F238E27FC236}">
                <a16:creationId xmlns:a16="http://schemas.microsoft.com/office/drawing/2014/main" id="{2DA3C10A-0FE8-5CE7-0237-230DF88C6107}"/>
              </a:ext>
            </a:extLst>
          </p:cNvPr>
          <p:cNvSpPr>
            <a:spLocks noGrp="1"/>
          </p:cNvSpPr>
          <p:nvPr>
            <p:ph type="title"/>
          </p:nvPr>
        </p:nvSpPr>
        <p:spPr>
          <a:xfrm>
            <a:off x="1295280" y="-20520"/>
            <a:ext cx="6781320" cy="431640"/>
          </a:xfrm>
          <a:prstGeom prst="rect">
            <a:avLst/>
          </a:prstGeom>
          <a:noFill/>
          <a:ln w="0">
            <a:noFill/>
          </a:ln>
        </p:spPr>
        <p:txBody>
          <a:bodyPr lIns="0" tIns="0" rIns="0" bIns="0" anchor="t">
            <a:noAutofit/>
          </a:bodyPr>
          <a:lstStyle/>
          <a:p>
            <a:pPr indent="0" algn="ctr">
              <a:lnSpc>
                <a:spcPct val="100000"/>
              </a:lnSpc>
              <a:buNone/>
            </a:pPr>
            <a:r>
              <a:rPr lang="en-GB" sz="3200" b="0" strike="noStrike" spc="-1" dirty="0">
                <a:solidFill>
                  <a:srgbClr val="000000"/>
                </a:solidFill>
                <a:latin typeface="Calibri"/>
              </a:rPr>
              <a:t>Collective Effects</a:t>
            </a:r>
            <a:endParaRPr lang="fr-FR" sz="3200" b="0" strike="noStrike" spc="-1" dirty="0">
              <a:solidFill>
                <a:srgbClr val="000000"/>
              </a:solidFill>
              <a:latin typeface="Arial"/>
            </a:endParaRPr>
          </a:p>
        </p:txBody>
      </p:sp>
      <p:sp>
        <p:nvSpPr>
          <p:cNvPr id="414" name="PlaceHolder 2">
            <a:extLst>
              <a:ext uri="{FF2B5EF4-FFF2-40B4-BE49-F238E27FC236}">
                <a16:creationId xmlns:a16="http://schemas.microsoft.com/office/drawing/2014/main" id="{9BA7724C-E83E-ECA2-0D57-F72503093B73}"/>
              </a:ext>
            </a:extLst>
          </p:cNvPr>
          <p:cNvSpPr>
            <a:spLocks noGrp="1"/>
          </p:cNvSpPr>
          <p:nvPr>
            <p:ph type="ftr" idx="18"/>
          </p:nvPr>
        </p:nvSpPr>
        <p:spPr>
          <a:xfrm>
            <a:off x="395640" y="4947840"/>
            <a:ext cx="7416360" cy="245160"/>
          </a:xfrm>
          <a:prstGeom prst="rect">
            <a:avLst/>
          </a:prstGeom>
          <a:noFill/>
          <a:ln w="0">
            <a:noFill/>
          </a:ln>
        </p:spPr>
        <p:txBody>
          <a:bodyPr lIns="0" tIns="0" rIns="0" bIns="0" anchor="t">
            <a:noAutofit/>
          </a:bodyPr>
          <a:lstStyle>
            <a:lvl1pPr indent="0">
              <a:lnSpc>
                <a:spcPct val="100000"/>
              </a:lnSpc>
              <a:buNone/>
              <a:defRPr lang="en-US" sz="1200" b="0" strike="noStrike" spc="-1">
                <a:solidFill>
                  <a:srgbClr val="000000"/>
                </a:solidFill>
                <a:latin typeface="Calibri"/>
              </a:defRPr>
            </a:lvl1pPr>
          </a:lstStyle>
          <a:p>
            <a:pPr indent="0">
              <a:lnSpc>
                <a:spcPct val="100000"/>
              </a:lnSpc>
              <a:buNone/>
            </a:pPr>
            <a:r>
              <a:rPr lang="en-US" sz="1200" b="0" strike="noStrike" spc="-1">
                <a:solidFill>
                  <a:srgbClr val="000000"/>
                </a:solidFill>
                <a:latin typeface="Calibri"/>
              </a:rPr>
              <a:t>D. Schulte,  Future Colliders 3, BND, 2025</a:t>
            </a:r>
            <a:endParaRPr lang="en-GB" sz="1200" b="0" strike="noStrike" spc="-1">
              <a:solidFill>
                <a:srgbClr val="000000"/>
              </a:solidFill>
              <a:latin typeface="Times New Roman"/>
            </a:endParaRPr>
          </a:p>
        </p:txBody>
      </p:sp>
      <p:sp>
        <p:nvSpPr>
          <p:cNvPr id="417" name="AutoShape 7">
            <a:extLst>
              <a:ext uri="{FF2B5EF4-FFF2-40B4-BE49-F238E27FC236}">
                <a16:creationId xmlns:a16="http://schemas.microsoft.com/office/drawing/2014/main" id="{4208A04A-C9CB-0C1E-7656-8AF00FF9FD59}"/>
              </a:ext>
            </a:extLst>
          </p:cNvPr>
          <p:cNvSpPr/>
          <p:nvPr/>
        </p:nvSpPr>
        <p:spPr>
          <a:xfrm>
            <a:off x="4419720" y="2562120"/>
            <a:ext cx="304560" cy="16164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endParaRPr lang="en-US" sz="1800" b="0" strike="noStrike" spc="-1">
              <a:solidFill>
                <a:srgbClr val="000000"/>
              </a:solidFill>
              <a:latin typeface="Calibri"/>
            </a:endParaRPr>
          </a:p>
        </p:txBody>
      </p:sp>
      <p:sp>
        <p:nvSpPr>
          <p:cNvPr id="4" name="PlaceHolder 3">
            <a:extLst>
              <a:ext uri="{FF2B5EF4-FFF2-40B4-BE49-F238E27FC236}">
                <a16:creationId xmlns:a16="http://schemas.microsoft.com/office/drawing/2014/main" id="{742E91F4-CE3B-0D14-9298-E4109D6A594D}"/>
              </a:ext>
            </a:extLst>
          </p:cNvPr>
          <p:cNvSpPr>
            <a:spLocks noGrp="1"/>
          </p:cNvSpPr>
          <p:nvPr>
            <p:ph type="sldNum" idx="4"/>
          </p:nvPr>
        </p:nvSpPr>
        <p:spPr/>
        <p:txBody>
          <a:bodyPr/>
          <a:lstStyle/>
          <a:p>
            <a:fld id="{C47004D5-80D6-4898-BB65-29F0736D664F}" type="slidenum">
              <a:rPr/>
              <a:t>17</a:t>
            </a:fld>
            <a:endParaRPr/>
          </a:p>
        </p:txBody>
      </p:sp>
      <p:sp>
        <p:nvSpPr>
          <p:cNvPr id="3" name="TextBox 2">
            <a:extLst>
              <a:ext uri="{FF2B5EF4-FFF2-40B4-BE49-F238E27FC236}">
                <a16:creationId xmlns:a16="http://schemas.microsoft.com/office/drawing/2014/main" id="{1439DF1B-53F5-4BC6-6E11-A55AD16450D2}"/>
              </a:ext>
            </a:extLst>
          </p:cNvPr>
          <p:cNvSpPr txBox="1"/>
          <p:nvPr/>
        </p:nvSpPr>
        <p:spPr>
          <a:xfrm>
            <a:off x="48049" y="483518"/>
            <a:ext cx="2786525" cy="738664"/>
          </a:xfrm>
          <a:prstGeom prst="rect">
            <a:avLst/>
          </a:prstGeom>
          <a:solidFill>
            <a:schemeClr val="accent1">
              <a:lumMod val="20000"/>
              <a:lumOff val="80000"/>
              <a:alpha val="50000"/>
            </a:schemeClr>
          </a:solidFill>
        </p:spPr>
        <p:txBody>
          <a:bodyPr wrap="square">
            <a:spAutoFit/>
          </a:bodyPr>
          <a:lstStyle/>
          <a:p>
            <a:r>
              <a:rPr lang="en-US" sz="1400" b="1" dirty="0">
                <a:latin typeface="Calibri" panose="020F0502020204030204" pitchFamily="34" charset="0"/>
                <a:cs typeface="Calibri" panose="020F0502020204030204" pitchFamily="34" charset="0"/>
              </a:rPr>
              <a:t>Challenges:</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Impedance of the beam pipe</a:t>
            </a:r>
          </a:p>
          <a:p>
            <a:pPr marL="171450" indent="-171450">
              <a:buFont typeface="Arial" panose="020B0604020202020204" pitchFamily="34" charset="0"/>
              <a:buChar char="•"/>
            </a:pPr>
            <a:r>
              <a:rPr lang="en-US" sz="1400" dirty="0">
                <a:latin typeface="Calibri" panose="020F0502020204030204" pitchFamily="34" charset="0"/>
                <a:cs typeface="Calibri" panose="020F0502020204030204" pitchFamily="34" charset="0"/>
              </a:rPr>
              <a:t>Beam-beam effects</a:t>
            </a:r>
          </a:p>
        </p:txBody>
      </p:sp>
      <p:sp>
        <p:nvSpPr>
          <p:cNvPr id="6" name="TextBox 5">
            <a:extLst>
              <a:ext uri="{FF2B5EF4-FFF2-40B4-BE49-F238E27FC236}">
                <a16:creationId xmlns:a16="http://schemas.microsoft.com/office/drawing/2014/main" id="{9C12A246-EC7B-EE08-FF6F-49C0E509A71C}"/>
              </a:ext>
            </a:extLst>
          </p:cNvPr>
          <p:cNvSpPr txBox="1"/>
          <p:nvPr/>
        </p:nvSpPr>
        <p:spPr>
          <a:xfrm>
            <a:off x="47637" y="3563019"/>
            <a:ext cx="2897472" cy="1384995"/>
          </a:xfrm>
          <a:prstGeom prst="rect">
            <a:avLst/>
          </a:prstGeom>
          <a:solidFill>
            <a:schemeClr val="accent1">
              <a:lumMod val="20000"/>
              <a:lumOff val="80000"/>
              <a:alpha val="50000"/>
            </a:schemeClr>
          </a:solidFill>
        </p:spPr>
        <p:txBody>
          <a:bodyPr wrap="square">
            <a:spAutoFit/>
          </a:bodyPr>
          <a:lstStyle/>
          <a:p>
            <a:r>
              <a:rPr lang="en-US" sz="1400" b="1" dirty="0">
                <a:cs typeface="Calibri" panose="020F0502020204030204" pitchFamily="34" charset="0"/>
              </a:rPr>
              <a:t>Beam-beam effect:</a:t>
            </a:r>
          </a:p>
          <a:p>
            <a:pPr marL="171450" indent="-171450">
              <a:buFont typeface="Arial" panose="020B0604020202020204" pitchFamily="34" charset="0"/>
              <a:buChar char="•"/>
            </a:pPr>
            <a:r>
              <a:rPr lang="en-US" sz="1400" dirty="0">
                <a:cs typeface="Calibri" panose="020F0502020204030204" pitchFamily="34" charset="0"/>
              </a:rPr>
              <a:t>Beam-beam parameter is </a:t>
            </a:r>
            <a:r>
              <a:rPr lang="el-GR" sz="1400" dirty="0"/>
              <a:t>ξ = 0.078</a:t>
            </a:r>
            <a:r>
              <a:rPr lang="en-US" sz="1400" dirty="0"/>
              <a:t> at injection</a:t>
            </a:r>
            <a:endParaRPr lang="en-US" sz="1400" dirty="0">
              <a:cs typeface="Calibri" panose="020F0502020204030204" pitchFamily="34" charset="0"/>
            </a:endParaRPr>
          </a:p>
          <a:p>
            <a:pPr marL="171450" indent="-171450">
              <a:buFont typeface="Arial" panose="020B0604020202020204" pitchFamily="34" charset="0"/>
              <a:buChar char="•"/>
            </a:pPr>
            <a:r>
              <a:rPr lang="en-US" sz="1400" dirty="0">
                <a:cs typeface="Calibri" panose="020F0502020204030204" pitchFamily="34" charset="0"/>
              </a:rPr>
              <a:t>Instability can develop</a:t>
            </a:r>
          </a:p>
          <a:p>
            <a:pPr marL="171450" indent="-171450">
              <a:buFont typeface="Arial" panose="020B0604020202020204" pitchFamily="34" charset="0"/>
              <a:buChar char="•"/>
            </a:pPr>
            <a:r>
              <a:rPr lang="en-US" sz="1400" dirty="0">
                <a:cs typeface="Calibri" panose="020F0502020204030204" pitchFamily="34" charset="0"/>
              </a:rPr>
              <a:t>A 20-turn transverse damper makes the beam stable</a:t>
            </a:r>
          </a:p>
        </p:txBody>
      </p:sp>
      <p:pic>
        <p:nvPicPr>
          <p:cNvPr id="8" name="Picture 7" descr="A screenshot of a computer&#10;&#10;AI-generated content may be incorrect.">
            <a:extLst>
              <a:ext uri="{FF2B5EF4-FFF2-40B4-BE49-F238E27FC236}">
                <a16:creationId xmlns:a16="http://schemas.microsoft.com/office/drawing/2014/main" id="{72A655E4-89DE-C5AA-5C80-006EF5AE7C33}"/>
              </a:ext>
            </a:extLst>
          </p:cNvPr>
          <p:cNvPicPr>
            <a:picLocks noChangeAspect="1"/>
          </p:cNvPicPr>
          <p:nvPr/>
        </p:nvPicPr>
        <p:blipFill>
          <a:blip r:embed="rId2"/>
          <a:srcRect t="34600" b="24069"/>
          <a:stretch>
            <a:fillRect/>
          </a:stretch>
        </p:blipFill>
        <p:spPr>
          <a:xfrm>
            <a:off x="3563887" y="917601"/>
            <a:ext cx="5566381" cy="1538930"/>
          </a:xfrm>
          <a:prstGeom prst="rect">
            <a:avLst/>
          </a:prstGeom>
        </p:spPr>
      </p:pic>
      <p:pic>
        <p:nvPicPr>
          <p:cNvPr id="2" name="Picture 5" descr="A table with numbers and symbols&#10;&#10;Description automatically generated">
            <a:extLst>
              <a:ext uri="{FF2B5EF4-FFF2-40B4-BE49-F238E27FC236}">
                <a16:creationId xmlns:a16="http://schemas.microsoft.com/office/drawing/2014/main" id="{147AB4AE-073F-B12A-1D59-8D7EE533E625}"/>
              </a:ext>
            </a:extLst>
          </p:cNvPr>
          <p:cNvPicPr>
            <a:picLocks noChangeAspect="1"/>
          </p:cNvPicPr>
          <p:nvPr/>
        </p:nvPicPr>
        <p:blipFill>
          <a:blip r:embed="rId3">
            <a:lum/>
            <a:alphaModFix/>
          </a:blip>
          <a:srcRect/>
          <a:stretch>
            <a:fillRect/>
          </a:stretch>
        </p:blipFill>
        <p:spPr>
          <a:xfrm>
            <a:off x="2919264" y="3550295"/>
            <a:ext cx="6020152" cy="1469727"/>
          </a:xfrm>
          <a:prstGeom prst="rect">
            <a:avLst/>
          </a:prstGeom>
          <a:noFill/>
          <a:ln>
            <a:noFill/>
          </a:ln>
        </p:spPr>
      </p:pic>
      <p:sp>
        <p:nvSpPr>
          <p:cNvPr id="7" name="Freeform: Shape 6">
            <a:extLst>
              <a:ext uri="{FF2B5EF4-FFF2-40B4-BE49-F238E27FC236}">
                <a16:creationId xmlns:a16="http://schemas.microsoft.com/office/drawing/2014/main" id="{4D7BF795-098A-2F31-BB94-D590B1B8EF5C}"/>
              </a:ext>
            </a:extLst>
          </p:cNvPr>
          <p:cNvSpPr/>
          <p:nvPr/>
        </p:nvSpPr>
        <p:spPr>
          <a:xfrm>
            <a:off x="6444208" y="4659982"/>
            <a:ext cx="548640" cy="274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000">
            <a:solidFill>
              <a:srgbClr val="FF8000"/>
            </a:solidFill>
            <a:prstDash val="solid"/>
          </a:ln>
        </p:spPr>
        <p:txBody>
          <a:bodyPr wrap="square" lIns="108000" tIns="63000" rIns="108000" bIns="63000" anchor="ctr" anchorCtr="0" compatLnSpc="0">
            <a:noAutofit/>
          </a:bodyPr>
          <a:lstStyle/>
          <a:p>
            <a:pPr marL="0" marR="0" lvl="0" indent="0" hangingPunct="0">
              <a:lnSpc>
                <a:spcPct val="100000"/>
              </a:lnSpc>
              <a:spcBef>
                <a:spcPts val="0"/>
              </a:spcBef>
              <a:spcAft>
                <a:spcPts val="0"/>
              </a:spcAft>
              <a:buNone/>
              <a:tabLst/>
            </a:pPr>
            <a:endParaRPr lang="fr-FR" sz="1400" b="0" i="0" u="none" strike="noStrike" kern="1200" cap="none">
              <a:ln>
                <a:noFill/>
              </a:ln>
              <a:latin typeface="Fira Sans" pitchFamily="34"/>
              <a:ea typeface="Noto Sans CJK SC" pitchFamily="2"/>
              <a:cs typeface="FreeSans" pitchFamily="2"/>
            </a:endParaRPr>
          </a:p>
        </p:txBody>
      </p:sp>
      <p:sp>
        <p:nvSpPr>
          <p:cNvPr id="9" name="TextBox 8">
            <a:extLst>
              <a:ext uri="{FF2B5EF4-FFF2-40B4-BE49-F238E27FC236}">
                <a16:creationId xmlns:a16="http://schemas.microsoft.com/office/drawing/2014/main" id="{A580585E-639B-E202-87DB-3B6C23F8F503}"/>
              </a:ext>
            </a:extLst>
          </p:cNvPr>
          <p:cNvSpPr txBox="1"/>
          <p:nvPr/>
        </p:nvSpPr>
        <p:spPr>
          <a:xfrm>
            <a:off x="47636" y="1275606"/>
            <a:ext cx="3816424" cy="2246769"/>
          </a:xfrm>
          <a:prstGeom prst="rect">
            <a:avLst/>
          </a:prstGeom>
          <a:solidFill>
            <a:schemeClr val="accent1">
              <a:lumMod val="20000"/>
              <a:lumOff val="80000"/>
              <a:alpha val="50000"/>
            </a:schemeClr>
          </a:solidFill>
        </p:spPr>
        <p:txBody>
          <a:bodyPr wrap="square">
            <a:spAutoFit/>
          </a:bodyPr>
          <a:lstStyle/>
          <a:p>
            <a:r>
              <a:rPr lang="en-US" sz="1400" b="1" dirty="0">
                <a:cs typeface="Calibri" panose="020F0502020204030204" pitchFamily="34" charset="0"/>
              </a:rPr>
              <a:t>Impedance:</a:t>
            </a:r>
          </a:p>
          <a:p>
            <a:pPr marL="171450" indent="-171450">
              <a:buFont typeface="Arial" panose="020B0604020202020204" pitchFamily="34" charset="0"/>
              <a:buChar char="•"/>
            </a:pPr>
            <a:r>
              <a:rPr lang="en-US" sz="1400" dirty="0">
                <a:cs typeface="Calibri" panose="020F0502020204030204" pitchFamily="34" charset="0"/>
              </a:rPr>
              <a:t>No longitudinal motion of particles in the beam</a:t>
            </a:r>
          </a:p>
          <a:p>
            <a:pPr marL="628650" lvl="1" indent="-171450">
              <a:buFont typeface="Arial" panose="020B0604020202020204" pitchFamily="34" charset="0"/>
              <a:buChar char="•"/>
            </a:pPr>
            <a:r>
              <a:rPr lang="en-GB" sz="1400" dirty="0"/>
              <a:t>Slippage factor </a:t>
            </a:r>
            <a:r>
              <a:rPr lang="el-GR" sz="1400" dirty="0"/>
              <a:t>η = 0</a:t>
            </a:r>
            <a:endParaRPr lang="en-US" sz="1400" dirty="0">
              <a:cs typeface="Calibri" panose="020F0502020204030204" pitchFamily="34" charset="0"/>
            </a:endParaRPr>
          </a:p>
          <a:p>
            <a:pPr marL="171450" indent="-171450">
              <a:buFont typeface="Arial" panose="020B0604020202020204" pitchFamily="34" charset="0"/>
              <a:buChar char="•"/>
            </a:pPr>
            <a:r>
              <a:rPr lang="en-US" sz="1400" dirty="0">
                <a:cs typeface="Calibri" panose="020F0502020204030204" pitchFamily="34" charset="0"/>
              </a:rPr>
              <a:t>Shield is coated with 10 um of copper</a:t>
            </a:r>
          </a:p>
          <a:p>
            <a:pPr marL="171450" indent="-171450">
              <a:buFont typeface="Arial" panose="020B0604020202020204" pitchFamily="34" charset="0"/>
              <a:buChar char="•"/>
            </a:pPr>
            <a:r>
              <a:rPr lang="en-US" sz="1400" dirty="0">
                <a:cs typeface="Calibri" panose="020F0502020204030204" pitchFamily="34" charset="0"/>
              </a:rPr>
              <a:t>Room temperature assumed (worst case)</a:t>
            </a:r>
          </a:p>
          <a:p>
            <a:pPr marL="171450" indent="-171450">
              <a:buFont typeface="Arial" panose="020B0604020202020204" pitchFamily="34" charset="0"/>
              <a:buChar char="•"/>
            </a:pPr>
            <a:r>
              <a:rPr lang="en-US" sz="1400" dirty="0">
                <a:cs typeface="Calibri" panose="020F0502020204030204" pitchFamily="34" charset="0"/>
              </a:rPr>
              <a:t>Feedback alone is not sufficient</a:t>
            </a:r>
          </a:p>
          <a:p>
            <a:pPr marL="171450" indent="-171450">
              <a:buFont typeface="Arial" panose="020B0604020202020204" pitchFamily="34" charset="0"/>
              <a:buChar char="•"/>
            </a:pPr>
            <a:r>
              <a:rPr lang="en-US" sz="1400" dirty="0">
                <a:cs typeface="Calibri" panose="020F0502020204030204" pitchFamily="34" charset="0"/>
              </a:rPr>
              <a:t>Need to add Q’ = 2 to make beam stable</a:t>
            </a:r>
          </a:p>
          <a:p>
            <a:pPr marL="171450" indent="-171450">
              <a:buFont typeface="Arial" panose="020B0604020202020204" pitchFamily="34" charset="0"/>
              <a:buChar char="•"/>
            </a:pPr>
            <a:r>
              <a:rPr lang="en-US" sz="1400" dirty="0">
                <a:cs typeface="Calibri" panose="020F0502020204030204" pitchFamily="34" charset="0"/>
              </a:rPr>
              <a:t>Relatively small compared to LHC (about 15)</a:t>
            </a:r>
          </a:p>
          <a:p>
            <a:pPr marL="171450" indent="-171450">
              <a:buFont typeface="Arial" panose="020B0604020202020204" pitchFamily="34" charset="0"/>
              <a:buChar char="•"/>
            </a:pPr>
            <a:r>
              <a:rPr lang="en-US" sz="1400" dirty="0">
                <a:cs typeface="Calibri" panose="020F0502020204030204" pitchFamily="34" charset="0"/>
              </a:rPr>
              <a:t>Note: fast 20-turn damper would allow 16 mm all around the ring</a:t>
            </a:r>
          </a:p>
        </p:txBody>
      </p:sp>
      <p:sp>
        <p:nvSpPr>
          <p:cNvPr id="10" name="TextBox 9">
            <a:extLst>
              <a:ext uri="{FF2B5EF4-FFF2-40B4-BE49-F238E27FC236}">
                <a16:creationId xmlns:a16="http://schemas.microsoft.com/office/drawing/2014/main" id="{9AAFA85F-0B11-7936-2377-2DF5EB89789D}"/>
              </a:ext>
            </a:extLst>
          </p:cNvPr>
          <p:cNvSpPr txBox="1"/>
          <p:nvPr/>
        </p:nvSpPr>
        <p:spPr>
          <a:xfrm>
            <a:off x="6484150" y="2552586"/>
            <a:ext cx="2659850" cy="307777"/>
          </a:xfrm>
          <a:prstGeom prst="rect">
            <a:avLst/>
          </a:prstGeom>
          <a:noFill/>
        </p:spPr>
        <p:txBody>
          <a:bodyPr wrap="square" rtlCol="0">
            <a:spAutoFit/>
          </a:bodyPr>
          <a:lstStyle/>
          <a:p>
            <a:r>
              <a:rPr lang="en-US" sz="1400" dirty="0"/>
              <a:t>Q’ = 2 and 100-turn damper</a:t>
            </a:r>
            <a:endParaRPr lang="en-GB" sz="1400" dirty="0"/>
          </a:p>
        </p:txBody>
      </p:sp>
      <p:sp>
        <p:nvSpPr>
          <p:cNvPr id="12" name="TextBox 11">
            <a:extLst>
              <a:ext uri="{FF2B5EF4-FFF2-40B4-BE49-F238E27FC236}">
                <a16:creationId xmlns:a16="http://schemas.microsoft.com/office/drawing/2014/main" id="{F052A9F2-67FE-6C28-D5ED-2693AAE07108}"/>
              </a:ext>
            </a:extLst>
          </p:cNvPr>
          <p:cNvSpPr txBox="1"/>
          <p:nvPr/>
        </p:nvSpPr>
        <p:spPr>
          <a:xfrm>
            <a:off x="4045020" y="2571750"/>
            <a:ext cx="1767535" cy="307777"/>
          </a:xfrm>
          <a:prstGeom prst="rect">
            <a:avLst/>
          </a:prstGeom>
          <a:noFill/>
        </p:spPr>
        <p:txBody>
          <a:bodyPr wrap="none" rtlCol="0">
            <a:spAutoFit/>
          </a:bodyPr>
          <a:lstStyle/>
          <a:p>
            <a:r>
              <a:rPr lang="en-US" sz="1400" dirty="0"/>
              <a:t>Q’ = 0 and no damper</a:t>
            </a:r>
            <a:endParaRPr lang="en-GB" sz="1400" dirty="0"/>
          </a:p>
        </p:txBody>
      </p:sp>
    </p:spTree>
    <p:extLst>
      <p:ext uri="{BB962C8B-B14F-4D97-AF65-F5344CB8AC3E}">
        <p14:creationId xmlns:p14="http://schemas.microsoft.com/office/powerpoint/2010/main" val="3925988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FDB67-284A-4331-489E-9272BCD3A993}"/>
            </a:ext>
          </a:extLst>
        </p:cNvPr>
        <p:cNvGrpSpPr/>
        <p:nvPr/>
      </p:nvGrpSpPr>
      <p:grpSpPr>
        <a:xfrm>
          <a:off x="0" y="0"/>
          <a:ext cx="0" cy="0"/>
          <a:chOff x="0" y="0"/>
          <a:chExt cx="0" cy="0"/>
        </a:xfrm>
      </p:grpSpPr>
      <p:sp>
        <p:nvSpPr>
          <p:cNvPr id="413" name="PlaceHolder 1">
            <a:extLst>
              <a:ext uri="{FF2B5EF4-FFF2-40B4-BE49-F238E27FC236}">
                <a16:creationId xmlns:a16="http://schemas.microsoft.com/office/drawing/2014/main" id="{DC403DB9-DC1E-98E1-3CA2-3D15E2F956A0}"/>
              </a:ext>
            </a:extLst>
          </p:cNvPr>
          <p:cNvSpPr>
            <a:spLocks noGrp="1"/>
          </p:cNvSpPr>
          <p:nvPr>
            <p:ph type="title"/>
          </p:nvPr>
        </p:nvSpPr>
        <p:spPr>
          <a:xfrm>
            <a:off x="1295280" y="-20520"/>
            <a:ext cx="6781320" cy="431640"/>
          </a:xfrm>
          <a:prstGeom prst="rect">
            <a:avLst/>
          </a:prstGeom>
          <a:noFill/>
          <a:ln w="0">
            <a:noFill/>
          </a:ln>
        </p:spPr>
        <p:txBody>
          <a:bodyPr lIns="0" tIns="0" rIns="0" bIns="0" anchor="t">
            <a:noAutofit/>
          </a:bodyPr>
          <a:lstStyle/>
          <a:p>
            <a:pPr indent="0" algn="ctr">
              <a:lnSpc>
                <a:spcPct val="100000"/>
              </a:lnSpc>
              <a:buNone/>
            </a:pPr>
            <a:r>
              <a:rPr lang="en-GB" sz="3200" b="0" strike="noStrike" spc="-1" dirty="0">
                <a:solidFill>
                  <a:srgbClr val="000000"/>
                </a:solidFill>
                <a:latin typeface="Calibri"/>
              </a:rPr>
              <a:t>Pinch Effect</a:t>
            </a:r>
            <a:endParaRPr lang="fr-FR" sz="3200" b="0" strike="noStrike" spc="-1" dirty="0">
              <a:solidFill>
                <a:srgbClr val="000000"/>
              </a:solidFill>
              <a:latin typeface="Arial"/>
            </a:endParaRPr>
          </a:p>
        </p:txBody>
      </p:sp>
      <p:sp>
        <p:nvSpPr>
          <p:cNvPr id="414" name="PlaceHolder 2">
            <a:extLst>
              <a:ext uri="{FF2B5EF4-FFF2-40B4-BE49-F238E27FC236}">
                <a16:creationId xmlns:a16="http://schemas.microsoft.com/office/drawing/2014/main" id="{86893B05-407A-81E4-6FE7-0A3BC187967E}"/>
              </a:ext>
            </a:extLst>
          </p:cNvPr>
          <p:cNvSpPr>
            <a:spLocks noGrp="1"/>
          </p:cNvSpPr>
          <p:nvPr>
            <p:ph type="ftr" idx="18"/>
          </p:nvPr>
        </p:nvSpPr>
        <p:spPr>
          <a:xfrm>
            <a:off x="395640" y="4947840"/>
            <a:ext cx="7416360" cy="245160"/>
          </a:xfrm>
          <a:prstGeom prst="rect">
            <a:avLst/>
          </a:prstGeom>
          <a:noFill/>
          <a:ln w="0">
            <a:noFill/>
          </a:ln>
        </p:spPr>
        <p:txBody>
          <a:bodyPr lIns="0" tIns="0" rIns="0" bIns="0" anchor="t">
            <a:noAutofit/>
          </a:bodyPr>
          <a:lstStyle>
            <a:lvl1pPr indent="0">
              <a:lnSpc>
                <a:spcPct val="100000"/>
              </a:lnSpc>
              <a:buNone/>
              <a:defRPr lang="en-US" sz="1200" b="0" strike="noStrike" spc="-1">
                <a:solidFill>
                  <a:srgbClr val="000000"/>
                </a:solidFill>
                <a:latin typeface="Calibri"/>
              </a:defRPr>
            </a:lvl1pPr>
          </a:lstStyle>
          <a:p>
            <a:pPr indent="0">
              <a:lnSpc>
                <a:spcPct val="100000"/>
              </a:lnSpc>
              <a:buNone/>
            </a:pPr>
            <a:r>
              <a:rPr lang="en-US" sz="1200" b="0" strike="noStrike" spc="-1">
                <a:solidFill>
                  <a:srgbClr val="000000"/>
                </a:solidFill>
                <a:latin typeface="Calibri"/>
              </a:rPr>
              <a:t>D. Schulte,  Future Colliders 3, BND, 2025</a:t>
            </a:r>
            <a:endParaRPr lang="en-GB" sz="1200" b="0" strike="noStrike" spc="-1">
              <a:solidFill>
                <a:srgbClr val="000000"/>
              </a:solidFill>
              <a:latin typeface="Times New Roman"/>
            </a:endParaRPr>
          </a:p>
        </p:txBody>
      </p:sp>
      <p:sp>
        <p:nvSpPr>
          <p:cNvPr id="417" name="AutoShape 7">
            <a:extLst>
              <a:ext uri="{FF2B5EF4-FFF2-40B4-BE49-F238E27FC236}">
                <a16:creationId xmlns:a16="http://schemas.microsoft.com/office/drawing/2014/main" id="{0FDDCE0B-5FD4-5349-2077-D4B91F278DC3}"/>
              </a:ext>
            </a:extLst>
          </p:cNvPr>
          <p:cNvSpPr/>
          <p:nvPr/>
        </p:nvSpPr>
        <p:spPr>
          <a:xfrm>
            <a:off x="4419720" y="2562120"/>
            <a:ext cx="304560" cy="16164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endParaRPr lang="en-US" sz="1800" b="0" strike="noStrike" spc="-1">
              <a:solidFill>
                <a:srgbClr val="000000"/>
              </a:solidFill>
              <a:latin typeface="Calibri"/>
            </a:endParaRPr>
          </a:p>
        </p:txBody>
      </p:sp>
      <p:sp>
        <p:nvSpPr>
          <p:cNvPr id="4" name="PlaceHolder 3">
            <a:extLst>
              <a:ext uri="{FF2B5EF4-FFF2-40B4-BE49-F238E27FC236}">
                <a16:creationId xmlns:a16="http://schemas.microsoft.com/office/drawing/2014/main" id="{1EFEB920-9176-AD4B-963D-2009570F449C}"/>
              </a:ext>
            </a:extLst>
          </p:cNvPr>
          <p:cNvSpPr>
            <a:spLocks noGrp="1"/>
          </p:cNvSpPr>
          <p:nvPr>
            <p:ph type="sldNum" idx="4"/>
          </p:nvPr>
        </p:nvSpPr>
        <p:spPr/>
        <p:txBody>
          <a:bodyPr/>
          <a:lstStyle/>
          <a:p>
            <a:fld id="{C47004D5-80D6-4898-BB65-29F0736D664F}" type="slidenum">
              <a:rPr/>
              <a:t>18</a:t>
            </a:fld>
            <a:endParaRPr/>
          </a:p>
        </p:txBody>
      </p:sp>
      <p:sp>
        <p:nvSpPr>
          <p:cNvPr id="3" name="TextBox 2">
            <a:extLst>
              <a:ext uri="{FF2B5EF4-FFF2-40B4-BE49-F238E27FC236}">
                <a16:creationId xmlns:a16="http://schemas.microsoft.com/office/drawing/2014/main" id="{82083C15-EE20-9DC2-13F2-446CDD6F8D05}"/>
              </a:ext>
            </a:extLst>
          </p:cNvPr>
          <p:cNvSpPr txBox="1"/>
          <p:nvPr/>
        </p:nvSpPr>
        <p:spPr>
          <a:xfrm>
            <a:off x="158583" y="611852"/>
            <a:ext cx="4701449" cy="1815882"/>
          </a:xfrm>
          <a:prstGeom prst="rect">
            <a:avLst/>
          </a:prstGeom>
          <a:solidFill>
            <a:schemeClr val="accent1">
              <a:lumMod val="20000"/>
              <a:lumOff val="80000"/>
              <a:alpha val="50000"/>
            </a:schemeClr>
          </a:solidFill>
        </p:spPr>
        <p:txBody>
          <a:bodyPr wrap="square">
            <a:spAutoFit/>
          </a:bodyPr>
          <a:lstStyle/>
          <a:p>
            <a:r>
              <a:rPr lang="en-US" sz="1400" dirty="0">
                <a:latin typeface="Calibri" panose="020F0502020204030204" pitchFamily="34" charset="0"/>
                <a:cs typeface="Calibri" panose="020F0502020204030204" pitchFamily="34" charset="0"/>
              </a:rPr>
              <a:t>Hourglass effect reduces luminosity to about 76% of geometric value</a:t>
            </a: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Beam-beam effect increases the luminosity</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but can generate additional background</a:t>
            </a:r>
          </a:p>
          <a:p>
            <a:pPr marL="285750" indent="-285750">
              <a:buFont typeface="Arial" panose="020B0604020202020204" pitchFamily="34" charset="0"/>
              <a:buChar char="•"/>
            </a:pPr>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Simulations with GUINEA-PIG for three different longitudinal profiles with 1.5 mm RMS bunch length yield similar results</a:t>
            </a:r>
          </a:p>
        </p:txBody>
      </p:sp>
      <p:pic>
        <p:nvPicPr>
          <p:cNvPr id="5" name="Picture 4" descr="A line with blue and purple dots&#10;&#10;AI-generated content may be incorrect.">
            <a:extLst>
              <a:ext uri="{FF2B5EF4-FFF2-40B4-BE49-F238E27FC236}">
                <a16:creationId xmlns:a16="http://schemas.microsoft.com/office/drawing/2014/main" id="{D1F5301F-D6BD-5737-FA69-B2C3458505AA}"/>
              </a:ext>
            </a:extLst>
          </p:cNvPr>
          <p:cNvPicPr>
            <a:picLocks noChangeAspect="1"/>
          </p:cNvPicPr>
          <p:nvPr/>
        </p:nvPicPr>
        <p:blipFill>
          <a:blip r:embed="rId2"/>
          <a:stretch>
            <a:fillRect/>
          </a:stretch>
        </p:blipFill>
        <p:spPr>
          <a:xfrm>
            <a:off x="5004048" y="639613"/>
            <a:ext cx="3209553" cy="2139702"/>
          </a:xfrm>
          <a:prstGeom prst="rect">
            <a:avLst/>
          </a:prstGeom>
        </p:spPr>
      </p:pic>
      <p:pic>
        <p:nvPicPr>
          <p:cNvPr id="7" name="Picture 6" descr="A line of dots on a black background&#10;&#10;AI-generated content may be incorrect.">
            <a:extLst>
              <a:ext uri="{FF2B5EF4-FFF2-40B4-BE49-F238E27FC236}">
                <a16:creationId xmlns:a16="http://schemas.microsoft.com/office/drawing/2014/main" id="{093C4F60-0605-7023-18CA-13333E283DD5}"/>
              </a:ext>
            </a:extLst>
          </p:cNvPr>
          <p:cNvPicPr>
            <a:picLocks noChangeAspect="1"/>
          </p:cNvPicPr>
          <p:nvPr/>
        </p:nvPicPr>
        <p:blipFill>
          <a:blip r:embed="rId3"/>
          <a:stretch>
            <a:fillRect/>
          </a:stretch>
        </p:blipFill>
        <p:spPr>
          <a:xfrm>
            <a:off x="4969591" y="2764904"/>
            <a:ext cx="3209553" cy="2139702"/>
          </a:xfrm>
          <a:prstGeom prst="rect">
            <a:avLst/>
          </a:prstGeom>
        </p:spPr>
      </p:pic>
    </p:spTree>
    <p:extLst>
      <p:ext uri="{BB962C8B-B14F-4D97-AF65-F5344CB8AC3E}">
        <p14:creationId xmlns:p14="http://schemas.microsoft.com/office/powerpoint/2010/main" val="499158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573D7-606C-A9D6-9ADD-D3F40C7E744D}"/>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291EF7F8-6B69-8164-2488-A72D3A419136}"/>
              </a:ext>
            </a:extLst>
          </p:cNvPr>
          <p:cNvSpPr>
            <a:spLocks noGrp="1"/>
          </p:cNvSpPr>
          <p:nvPr>
            <p:ph type="title"/>
          </p:nvPr>
        </p:nvSpPr>
        <p:spPr>
          <a:xfrm>
            <a:off x="1295400" y="-20538"/>
            <a:ext cx="6781800" cy="432048"/>
          </a:xfrm>
        </p:spPr>
        <p:txBody>
          <a:bodyPr/>
          <a:lstStyle/>
          <a:p>
            <a:pPr algn="ctr"/>
            <a:r>
              <a:rPr lang="en-US" sz="3200" spc="-1" dirty="0">
                <a:solidFill>
                  <a:srgbClr val="000000"/>
                </a:solidFill>
                <a:latin typeface="Calibri" panose="020F0502020204030204" pitchFamily="34" charset="0"/>
                <a:cs typeface="Calibri" panose="020F0502020204030204" pitchFamily="34" charset="0"/>
              </a:rPr>
              <a:t>Neutrino Flux Mitigation</a:t>
            </a:r>
            <a:endParaRPr lang="en-GB" sz="3200" b="0" dirty="0">
              <a:latin typeface="Calibri"/>
              <a:cs typeface="Calibri"/>
            </a:endParaRPr>
          </a:p>
        </p:txBody>
      </p:sp>
      <p:sp>
        <p:nvSpPr>
          <p:cNvPr id="52" name="Espace réservé du pied de page 4">
            <a:extLst>
              <a:ext uri="{FF2B5EF4-FFF2-40B4-BE49-F238E27FC236}">
                <a16:creationId xmlns:a16="http://schemas.microsoft.com/office/drawing/2014/main" id="{A7DBF71A-FB2C-8422-5CAC-1EE276B406E9}"/>
              </a:ext>
            </a:extLst>
          </p:cNvPr>
          <p:cNvSpPr>
            <a:spLocks noGrp="1"/>
          </p:cNvSpPr>
          <p:nvPr>
            <p:ph type="ftr" sz="quarter" idx="3"/>
          </p:nvPr>
        </p:nvSpPr>
        <p:spPr>
          <a:xfrm>
            <a:off x="395536" y="4948014"/>
            <a:ext cx="7416824" cy="245664"/>
          </a:xfrm>
          <a:prstGeom prst="rect">
            <a:avLst/>
          </a:prstGeom>
        </p:spPr>
        <p:txBody>
          <a:bodyPr lIns="0" tIns="0" rIns="0" bIns="0"/>
          <a:lstStyle>
            <a:lvl1pPr algn="ctr">
              <a:defRPr sz="1200">
                <a:latin typeface="Arial Narrow"/>
                <a:cs typeface="Arial Narrow"/>
              </a:defRPr>
            </a:lvl1pPr>
          </a:lstStyle>
          <a:p>
            <a:pPr algn="l"/>
            <a:r>
              <a:rPr lang="it-IT">
                <a:latin typeface="Calibri"/>
                <a:cs typeface="Calibri"/>
              </a:rPr>
              <a:t>D. Schulte, Muon Cooling Demonstrator, Milano, November 2025</a:t>
            </a:r>
            <a:endParaRPr lang="en-GB" dirty="0">
              <a:latin typeface="Calibri"/>
              <a:cs typeface="Calibri"/>
            </a:endParaRPr>
          </a:p>
        </p:txBody>
      </p:sp>
      <p:sp>
        <p:nvSpPr>
          <p:cNvPr id="2" name="Slide Number Placeholder 1">
            <a:extLst>
              <a:ext uri="{FF2B5EF4-FFF2-40B4-BE49-F238E27FC236}">
                <a16:creationId xmlns:a16="http://schemas.microsoft.com/office/drawing/2014/main" id="{525248F1-2B7B-EA51-0144-3FA97B4194E5}"/>
              </a:ext>
            </a:extLst>
          </p:cNvPr>
          <p:cNvSpPr>
            <a:spLocks noGrp="1"/>
          </p:cNvSpPr>
          <p:nvPr>
            <p:ph type="sldNum" sz="quarter" idx="4"/>
          </p:nvPr>
        </p:nvSpPr>
        <p:spPr/>
        <p:txBody>
          <a:bodyPr/>
          <a:lstStyle/>
          <a:p>
            <a:fld id="{974172A1-1CBF-0B40-9234-7D4D80EC19EA}" type="slidenum">
              <a:rPr lang="en-GB" smtClean="0"/>
              <a:pPr/>
              <a:t>19</a:t>
            </a:fld>
            <a:endParaRPr lang="en-GB" dirty="0"/>
          </a:p>
        </p:txBody>
      </p:sp>
      <p:sp>
        <p:nvSpPr>
          <p:cNvPr id="35" name="AutoShape 2">
            <a:extLst>
              <a:ext uri="{FF2B5EF4-FFF2-40B4-BE49-F238E27FC236}">
                <a16:creationId xmlns:a16="http://schemas.microsoft.com/office/drawing/2014/main" id="{B9158F6C-5D65-DE2B-52B3-BAE452D444F4}"/>
              </a:ext>
            </a:extLst>
          </p:cNvPr>
          <p:cNvSpPr>
            <a:spLocks noChangeAspect="1" noChangeArrowheads="1"/>
          </p:cNvSpPr>
          <p:nvPr/>
        </p:nvSpPr>
        <p:spPr bwMode="auto">
          <a:xfrm>
            <a:off x="4419600" y="2562144"/>
            <a:ext cx="304800" cy="1620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B11BF16-44F7-171C-6BF8-659F1F912676}"/>
              </a:ext>
            </a:extLst>
          </p:cNvPr>
          <p:cNvSpPr txBox="1"/>
          <p:nvPr/>
        </p:nvSpPr>
        <p:spPr>
          <a:xfrm>
            <a:off x="129291" y="557267"/>
            <a:ext cx="1850421" cy="646331"/>
          </a:xfrm>
          <a:prstGeom prst="rect">
            <a:avLst/>
          </a:prstGeom>
          <a:solidFill>
            <a:schemeClr val="accent1">
              <a:lumMod val="20000"/>
              <a:lumOff val="80000"/>
              <a:alpha val="50000"/>
            </a:schemeClr>
          </a:solidFill>
        </p:spPr>
        <p:txBody>
          <a:bodyPr wrap="square">
            <a:spAutoFit/>
          </a:bodyPr>
          <a:lstStyle/>
          <a:p>
            <a:r>
              <a:rPr lang="en-US" sz="1200" b="1" dirty="0">
                <a:latin typeface="Calibri" panose="020F0502020204030204" pitchFamily="34" charset="0"/>
                <a:cs typeface="Calibri" panose="020F0502020204030204" pitchFamily="34" charset="0"/>
              </a:rPr>
              <a:t>Challenge:</a:t>
            </a:r>
          </a:p>
          <a:p>
            <a:r>
              <a:rPr lang="en-US" sz="1200" dirty="0">
                <a:latin typeface="Calibri" panose="020F0502020204030204" pitchFamily="34" charset="0"/>
                <a:cs typeface="Calibri" panose="020F0502020204030204" pitchFamily="34" charset="0"/>
              </a:rPr>
              <a:t>Can obtain neutrino flux inline with CERN strategy</a:t>
            </a:r>
          </a:p>
        </p:txBody>
      </p:sp>
      <p:sp>
        <p:nvSpPr>
          <p:cNvPr id="16" name="TextBox 15">
            <a:extLst>
              <a:ext uri="{FF2B5EF4-FFF2-40B4-BE49-F238E27FC236}">
                <a16:creationId xmlns:a16="http://schemas.microsoft.com/office/drawing/2014/main" id="{F197AD83-14DD-AC1A-EDD3-669FF75ABD4E}"/>
              </a:ext>
            </a:extLst>
          </p:cNvPr>
          <p:cNvSpPr txBox="1"/>
          <p:nvPr/>
        </p:nvSpPr>
        <p:spPr>
          <a:xfrm>
            <a:off x="98997" y="1347614"/>
            <a:ext cx="5553124" cy="1200329"/>
          </a:xfrm>
          <a:prstGeom prst="rect">
            <a:avLst/>
          </a:prstGeom>
          <a:solidFill>
            <a:schemeClr val="accent3">
              <a:lumMod val="20000"/>
              <a:lumOff val="80000"/>
              <a:alpha val="50000"/>
            </a:schemeClr>
          </a:solidFill>
          <a:ln>
            <a:noFill/>
          </a:ln>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Strategy:</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Buy and fence the land in direction of the experimental insertions</a:t>
            </a:r>
          </a:p>
          <a:p>
            <a:pPr marL="628650" lvl="1"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Makes us robust for later additions in these insertions (inject, extraction, …)</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Use mover system to mitigate flux from the arcs (</a:t>
            </a:r>
            <a:r>
              <a:rPr lang="en-US" sz="1200" b="1" dirty="0">
                <a:latin typeface="Calibri" panose="020F0502020204030204" pitchFamily="34" charset="0"/>
                <a:cs typeface="Calibri" panose="020F0502020204030204" pitchFamily="34" charset="0"/>
              </a:rPr>
              <a:t>VIPER: </a:t>
            </a:r>
            <a:r>
              <a:rPr lang="fr-FR" sz="1200" b="1" dirty="0"/>
              <a:t>V</a:t>
            </a:r>
            <a:r>
              <a:rPr lang="fr-FR" sz="1200" dirty="0"/>
              <a:t>ertical </a:t>
            </a:r>
            <a:r>
              <a:rPr lang="fr-FR" sz="1200" b="1" dirty="0" err="1"/>
              <a:t>I</a:t>
            </a:r>
            <a:r>
              <a:rPr lang="fr-FR" sz="1200" dirty="0" err="1"/>
              <a:t>ncremental</a:t>
            </a:r>
            <a:r>
              <a:rPr lang="fr-FR" sz="1200" dirty="0"/>
              <a:t> </a:t>
            </a:r>
            <a:r>
              <a:rPr lang="fr-FR" sz="1200" b="1" dirty="0" err="1"/>
              <a:t>P</a:t>
            </a:r>
            <a:r>
              <a:rPr lang="fr-FR" sz="1200" dirty="0" err="1"/>
              <a:t>eriodic</a:t>
            </a:r>
            <a:r>
              <a:rPr lang="fr-FR" sz="1200" dirty="0"/>
              <a:t> </a:t>
            </a:r>
            <a:r>
              <a:rPr lang="fr-FR" sz="1200" b="1" dirty="0"/>
              <a:t>E</a:t>
            </a:r>
            <a:r>
              <a:rPr lang="fr-FR" sz="1200" dirty="0"/>
              <a:t>xcursion of the </a:t>
            </a:r>
            <a:r>
              <a:rPr lang="fr-FR" sz="1200" b="1" dirty="0"/>
              <a:t>R</a:t>
            </a:r>
            <a:r>
              <a:rPr lang="fr-FR" sz="1200" dirty="0"/>
              <a:t>ing)</a:t>
            </a:r>
            <a:endParaRPr lang="en-US" sz="120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Yields improvement by about two orders of magnitude</a:t>
            </a:r>
          </a:p>
        </p:txBody>
      </p:sp>
      <p:pic>
        <p:nvPicPr>
          <p:cNvPr id="24" name="Picture 23">
            <a:extLst>
              <a:ext uri="{FF2B5EF4-FFF2-40B4-BE49-F238E27FC236}">
                <a16:creationId xmlns:a16="http://schemas.microsoft.com/office/drawing/2014/main" id="{7BA1E630-D8B3-B790-7392-BC77C7E2136E}"/>
              </a:ext>
            </a:extLst>
          </p:cNvPr>
          <p:cNvPicPr>
            <a:picLocks noChangeAspect="1"/>
          </p:cNvPicPr>
          <p:nvPr/>
        </p:nvPicPr>
        <p:blipFill>
          <a:blip r:embed="rId2"/>
          <a:stretch>
            <a:fillRect/>
          </a:stretch>
        </p:blipFill>
        <p:spPr>
          <a:xfrm>
            <a:off x="4169637" y="3455160"/>
            <a:ext cx="1705886" cy="1271052"/>
          </a:xfrm>
          <a:prstGeom prst="rect">
            <a:avLst/>
          </a:prstGeom>
        </p:spPr>
      </p:pic>
      <p:pic>
        <p:nvPicPr>
          <p:cNvPr id="6" name="Picture 5" descr="a-Feynman-diagram-for-the-decay-of-a-positive-muon-b-Helicity-diagram-of-positive.png">
            <a:extLst>
              <a:ext uri="{FF2B5EF4-FFF2-40B4-BE49-F238E27FC236}">
                <a16:creationId xmlns:a16="http://schemas.microsoft.com/office/drawing/2014/main" id="{22415990-3826-9DA2-95B2-03C19242C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424" y="483518"/>
            <a:ext cx="1094432" cy="1003159"/>
          </a:xfrm>
          <a:prstGeom prst="rect">
            <a:avLst/>
          </a:prstGeom>
        </p:spPr>
      </p:pic>
      <p:sp>
        <p:nvSpPr>
          <p:cNvPr id="9" name="TextBox 8">
            <a:extLst>
              <a:ext uri="{FF2B5EF4-FFF2-40B4-BE49-F238E27FC236}">
                <a16:creationId xmlns:a16="http://schemas.microsoft.com/office/drawing/2014/main" id="{9CB581FE-387A-7B8E-374D-E5243FEDA244}"/>
              </a:ext>
            </a:extLst>
          </p:cNvPr>
          <p:cNvSpPr txBox="1"/>
          <p:nvPr/>
        </p:nvSpPr>
        <p:spPr>
          <a:xfrm>
            <a:off x="4191020" y="4528291"/>
            <a:ext cx="2016644" cy="276999"/>
          </a:xfrm>
          <a:prstGeom prst="rect">
            <a:avLst/>
          </a:prstGeom>
          <a:solidFill>
            <a:schemeClr val="bg1"/>
          </a:solidFill>
        </p:spPr>
        <p:txBody>
          <a:bodyPr wrap="square" rtlCol="0">
            <a:spAutoFit/>
          </a:bodyPr>
          <a:lstStyle/>
          <a:p>
            <a:r>
              <a:rPr lang="en-US" sz="1200" spc="-1" dirty="0">
                <a:solidFill>
                  <a:srgbClr val="000000"/>
                </a:solidFill>
                <a:latin typeface="Calibri" panose="020F0502020204030204" pitchFamily="34" charset="0"/>
                <a:cs typeface="Calibri" panose="020F0502020204030204" pitchFamily="34" charset="0"/>
              </a:rPr>
              <a:t>Mover system design</a:t>
            </a:r>
          </a:p>
        </p:txBody>
      </p:sp>
      <p:sp>
        <p:nvSpPr>
          <p:cNvPr id="10" name="TextBox 9">
            <a:extLst>
              <a:ext uri="{FF2B5EF4-FFF2-40B4-BE49-F238E27FC236}">
                <a16:creationId xmlns:a16="http://schemas.microsoft.com/office/drawing/2014/main" id="{97B43F96-4FBC-8056-531D-0A5AD1823591}"/>
              </a:ext>
            </a:extLst>
          </p:cNvPr>
          <p:cNvSpPr txBox="1"/>
          <p:nvPr/>
        </p:nvSpPr>
        <p:spPr>
          <a:xfrm>
            <a:off x="1008370" y="4421712"/>
            <a:ext cx="1662913" cy="276999"/>
          </a:xfrm>
          <a:prstGeom prst="rect">
            <a:avLst/>
          </a:prstGeom>
          <a:solidFill>
            <a:schemeClr val="bg1"/>
          </a:solidFill>
        </p:spPr>
        <p:txBody>
          <a:bodyPr wrap="square" rtlCol="0">
            <a:spAutoFit/>
          </a:bodyPr>
          <a:lstStyle/>
          <a:p>
            <a:r>
              <a:rPr lang="en-US" sz="1200" spc="-1" dirty="0">
                <a:solidFill>
                  <a:srgbClr val="000000"/>
                </a:solidFill>
                <a:latin typeface="Calibri" panose="020F0502020204030204" pitchFamily="34" charset="0"/>
                <a:cs typeface="Calibri" panose="020F0502020204030204" pitchFamily="34" charset="0"/>
              </a:rPr>
              <a:t>Arc mitigation concept</a:t>
            </a:r>
          </a:p>
        </p:txBody>
      </p:sp>
      <p:sp>
        <p:nvSpPr>
          <p:cNvPr id="15" name="TextBox 14">
            <a:extLst>
              <a:ext uri="{FF2B5EF4-FFF2-40B4-BE49-F238E27FC236}">
                <a16:creationId xmlns:a16="http://schemas.microsoft.com/office/drawing/2014/main" id="{86FD3F11-0EC4-FF18-EA3A-85CCE849963C}"/>
              </a:ext>
            </a:extLst>
          </p:cNvPr>
          <p:cNvSpPr txBox="1"/>
          <p:nvPr/>
        </p:nvSpPr>
        <p:spPr>
          <a:xfrm>
            <a:off x="105034" y="2931790"/>
            <a:ext cx="3386846" cy="276999"/>
          </a:xfrm>
          <a:prstGeom prst="rect">
            <a:avLst/>
          </a:prstGeom>
          <a:solidFill>
            <a:schemeClr val="bg1"/>
          </a:solidFill>
        </p:spPr>
        <p:txBody>
          <a:bodyPr wrap="square">
            <a:spAutoFit/>
          </a:bodyPr>
          <a:lstStyle/>
          <a:p>
            <a:r>
              <a:rPr lang="en-US" sz="1200" dirty="0">
                <a:latin typeface="Calibri" panose="020F0502020204030204" pitchFamily="34" charset="0"/>
                <a:cs typeface="Calibri" panose="020F0502020204030204" pitchFamily="34" charset="0"/>
              </a:rPr>
              <a:t>                                                    </a:t>
            </a:r>
          </a:p>
        </p:txBody>
      </p:sp>
      <p:pic>
        <p:nvPicPr>
          <p:cNvPr id="19" name="Picture 18">
            <a:extLst>
              <a:ext uri="{FF2B5EF4-FFF2-40B4-BE49-F238E27FC236}">
                <a16:creationId xmlns:a16="http://schemas.microsoft.com/office/drawing/2014/main" id="{5A8E9846-78EE-28CD-5158-78ABD78D36DA}"/>
              </a:ext>
            </a:extLst>
          </p:cNvPr>
          <p:cNvPicPr>
            <a:picLocks noChangeAspect="1"/>
          </p:cNvPicPr>
          <p:nvPr/>
        </p:nvPicPr>
        <p:blipFill rotWithShape="1">
          <a:blip r:embed="rId4"/>
          <a:srcRect l="2968" t="29000" r="72303" b="13600"/>
          <a:stretch/>
        </p:blipFill>
        <p:spPr>
          <a:xfrm rot="-2700000">
            <a:off x="7147276" y="1377328"/>
            <a:ext cx="1584518" cy="2599001"/>
          </a:xfrm>
          <a:prstGeom prst="rect">
            <a:avLst/>
          </a:prstGeom>
        </p:spPr>
      </p:pic>
      <p:pic>
        <p:nvPicPr>
          <p:cNvPr id="4" name="Picture 3">
            <a:extLst>
              <a:ext uri="{FF2B5EF4-FFF2-40B4-BE49-F238E27FC236}">
                <a16:creationId xmlns:a16="http://schemas.microsoft.com/office/drawing/2014/main" id="{B4E883C9-2D79-40F8-B626-5E635226D8FF}"/>
              </a:ext>
            </a:extLst>
          </p:cNvPr>
          <p:cNvPicPr>
            <a:picLocks noChangeAspect="1"/>
          </p:cNvPicPr>
          <p:nvPr/>
        </p:nvPicPr>
        <p:blipFill rotWithShape="1">
          <a:blip r:embed="rId5"/>
          <a:srcRect t="25205" b="16189"/>
          <a:stretch/>
        </p:blipFill>
        <p:spPr>
          <a:xfrm>
            <a:off x="3401270" y="480292"/>
            <a:ext cx="4738060" cy="1047299"/>
          </a:xfrm>
          <a:prstGeom prst="rect">
            <a:avLst/>
          </a:prstGeom>
        </p:spPr>
      </p:pic>
      <p:pic>
        <p:nvPicPr>
          <p:cNvPr id="26" name="Picture 25" descr="A screenshot of a computer&#10;&#10;AI-generated content may be incorrect.">
            <a:extLst>
              <a:ext uri="{FF2B5EF4-FFF2-40B4-BE49-F238E27FC236}">
                <a16:creationId xmlns:a16="http://schemas.microsoft.com/office/drawing/2014/main" id="{81DAAA04-D6F6-1CD2-F5DA-91955E910496}"/>
              </a:ext>
            </a:extLst>
          </p:cNvPr>
          <p:cNvPicPr>
            <a:picLocks noChangeAspect="1"/>
          </p:cNvPicPr>
          <p:nvPr/>
        </p:nvPicPr>
        <p:blipFill>
          <a:blip r:embed="rId6"/>
          <a:srcRect l="8410" t="28895" r="2988" b="13312"/>
          <a:stretch>
            <a:fillRect/>
          </a:stretch>
        </p:blipFill>
        <p:spPr>
          <a:xfrm>
            <a:off x="88924" y="2508964"/>
            <a:ext cx="6336704" cy="2478510"/>
          </a:xfrm>
          <a:prstGeom prst="rect">
            <a:avLst/>
          </a:prstGeom>
        </p:spPr>
      </p:pic>
      <p:pic>
        <p:nvPicPr>
          <p:cNvPr id="29" name="Picture 28" descr="p1.pdf">
            <a:extLst>
              <a:ext uri="{FF2B5EF4-FFF2-40B4-BE49-F238E27FC236}">
                <a16:creationId xmlns:a16="http://schemas.microsoft.com/office/drawing/2014/main" id="{16B217CB-75BF-7BF5-A8E6-870F8379ED6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419872" y="2571750"/>
            <a:ext cx="3386846" cy="768979"/>
          </a:xfrm>
          <a:prstGeom prst="rect">
            <a:avLst/>
          </a:prstGeom>
        </p:spPr>
      </p:pic>
      <p:sp>
        <p:nvSpPr>
          <p:cNvPr id="30" name="TextBox 29">
            <a:extLst>
              <a:ext uri="{FF2B5EF4-FFF2-40B4-BE49-F238E27FC236}">
                <a16:creationId xmlns:a16="http://schemas.microsoft.com/office/drawing/2014/main" id="{061836EF-00B3-2DC1-1441-74A5A618B361}"/>
              </a:ext>
            </a:extLst>
          </p:cNvPr>
          <p:cNvSpPr txBox="1"/>
          <p:nvPr/>
        </p:nvSpPr>
        <p:spPr>
          <a:xfrm>
            <a:off x="6207664" y="2429026"/>
            <a:ext cx="507800" cy="307777"/>
          </a:xfrm>
          <a:prstGeom prst="rect">
            <a:avLst/>
          </a:prstGeom>
          <a:noFill/>
        </p:spPr>
        <p:txBody>
          <a:bodyPr wrap="square" rtlCol="0">
            <a:spAutoFit/>
          </a:bodyPr>
          <a:lstStyle/>
          <a:p>
            <a:r>
              <a:rPr lang="en-CH" sz="1400" dirty="0">
                <a:latin typeface="Calibri" panose="020F0502020204030204" pitchFamily="34" charset="0"/>
                <a:cs typeface="Calibri" panose="020F0502020204030204" pitchFamily="34" charset="0"/>
              </a:rPr>
              <a:t>t</a:t>
            </a:r>
            <a:r>
              <a:rPr lang="en-CH" sz="1400" baseline="-25000" dirty="0">
                <a:latin typeface="Calibri" panose="020F0502020204030204" pitchFamily="34" charset="0"/>
                <a:cs typeface="Calibri" panose="020F0502020204030204" pitchFamily="34" charset="0"/>
              </a:rPr>
              <a:t>1</a:t>
            </a:r>
            <a:endParaRPr lang="en-CH" sz="1400" dirty="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4EFD1339-AED2-5163-5138-22DCA46DFCB7}"/>
              </a:ext>
            </a:extLst>
          </p:cNvPr>
          <p:cNvSpPr txBox="1"/>
          <p:nvPr/>
        </p:nvSpPr>
        <p:spPr>
          <a:xfrm>
            <a:off x="6219556" y="2877048"/>
            <a:ext cx="306494" cy="307777"/>
          </a:xfrm>
          <a:prstGeom prst="rect">
            <a:avLst/>
          </a:prstGeom>
          <a:noFill/>
        </p:spPr>
        <p:txBody>
          <a:bodyPr wrap="none" rtlCol="0">
            <a:spAutoFit/>
          </a:bodyPr>
          <a:lstStyle/>
          <a:p>
            <a:r>
              <a:rPr lang="en-CH" sz="1400" dirty="0">
                <a:latin typeface="Calibri" panose="020F0502020204030204" pitchFamily="34" charset="0"/>
                <a:cs typeface="Calibri" panose="020F0502020204030204" pitchFamily="34" charset="0"/>
              </a:rPr>
              <a:t>t</a:t>
            </a:r>
            <a:r>
              <a:rPr lang="en-CH" sz="1400" baseline="-25000" dirty="0">
                <a:latin typeface="Calibri" panose="020F0502020204030204" pitchFamily="34" charset="0"/>
                <a:cs typeface="Calibri" panose="020F0502020204030204" pitchFamily="34" charset="0"/>
              </a:rPr>
              <a:t>2</a:t>
            </a:r>
            <a:endParaRPr lang="en-CH" sz="14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D3A1139C-106E-11AD-D7B5-CE77F391854C}"/>
              </a:ext>
            </a:extLst>
          </p:cNvPr>
          <p:cNvSpPr txBox="1"/>
          <p:nvPr/>
        </p:nvSpPr>
        <p:spPr>
          <a:xfrm>
            <a:off x="4608013" y="4328049"/>
            <a:ext cx="3853194" cy="646331"/>
          </a:xfrm>
          <a:prstGeom prst="rect">
            <a:avLst/>
          </a:prstGeom>
          <a:solidFill>
            <a:schemeClr val="accent3">
              <a:lumMod val="20000"/>
              <a:lumOff val="80000"/>
              <a:alpha val="50000"/>
            </a:schemeClr>
          </a:solidFill>
          <a:ln>
            <a:noFill/>
          </a:ln>
        </p:spPr>
        <p:txBody>
          <a:bodyPr wrap="square" rtlCol="0">
            <a:spAutoFit/>
          </a:bodyPr>
          <a:lstStyle/>
          <a:p>
            <a:r>
              <a:rPr lang="en-US" sz="1200" spc="-1" dirty="0">
                <a:solidFill>
                  <a:srgbClr val="000000"/>
                </a:solidFill>
                <a:latin typeface="Calibri" panose="020F0502020204030204" pitchFamily="34" charset="0"/>
                <a:cs typeface="Calibri" panose="020F0502020204030204" pitchFamily="34" charset="0"/>
              </a:rPr>
              <a:t>Vertical deformation with parabola segments</a:t>
            </a:r>
          </a:p>
          <a:p>
            <a:r>
              <a:rPr lang="en-US" sz="1200" spc="-1" dirty="0">
                <a:solidFill>
                  <a:srgbClr val="000000"/>
                </a:solidFill>
                <a:latin typeface="Calibri" panose="020F0502020204030204" pitchFamily="34" charset="0"/>
                <a:cs typeface="Calibri" panose="020F0502020204030204" pitchFamily="34" charset="0"/>
              </a:rPr>
              <a:t>Move pattern forward in time, tentative assumption:</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+/- 1m radian</a:t>
            </a:r>
          </a:p>
        </p:txBody>
      </p:sp>
    </p:spTree>
    <p:extLst>
      <p:ext uri="{BB962C8B-B14F-4D97-AF65-F5344CB8AC3E}">
        <p14:creationId xmlns:p14="http://schemas.microsoft.com/office/powerpoint/2010/main" val="3413160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F1263-89F5-E184-AD44-8FE810AE321D}"/>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3094613B-F846-051F-E5E3-423DAB78C710}"/>
              </a:ext>
            </a:extLst>
          </p:cNvPr>
          <p:cNvSpPr>
            <a:spLocks noGrp="1"/>
          </p:cNvSpPr>
          <p:nvPr>
            <p:ph type="title"/>
          </p:nvPr>
        </p:nvSpPr>
        <p:spPr>
          <a:xfrm>
            <a:off x="1115616" y="51470"/>
            <a:ext cx="7190184" cy="432048"/>
          </a:xfrm>
        </p:spPr>
        <p:txBody>
          <a:bodyPr>
            <a:noAutofit/>
          </a:bodyPr>
          <a:lstStyle/>
          <a:p>
            <a:pPr>
              <a:lnSpc>
                <a:spcPts val="3456"/>
              </a:lnSpc>
            </a:pPr>
            <a:r>
              <a:rPr lang="en-US" spc="29" dirty="0">
                <a:solidFill>
                  <a:srgbClr val="000000"/>
                </a:solidFill>
                <a:ea typeface="Optima Bold"/>
                <a:sym typeface="Optima Bold"/>
              </a:rPr>
              <a:t>Muon Collider Concept</a:t>
            </a:r>
          </a:p>
        </p:txBody>
      </p:sp>
      <p:sp>
        <p:nvSpPr>
          <p:cNvPr id="5" name="Espace réservé du numéro de diapositive 3">
            <a:extLst>
              <a:ext uri="{FF2B5EF4-FFF2-40B4-BE49-F238E27FC236}">
                <a16:creationId xmlns:a16="http://schemas.microsoft.com/office/drawing/2014/main" id="{B3E4F800-1411-EF73-760F-AEE7B26E5B47}"/>
              </a:ext>
            </a:extLst>
          </p:cNvPr>
          <p:cNvSpPr txBox="1">
            <a:spLocks/>
          </p:cNvSpPr>
          <p:nvPr/>
        </p:nvSpPr>
        <p:spPr>
          <a:xfrm>
            <a:off x="7632576" y="4555307"/>
            <a:ext cx="457200" cy="273844"/>
          </a:xfrm>
          <a:prstGeom prst="rect">
            <a:avLst/>
          </a:prstGeom>
        </p:spPr>
        <p:txBody>
          <a:bodyPr vert="horz" lIns="91440" tIns="45720" rIns="91440" bIns="4572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4172A1-1CBF-0B40-9234-7D4D80EC19EA}" type="slidenum">
              <a:rPr lang="en-GB" smtClean="0"/>
              <a:pPr/>
              <a:t>2</a:t>
            </a:fld>
            <a:endParaRPr lang="en-GB" dirty="0"/>
          </a:p>
        </p:txBody>
      </p:sp>
      <p:sp>
        <p:nvSpPr>
          <p:cNvPr id="52" name="Espace réservé du pied de page 4">
            <a:extLst>
              <a:ext uri="{FF2B5EF4-FFF2-40B4-BE49-F238E27FC236}">
                <a16:creationId xmlns:a16="http://schemas.microsoft.com/office/drawing/2014/main" id="{C5D1937E-8FCF-1BF7-BF9C-C4A969E743D1}"/>
              </a:ext>
            </a:extLst>
          </p:cNvPr>
          <p:cNvSpPr>
            <a:spLocks noGrp="1"/>
          </p:cNvSpPr>
          <p:nvPr>
            <p:ph type="ftr" sz="quarter" idx="3"/>
          </p:nvPr>
        </p:nvSpPr>
        <p:spPr>
          <a:xfrm>
            <a:off x="35496" y="4948014"/>
            <a:ext cx="7416824" cy="245664"/>
          </a:xfrm>
          <a:prstGeom prst="rect">
            <a:avLst/>
          </a:prstGeom>
        </p:spPr>
        <p:txBody>
          <a:bodyPr lIns="0" tIns="0" rIns="0" bIns="0"/>
          <a:lstStyle>
            <a:lvl1pPr algn="ctr">
              <a:defRPr sz="1200">
                <a:latin typeface="Arial Narrow"/>
                <a:cs typeface="Arial Narrow"/>
              </a:defRPr>
            </a:lvl1pPr>
          </a:lstStyle>
          <a:p>
            <a:pPr algn="l"/>
            <a:r>
              <a:rPr lang="it-IT">
                <a:latin typeface="Calibri"/>
                <a:cs typeface="Calibri"/>
              </a:rPr>
              <a:t>D. Schulte, Muon Cooling Demonstrator, Milano, November 2025</a:t>
            </a:r>
            <a:endParaRPr lang="en-GB" dirty="0">
              <a:latin typeface="Calibri"/>
              <a:cs typeface="Calibri"/>
            </a:endParaRPr>
          </a:p>
        </p:txBody>
      </p:sp>
      <p:sp>
        <p:nvSpPr>
          <p:cNvPr id="2" name="Slide Number Placeholder 1">
            <a:extLst>
              <a:ext uri="{FF2B5EF4-FFF2-40B4-BE49-F238E27FC236}">
                <a16:creationId xmlns:a16="http://schemas.microsoft.com/office/drawing/2014/main" id="{C92320C1-FC6A-65A4-E450-B778585A11A8}"/>
              </a:ext>
            </a:extLst>
          </p:cNvPr>
          <p:cNvSpPr>
            <a:spLocks noGrp="1"/>
          </p:cNvSpPr>
          <p:nvPr>
            <p:ph type="sldNum" sz="quarter" idx="4"/>
          </p:nvPr>
        </p:nvSpPr>
        <p:spPr/>
        <p:txBody>
          <a:bodyPr/>
          <a:lstStyle/>
          <a:p>
            <a:fld id="{974172A1-1CBF-0B40-9234-7D4D80EC19EA}" type="slidenum">
              <a:rPr lang="en-GB" smtClean="0"/>
              <a:pPr/>
              <a:t>2</a:t>
            </a:fld>
            <a:endParaRPr lang="en-GB" dirty="0"/>
          </a:p>
        </p:txBody>
      </p:sp>
      <p:grpSp>
        <p:nvGrpSpPr>
          <p:cNvPr id="4" name="Group 13">
            <a:extLst>
              <a:ext uri="{FF2B5EF4-FFF2-40B4-BE49-F238E27FC236}">
                <a16:creationId xmlns:a16="http://schemas.microsoft.com/office/drawing/2014/main" id="{D2CF8AFA-761B-C13A-E7F3-BAAA9DA6636D}"/>
              </a:ext>
            </a:extLst>
          </p:cNvPr>
          <p:cNvGrpSpPr/>
          <p:nvPr/>
        </p:nvGrpSpPr>
        <p:grpSpPr>
          <a:xfrm>
            <a:off x="365718" y="3612868"/>
            <a:ext cx="1253954" cy="523970"/>
            <a:chOff x="-15995" y="-28576"/>
            <a:chExt cx="3343877" cy="1397255"/>
          </a:xfrm>
        </p:grpSpPr>
        <p:sp>
          <p:nvSpPr>
            <p:cNvPr id="6" name="Freeform 14">
              <a:extLst>
                <a:ext uri="{FF2B5EF4-FFF2-40B4-BE49-F238E27FC236}">
                  <a16:creationId xmlns:a16="http://schemas.microsoft.com/office/drawing/2014/main" id="{73DB96C9-0C83-DDFF-CCE7-0A231155633A}"/>
                </a:ext>
              </a:extLst>
            </p:cNvPr>
            <p:cNvSpPr/>
            <p:nvPr/>
          </p:nvSpPr>
          <p:spPr>
            <a:xfrm>
              <a:off x="0" y="0"/>
              <a:ext cx="3327882" cy="1368679"/>
            </a:xfrm>
            <a:custGeom>
              <a:avLst/>
              <a:gdLst/>
              <a:ahLst/>
              <a:cxnLst/>
              <a:rect l="l" t="t" r="r" b="b"/>
              <a:pathLst>
                <a:path w="3327882" h="1368679">
                  <a:moveTo>
                    <a:pt x="0" y="0"/>
                  </a:moveTo>
                  <a:lnTo>
                    <a:pt x="3327882" y="0"/>
                  </a:lnTo>
                  <a:lnTo>
                    <a:pt x="3327882" y="1368679"/>
                  </a:lnTo>
                  <a:lnTo>
                    <a:pt x="0" y="1368679"/>
                  </a:lnTo>
                  <a:close/>
                </a:path>
              </a:pathLst>
            </a:custGeom>
            <a:solidFill>
              <a:srgbClr val="C3D7FF"/>
            </a:solidFill>
          </p:spPr>
          <p:txBody>
            <a:bodyPr/>
            <a:lstStyle/>
            <a:p>
              <a:endParaRPr lang="en-US"/>
            </a:p>
          </p:txBody>
        </p:sp>
        <p:sp>
          <p:nvSpPr>
            <p:cNvPr id="7" name="TextBox 15">
              <a:extLst>
                <a:ext uri="{FF2B5EF4-FFF2-40B4-BE49-F238E27FC236}">
                  <a16:creationId xmlns:a16="http://schemas.microsoft.com/office/drawing/2014/main" id="{A1D97207-7699-8AE1-EAA8-52CE15C2BFC6}"/>
                </a:ext>
              </a:extLst>
            </p:cNvPr>
            <p:cNvSpPr txBox="1"/>
            <p:nvPr/>
          </p:nvSpPr>
          <p:spPr>
            <a:xfrm>
              <a:off x="-15995" y="-28576"/>
              <a:ext cx="3327840" cy="1397228"/>
            </a:xfrm>
            <a:prstGeom prst="rect">
              <a:avLst/>
            </a:prstGeom>
          </p:spPr>
          <p:txBody>
            <a:bodyPr lIns="25400" tIns="25400" rIns="25400" bIns="25400" rtlCol="0" anchor="t"/>
            <a:lstStyle/>
            <a:p>
              <a:pPr algn="ctr">
                <a:lnSpc>
                  <a:spcPts val="1679"/>
                </a:lnSpc>
              </a:pPr>
              <a:r>
                <a:rPr lang="en-US" sz="1399" dirty="0">
                  <a:solidFill>
                    <a:srgbClr val="000000"/>
                  </a:solidFill>
                  <a:latin typeface="Calibri" panose="020F0502020204030204" pitchFamily="34" charset="0"/>
                  <a:ea typeface="Arial"/>
                  <a:cs typeface="Calibri" panose="020F0502020204030204" pitchFamily="34" charset="0"/>
                  <a:sym typeface="Arial"/>
                </a:rPr>
                <a:t>Short, intense proton bunch</a:t>
              </a:r>
            </a:p>
          </p:txBody>
        </p:sp>
      </p:grpSp>
      <p:grpSp>
        <p:nvGrpSpPr>
          <p:cNvPr id="8" name="Group 16">
            <a:extLst>
              <a:ext uri="{FF2B5EF4-FFF2-40B4-BE49-F238E27FC236}">
                <a16:creationId xmlns:a16="http://schemas.microsoft.com/office/drawing/2014/main" id="{7D3A4FF4-8FB3-EFCC-36EF-67D328048A0E}"/>
              </a:ext>
            </a:extLst>
          </p:cNvPr>
          <p:cNvGrpSpPr/>
          <p:nvPr/>
        </p:nvGrpSpPr>
        <p:grpSpPr>
          <a:xfrm>
            <a:off x="1907704" y="3438706"/>
            <a:ext cx="1656184" cy="933244"/>
            <a:chOff x="-6472" y="-192021"/>
            <a:chExt cx="4416491" cy="2488652"/>
          </a:xfrm>
        </p:grpSpPr>
        <p:sp>
          <p:nvSpPr>
            <p:cNvPr id="9" name="Freeform 17">
              <a:extLst>
                <a:ext uri="{FF2B5EF4-FFF2-40B4-BE49-F238E27FC236}">
                  <a16:creationId xmlns:a16="http://schemas.microsoft.com/office/drawing/2014/main" id="{B959CE6D-DC60-62BC-5E6F-F21051E13593}"/>
                </a:ext>
              </a:extLst>
            </p:cNvPr>
            <p:cNvSpPr/>
            <p:nvPr/>
          </p:nvSpPr>
          <p:spPr>
            <a:xfrm>
              <a:off x="-6472" y="-192021"/>
              <a:ext cx="4317802" cy="2460036"/>
            </a:xfrm>
            <a:custGeom>
              <a:avLst/>
              <a:gdLst/>
              <a:ahLst/>
              <a:cxnLst/>
              <a:rect l="l" t="t" r="r" b="b"/>
              <a:pathLst>
                <a:path w="4317803" h="2460036">
                  <a:moveTo>
                    <a:pt x="0" y="0"/>
                  </a:moveTo>
                  <a:lnTo>
                    <a:pt x="4317803" y="0"/>
                  </a:lnTo>
                  <a:lnTo>
                    <a:pt x="4317803" y="2460036"/>
                  </a:lnTo>
                  <a:lnTo>
                    <a:pt x="0" y="2460036"/>
                  </a:lnTo>
                  <a:close/>
                </a:path>
              </a:pathLst>
            </a:custGeom>
            <a:solidFill>
              <a:srgbClr val="CFCFED"/>
            </a:solidFill>
          </p:spPr>
          <p:txBody>
            <a:bodyPr/>
            <a:lstStyle/>
            <a:p>
              <a:endParaRPr lang="en-US"/>
            </a:p>
          </p:txBody>
        </p:sp>
        <p:sp>
          <p:nvSpPr>
            <p:cNvPr id="10" name="TextBox 18">
              <a:extLst>
                <a:ext uri="{FF2B5EF4-FFF2-40B4-BE49-F238E27FC236}">
                  <a16:creationId xmlns:a16="http://schemas.microsoft.com/office/drawing/2014/main" id="{DB0481CF-4EC7-1A01-DD39-E5514F210036}"/>
                </a:ext>
              </a:extLst>
            </p:cNvPr>
            <p:cNvSpPr txBox="1"/>
            <p:nvPr/>
          </p:nvSpPr>
          <p:spPr>
            <a:xfrm>
              <a:off x="92251" y="-192021"/>
              <a:ext cx="4317768" cy="2488652"/>
            </a:xfrm>
            <a:prstGeom prst="rect">
              <a:avLst/>
            </a:prstGeom>
          </p:spPr>
          <p:txBody>
            <a:bodyPr lIns="25400" tIns="25400" rIns="25400" bIns="25400" rtlCol="0" anchor="t"/>
            <a:lstStyle/>
            <a:p>
              <a:pPr algn="ctr">
                <a:lnSpc>
                  <a:spcPts val="1679"/>
                </a:lnSpc>
              </a:pPr>
              <a:r>
                <a:rPr lang="en-US" sz="1399" dirty="0">
                  <a:solidFill>
                    <a:srgbClr val="000000"/>
                  </a:solidFill>
                  <a:latin typeface="Calibri" panose="020F0502020204030204" pitchFamily="34" charset="0"/>
                  <a:ea typeface="Arial"/>
                  <a:cs typeface="Calibri" panose="020F0502020204030204" pitchFamily="34" charset="0"/>
                  <a:sym typeface="Arial"/>
                </a:rPr>
                <a:t>Protons produce </a:t>
              </a:r>
              <a:r>
                <a:rPr lang="en-US" sz="1399" dirty="0" err="1">
                  <a:solidFill>
                    <a:srgbClr val="000000"/>
                  </a:solidFill>
                  <a:latin typeface="Calibri" panose="020F0502020204030204" pitchFamily="34" charset="0"/>
                  <a:ea typeface="Arial"/>
                  <a:cs typeface="Calibri" panose="020F0502020204030204" pitchFamily="34" charset="0"/>
                  <a:sym typeface="Arial"/>
                </a:rPr>
                <a:t>pions</a:t>
              </a:r>
              <a:r>
                <a:rPr lang="en-US" sz="1399" dirty="0">
                  <a:solidFill>
                    <a:srgbClr val="000000"/>
                  </a:solidFill>
                  <a:latin typeface="Calibri" panose="020F0502020204030204" pitchFamily="34" charset="0"/>
                  <a:ea typeface="Arial"/>
                  <a:cs typeface="Calibri" panose="020F0502020204030204" pitchFamily="34" charset="0"/>
                  <a:sym typeface="Arial"/>
                </a:rPr>
                <a:t> which decay into muons which are captured</a:t>
              </a:r>
            </a:p>
          </p:txBody>
        </p:sp>
      </p:grpSp>
      <p:grpSp>
        <p:nvGrpSpPr>
          <p:cNvPr id="13" name="Group 19">
            <a:extLst>
              <a:ext uri="{FF2B5EF4-FFF2-40B4-BE49-F238E27FC236}">
                <a16:creationId xmlns:a16="http://schemas.microsoft.com/office/drawing/2014/main" id="{A0411E9D-B0AA-2910-1436-99CD06B16B33}"/>
              </a:ext>
            </a:extLst>
          </p:cNvPr>
          <p:cNvGrpSpPr/>
          <p:nvPr/>
        </p:nvGrpSpPr>
        <p:grpSpPr>
          <a:xfrm>
            <a:off x="4283968" y="3537691"/>
            <a:ext cx="1559803" cy="533764"/>
            <a:chOff x="-785043" y="-7533490"/>
            <a:chExt cx="4159475" cy="1423372"/>
          </a:xfrm>
        </p:grpSpPr>
        <p:sp>
          <p:nvSpPr>
            <p:cNvPr id="14" name="Freeform 20">
              <a:extLst>
                <a:ext uri="{FF2B5EF4-FFF2-40B4-BE49-F238E27FC236}">
                  <a16:creationId xmlns:a16="http://schemas.microsoft.com/office/drawing/2014/main" id="{8096FB5C-8BBA-F86C-EBC1-D42397BCDD0C}"/>
                </a:ext>
              </a:extLst>
            </p:cNvPr>
            <p:cNvSpPr/>
            <p:nvPr/>
          </p:nvSpPr>
          <p:spPr>
            <a:xfrm>
              <a:off x="-785043" y="-7478797"/>
              <a:ext cx="4159475" cy="1368679"/>
            </a:xfrm>
            <a:custGeom>
              <a:avLst/>
              <a:gdLst/>
              <a:ahLst/>
              <a:cxnLst/>
              <a:rect l="l" t="t" r="r" b="b"/>
              <a:pathLst>
                <a:path w="4159475" h="1368679">
                  <a:moveTo>
                    <a:pt x="0" y="0"/>
                  </a:moveTo>
                  <a:lnTo>
                    <a:pt x="4159475" y="0"/>
                  </a:lnTo>
                  <a:lnTo>
                    <a:pt x="4159475" y="1368679"/>
                  </a:lnTo>
                  <a:lnTo>
                    <a:pt x="0" y="1368679"/>
                  </a:lnTo>
                  <a:close/>
                </a:path>
              </a:pathLst>
            </a:custGeom>
            <a:solidFill>
              <a:srgbClr val="E7D2EA"/>
            </a:solidFill>
          </p:spPr>
          <p:txBody>
            <a:bodyPr/>
            <a:lstStyle/>
            <a:p>
              <a:endParaRPr lang="en-US"/>
            </a:p>
          </p:txBody>
        </p:sp>
        <p:sp>
          <p:nvSpPr>
            <p:cNvPr id="15" name="TextBox 21">
              <a:extLst>
                <a:ext uri="{FF2B5EF4-FFF2-40B4-BE49-F238E27FC236}">
                  <a16:creationId xmlns:a16="http://schemas.microsoft.com/office/drawing/2014/main" id="{937B7285-197B-1128-0517-C8DDCA6F7404}"/>
                </a:ext>
              </a:extLst>
            </p:cNvPr>
            <p:cNvSpPr txBox="1"/>
            <p:nvPr/>
          </p:nvSpPr>
          <p:spPr>
            <a:xfrm>
              <a:off x="-784995" y="-7533490"/>
              <a:ext cx="4159427" cy="1397228"/>
            </a:xfrm>
            <a:prstGeom prst="rect">
              <a:avLst/>
            </a:prstGeom>
          </p:spPr>
          <p:txBody>
            <a:bodyPr lIns="25400" tIns="25400" rIns="25400" bIns="25400" rtlCol="0" anchor="t"/>
            <a:lstStyle/>
            <a:p>
              <a:pPr algn="ctr">
                <a:lnSpc>
                  <a:spcPts val="1679"/>
                </a:lnSpc>
              </a:pPr>
              <a:r>
                <a:rPr lang="en-US" sz="1399" dirty="0" err="1">
                  <a:solidFill>
                    <a:srgbClr val="000000"/>
                  </a:solidFill>
                  <a:latin typeface="Calibri" panose="020F0502020204030204" pitchFamily="34" charset="0"/>
                  <a:ea typeface="Arial"/>
                  <a:cs typeface="Calibri" panose="020F0502020204030204" pitchFamily="34" charset="0"/>
                  <a:sym typeface="Arial"/>
                </a:rPr>
                <a:t>Ionisation</a:t>
              </a:r>
              <a:r>
                <a:rPr lang="en-US" sz="1399" dirty="0">
                  <a:solidFill>
                    <a:srgbClr val="000000"/>
                  </a:solidFill>
                  <a:latin typeface="Calibri" panose="020F0502020204030204" pitchFamily="34" charset="0"/>
                  <a:ea typeface="Arial"/>
                  <a:cs typeface="Calibri" panose="020F0502020204030204" pitchFamily="34" charset="0"/>
                  <a:sym typeface="Arial"/>
                </a:rPr>
                <a:t> cooling of muon in matter</a:t>
              </a:r>
            </a:p>
          </p:txBody>
        </p:sp>
      </p:grpSp>
      <p:grpSp>
        <p:nvGrpSpPr>
          <p:cNvPr id="16" name="Group 22">
            <a:extLst>
              <a:ext uri="{FF2B5EF4-FFF2-40B4-BE49-F238E27FC236}">
                <a16:creationId xmlns:a16="http://schemas.microsoft.com/office/drawing/2014/main" id="{9E419C68-6633-6AE1-08FB-E9297C78EC16}"/>
              </a:ext>
            </a:extLst>
          </p:cNvPr>
          <p:cNvGrpSpPr/>
          <p:nvPr/>
        </p:nvGrpSpPr>
        <p:grpSpPr>
          <a:xfrm>
            <a:off x="6735367" y="3507854"/>
            <a:ext cx="1293017" cy="513244"/>
            <a:chOff x="0" y="0"/>
            <a:chExt cx="3448045" cy="1368651"/>
          </a:xfrm>
        </p:grpSpPr>
        <p:sp>
          <p:nvSpPr>
            <p:cNvPr id="17" name="Freeform 23">
              <a:extLst>
                <a:ext uri="{FF2B5EF4-FFF2-40B4-BE49-F238E27FC236}">
                  <a16:creationId xmlns:a16="http://schemas.microsoft.com/office/drawing/2014/main" id="{907D2919-DB0D-D086-4CA3-AC83069DD953}"/>
                </a:ext>
              </a:extLst>
            </p:cNvPr>
            <p:cNvSpPr/>
            <p:nvPr/>
          </p:nvSpPr>
          <p:spPr>
            <a:xfrm>
              <a:off x="0" y="0"/>
              <a:ext cx="3448017" cy="1368679"/>
            </a:xfrm>
            <a:custGeom>
              <a:avLst/>
              <a:gdLst/>
              <a:ahLst/>
              <a:cxnLst/>
              <a:rect l="l" t="t" r="r" b="b"/>
              <a:pathLst>
                <a:path w="3448017" h="1368679">
                  <a:moveTo>
                    <a:pt x="0" y="0"/>
                  </a:moveTo>
                  <a:lnTo>
                    <a:pt x="3448017" y="0"/>
                  </a:lnTo>
                  <a:lnTo>
                    <a:pt x="3448017" y="1368679"/>
                  </a:lnTo>
                  <a:lnTo>
                    <a:pt x="0" y="1368679"/>
                  </a:lnTo>
                  <a:close/>
                </a:path>
              </a:pathLst>
            </a:custGeom>
            <a:solidFill>
              <a:srgbClr val="EFCDD8"/>
            </a:solidFill>
          </p:spPr>
          <p:txBody>
            <a:bodyPr/>
            <a:lstStyle/>
            <a:p>
              <a:endParaRPr lang="en-US"/>
            </a:p>
          </p:txBody>
        </p:sp>
        <p:sp>
          <p:nvSpPr>
            <p:cNvPr id="18" name="TextBox 24">
              <a:extLst>
                <a:ext uri="{FF2B5EF4-FFF2-40B4-BE49-F238E27FC236}">
                  <a16:creationId xmlns:a16="http://schemas.microsoft.com/office/drawing/2014/main" id="{AE7828BE-41DB-F2C0-A0CD-CFE3C159917E}"/>
                </a:ext>
              </a:extLst>
            </p:cNvPr>
            <p:cNvSpPr txBox="1"/>
            <p:nvPr/>
          </p:nvSpPr>
          <p:spPr>
            <a:xfrm>
              <a:off x="0" y="-28575"/>
              <a:ext cx="3448045" cy="1397226"/>
            </a:xfrm>
            <a:prstGeom prst="rect">
              <a:avLst/>
            </a:prstGeom>
          </p:spPr>
          <p:txBody>
            <a:bodyPr lIns="25400" tIns="25400" rIns="25400" bIns="25400" rtlCol="0" anchor="t"/>
            <a:lstStyle/>
            <a:p>
              <a:pPr algn="ctr">
                <a:lnSpc>
                  <a:spcPts val="1679"/>
                </a:lnSpc>
              </a:pPr>
              <a:r>
                <a:rPr lang="en-US" sz="1399" dirty="0">
                  <a:solidFill>
                    <a:srgbClr val="000000"/>
                  </a:solidFill>
                  <a:latin typeface="Calibri" panose="020F0502020204030204" pitchFamily="34" charset="0"/>
                  <a:ea typeface="Arial"/>
                  <a:cs typeface="Calibri" panose="020F0502020204030204" pitchFamily="34" charset="0"/>
                  <a:sym typeface="Arial"/>
                </a:rPr>
                <a:t>Acceleration to collision energy</a:t>
              </a:r>
            </a:p>
          </p:txBody>
        </p:sp>
      </p:grpSp>
      <p:grpSp>
        <p:nvGrpSpPr>
          <p:cNvPr id="19" name="Group 25">
            <a:extLst>
              <a:ext uri="{FF2B5EF4-FFF2-40B4-BE49-F238E27FC236}">
                <a16:creationId xmlns:a16="http://schemas.microsoft.com/office/drawing/2014/main" id="{0DAFCC3B-A9E1-450E-CB4F-312DF5ABFD46}"/>
              </a:ext>
            </a:extLst>
          </p:cNvPr>
          <p:cNvGrpSpPr/>
          <p:nvPr/>
        </p:nvGrpSpPr>
        <p:grpSpPr>
          <a:xfrm>
            <a:off x="8316416" y="3579862"/>
            <a:ext cx="757565" cy="307600"/>
            <a:chOff x="0" y="0"/>
            <a:chExt cx="2020174" cy="820266"/>
          </a:xfrm>
        </p:grpSpPr>
        <p:sp>
          <p:nvSpPr>
            <p:cNvPr id="20" name="Freeform 26">
              <a:extLst>
                <a:ext uri="{FF2B5EF4-FFF2-40B4-BE49-F238E27FC236}">
                  <a16:creationId xmlns:a16="http://schemas.microsoft.com/office/drawing/2014/main" id="{74254EB7-9904-0849-4AB3-A30D151348CA}"/>
                </a:ext>
              </a:extLst>
            </p:cNvPr>
            <p:cNvSpPr/>
            <p:nvPr/>
          </p:nvSpPr>
          <p:spPr>
            <a:xfrm>
              <a:off x="0" y="0"/>
              <a:ext cx="2020139" cy="820264"/>
            </a:xfrm>
            <a:custGeom>
              <a:avLst/>
              <a:gdLst/>
              <a:ahLst/>
              <a:cxnLst/>
              <a:rect l="l" t="t" r="r" b="b"/>
              <a:pathLst>
                <a:path w="2020139" h="820264">
                  <a:moveTo>
                    <a:pt x="0" y="0"/>
                  </a:moveTo>
                  <a:lnTo>
                    <a:pt x="2020139" y="0"/>
                  </a:lnTo>
                  <a:lnTo>
                    <a:pt x="2020139" y="820264"/>
                  </a:lnTo>
                  <a:lnTo>
                    <a:pt x="0" y="820264"/>
                  </a:lnTo>
                  <a:close/>
                </a:path>
              </a:pathLst>
            </a:custGeom>
            <a:solidFill>
              <a:srgbClr val="FFBDC1"/>
            </a:solidFill>
          </p:spPr>
          <p:txBody>
            <a:bodyPr/>
            <a:lstStyle/>
            <a:p>
              <a:endParaRPr lang="en-US"/>
            </a:p>
          </p:txBody>
        </p:sp>
        <p:sp>
          <p:nvSpPr>
            <p:cNvPr id="21" name="TextBox 27">
              <a:extLst>
                <a:ext uri="{FF2B5EF4-FFF2-40B4-BE49-F238E27FC236}">
                  <a16:creationId xmlns:a16="http://schemas.microsoft.com/office/drawing/2014/main" id="{290A0E5F-A87F-B322-70C5-2343F9B110EC}"/>
                </a:ext>
              </a:extLst>
            </p:cNvPr>
            <p:cNvSpPr txBox="1"/>
            <p:nvPr/>
          </p:nvSpPr>
          <p:spPr>
            <a:xfrm>
              <a:off x="0" y="-28575"/>
              <a:ext cx="2020174" cy="848841"/>
            </a:xfrm>
            <a:prstGeom prst="rect">
              <a:avLst/>
            </a:prstGeom>
          </p:spPr>
          <p:txBody>
            <a:bodyPr lIns="25400" tIns="25400" rIns="25400" bIns="25400" rtlCol="0" anchor="t"/>
            <a:lstStyle/>
            <a:p>
              <a:pPr algn="ctr">
                <a:lnSpc>
                  <a:spcPts val="1679"/>
                </a:lnSpc>
              </a:pPr>
              <a:r>
                <a:rPr lang="en-US" sz="1399" dirty="0">
                  <a:solidFill>
                    <a:srgbClr val="000000"/>
                  </a:solidFill>
                  <a:latin typeface="Calibri" panose="020F0502020204030204" pitchFamily="34" charset="0"/>
                  <a:ea typeface="Arial"/>
                  <a:cs typeface="Calibri" panose="020F0502020204030204" pitchFamily="34" charset="0"/>
                  <a:sym typeface="Arial"/>
                </a:rPr>
                <a:t>Collision</a:t>
              </a:r>
            </a:p>
          </p:txBody>
        </p:sp>
      </p:grpSp>
      <p:sp>
        <p:nvSpPr>
          <p:cNvPr id="22" name="TextBox 21">
            <a:extLst>
              <a:ext uri="{FF2B5EF4-FFF2-40B4-BE49-F238E27FC236}">
                <a16:creationId xmlns:a16="http://schemas.microsoft.com/office/drawing/2014/main" id="{4261E3F3-0FFD-70EA-1657-B892A2E5F62D}"/>
              </a:ext>
            </a:extLst>
          </p:cNvPr>
          <p:cNvSpPr txBox="1"/>
          <p:nvPr/>
        </p:nvSpPr>
        <p:spPr>
          <a:xfrm>
            <a:off x="1511698" y="849710"/>
            <a:ext cx="5714128"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The main challenge is the short muon lifetime </a:t>
            </a:r>
            <a:r>
              <a:rPr lang="en-US" dirty="0" err="1"/>
              <a:t>τ</a:t>
            </a:r>
            <a:r>
              <a:rPr lang="en-US" dirty="0"/>
              <a:t> = </a:t>
            </a:r>
            <a:r>
              <a:rPr lang="en-US" dirty="0" err="1"/>
              <a:t>γ</a:t>
            </a:r>
            <a:r>
              <a:rPr lang="en-US" dirty="0"/>
              <a:t> x 2.2 </a:t>
            </a:r>
            <a:r>
              <a:rPr lang="en-US" dirty="0" err="1"/>
              <a:t>μs</a:t>
            </a:r>
            <a:endParaRPr lang="en-US" dirty="0"/>
          </a:p>
        </p:txBody>
      </p:sp>
      <p:pic>
        <p:nvPicPr>
          <p:cNvPr id="23" name="Picture 22" descr="A diagram of a diagram&#10;&#10;AI-generated content may be incorrect.">
            <a:extLst>
              <a:ext uri="{FF2B5EF4-FFF2-40B4-BE49-F238E27FC236}">
                <a16:creationId xmlns:a16="http://schemas.microsoft.com/office/drawing/2014/main" id="{FF94186D-7113-37ED-3411-FEBDAA8E98C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23235"/>
          <a:stretch/>
        </p:blipFill>
        <p:spPr>
          <a:xfrm>
            <a:off x="960" y="1638443"/>
            <a:ext cx="9073008" cy="1437363"/>
          </a:xfrm>
          <a:prstGeom prst="rect">
            <a:avLst/>
          </a:prstGeom>
        </p:spPr>
      </p:pic>
    </p:spTree>
    <p:extLst>
      <p:ext uri="{BB962C8B-B14F-4D97-AF65-F5344CB8AC3E}">
        <p14:creationId xmlns:p14="http://schemas.microsoft.com/office/powerpoint/2010/main" val="74321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C4159-E62F-716C-A5AA-664D41C77C24}"/>
            </a:ext>
          </a:extLst>
        </p:cNvPr>
        <p:cNvGrpSpPr/>
        <p:nvPr/>
      </p:nvGrpSpPr>
      <p:grpSpPr>
        <a:xfrm>
          <a:off x="0" y="0"/>
          <a:ext cx="0" cy="0"/>
          <a:chOff x="0" y="0"/>
          <a:chExt cx="0" cy="0"/>
        </a:xfrm>
      </p:grpSpPr>
      <p:pic>
        <p:nvPicPr>
          <p:cNvPr id="55" name="Image 54" descr="Une image contenant texte, ligne, Tracé, diagramme&#10;&#10;Le contenu généré par l’IA peut être incorrect.">
            <a:extLst>
              <a:ext uri="{FF2B5EF4-FFF2-40B4-BE49-F238E27FC236}">
                <a16:creationId xmlns:a16="http://schemas.microsoft.com/office/drawing/2014/main" id="{03ABB426-26E7-399C-E555-73A3E840483E}"/>
              </a:ext>
            </a:extLst>
          </p:cNvPr>
          <p:cNvPicPr preferRelativeResize="0">
            <a:picLocks/>
          </p:cNvPicPr>
          <p:nvPr/>
        </p:nvPicPr>
        <p:blipFill>
          <a:blip r:embed="rId3"/>
          <a:stretch>
            <a:fillRect/>
          </a:stretch>
        </p:blipFill>
        <p:spPr>
          <a:xfrm>
            <a:off x="-5042" y="2709744"/>
            <a:ext cx="2970000" cy="2025000"/>
          </a:xfrm>
          <a:prstGeom prst="rect">
            <a:avLst/>
          </a:prstGeom>
        </p:spPr>
      </p:pic>
      <p:sp>
        <p:nvSpPr>
          <p:cNvPr id="2" name="Titre 1">
            <a:extLst>
              <a:ext uri="{FF2B5EF4-FFF2-40B4-BE49-F238E27FC236}">
                <a16:creationId xmlns:a16="http://schemas.microsoft.com/office/drawing/2014/main" id="{5C861806-15D1-BED8-1758-0DBB244AE3AC}"/>
              </a:ext>
            </a:extLst>
          </p:cNvPr>
          <p:cNvSpPr>
            <a:spLocks noGrp="1"/>
          </p:cNvSpPr>
          <p:nvPr>
            <p:ph type="title"/>
          </p:nvPr>
        </p:nvSpPr>
        <p:spPr>
          <a:xfrm>
            <a:off x="1005840" y="13692"/>
            <a:ext cx="7189089" cy="541834"/>
          </a:xfrm>
        </p:spPr>
        <p:txBody>
          <a:bodyPr/>
          <a:lstStyle/>
          <a:p>
            <a:r>
              <a:rPr lang="en-US" sz="3200" dirty="0">
                <a:latin typeface="Calibri" panose="020F0502020204030204" pitchFamily="34" charset="0"/>
                <a:cs typeface="Calibri" panose="020F0502020204030204" pitchFamily="34" charset="0"/>
              </a:rPr>
              <a:t>VIPER in the Regular Arcs</a:t>
            </a:r>
          </a:p>
        </p:txBody>
      </p:sp>
      <p:sp>
        <p:nvSpPr>
          <p:cNvPr id="4" name="Espace réservé du numéro de diapositive 3">
            <a:extLst>
              <a:ext uri="{FF2B5EF4-FFF2-40B4-BE49-F238E27FC236}">
                <a16:creationId xmlns:a16="http://schemas.microsoft.com/office/drawing/2014/main" id="{1157ABB6-D4D0-0990-FA3E-14E7C8ABCB47}"/>
              </a:ext>
            </a:extLst>
          </p:cNvPr>
          <p:cNvSpPr>
            <a:spLocks noGrp="1"/>
          </p:cNvSpPr>
          <p:nvPr>
            <p:ph type="sldNum" sz="quarter" idx="12"/>
          </p:nvPr>
        </p:nvSpPr>
        <p:spPr/>
        <p:txBody>
          <a:bodyPr/>
          <a:lstStyle/>
          <a:p>
            <a:fld id="{358D3E7E-B15D-C148-B743-D19E87EE3050}" type="slidenum">
              <a:rPr lang="fr-FR" smtClean="0"/>
              <a:t>20</a:t>
            </a:fld>
            <a:endParaRPr lang="fr-FR"/>
          </a:p>
        </p:txBody>
      </p:sp>
      <mc:AlternateContent xmlns:mc="http://schemas.openxmlformats.org/markup-compatibility/2006">
        <mc:Choice xmlns:a14="http://schemas.microsoft.com/office/drawing/2010/main" Requires="a14">
          <p:sp>
            <p:nvSpPr>
              <p:cNvPr id="6" name="Espace réservé du contenu 5">
                <a:extLst>
                  <a:ext uri="{FF2B5EF4-FFF2-40B4-BE49-F238E27FC236}">
                    <a16:creationId xmlns:a16="http://schemas.microsoft.com/office/drawing/2014/main" id="{544377DF-20F7-8E16-75FF-AFB38EA9C251}"/>
                  </a:ext>
                </a:extLst>
              </p:cNvPr>
              <p:cNvSpPr>
                <a:spLocks noGrp="1"/>
              </p:cNvSpPr>
              <p:nvPr>
                <p:ph idx="1"/>
              </p:nvPr>
            </p:nvSpPr>
            <p:spPr>
              <a:xfrm>
                <a:off x="84728" y="915566"/>
                <a:ext cx="4923181" cy="1783636"/>
              </a:xfrm>
            </p:spPr>
            <p:txBody>
              <a:bodyPr>
                <a:normAutofit/>
              </a:bodyPr>
              <a:lstStyle/>
              <a:p>
                <a:pPr>
                  <a:lnSpc>
                    <a:spcPct val="110000"/>
                  </a:lnSpc>
                  <a:buClr>
                    <a:schemeClr val="tx1"/>
                  </a:buClr>
                  <a:buFont typeface="Arial" panose="020B0604020202020204" pitchFamily="34" charset="0"/>
                  <a:buChar char="•"/>
                </a:pPr>
                <a:r>
                  <a:rPr lang="en-US" sz="1400" b="1" dirty="0">
                    <a:solidFill>
                      <a:schemeClr val="tx1"/>
                    </a:solidFill>
                    <a:latin typeface="+mn-lt"/>
                  </a:rPr>
                  <a:t>Implemented in regular arc cells</a:t>
                </a:r>
                <a:r>
                  <a:rPr lang="en-US" sz="1400" dirty="0">
                    <a:solidFill>
                      <a:schemeClr val="tx1"/>
                    </a:solidFill>
                    <a:latin typeface="+mn-lt"/>
                  </a:rPr>
                  <a:t>, with no significant impact on collider performance if technology follows.</a:t>
                </a:r>
              </a:p>
              <a:p>
                <a:pPr lvl="1">
                  <a:lnSpc>
                    <a:spcPct val="110000"/>
                  </a:lnSpc>
                  <a:buClr>
                    <a:schemeClr val="tx1"/>
                  </a:buClr>
                  <a:buFont typeface="Arial" panose="020B0604020202020204" pitchFamily="34" charset="0"/>
                  <a:buChar char="•"/>
                </a:pPr>
                <a:r>
                  <a:rPr lang="en-US" sz="1400" dirty="0">
                    <a:solidFill>
                      <a:schemeClr val="tx1"/>
                    </a:solidFill>
                    <a:latin typeface="+mn-lt"/>
                  </a:rPr>
                  <a:t>Tolerances still to be defined.</a:t>
                </a:r>
              </a:p>
              <a:p>
                <a:pPr>
                  <a:lnSpc>
                    <a:spcPct val="110000"/>
                  </a:lnSpc>
                  <a:buClr>
                    <a:schemeClr val="tx1"/>
                  </a:buClr>
                  <a:buFont typeface="Arial" panose="020B0604020202020204" pitchFamily="34" charset="0"/>
                  <a:buChar char="•"/>
                </a:pPr>
                <a:r>
                  <a:rPr lang="en-US" sz="1400" b="1" dirty="0">
                    <a:solidFill>
                      <a:schemeClr val="tx1"/>
                    </a:solidFill>
                    <a:latin typeface="+mn-lt"/>
                  </a:rPr>
                  <a:t>Vertical dispersion </a:t>
                </a:r>
                <a:r>
                  <a:rPr lang="en-US" sz="1400" dirty="0">
                    <a:solidFill>
                      <a:schemeClr val="tx1"/>
                    </a:solidFill>
                    <a:latin typeface="+mn-lt"/>
                  </a:rPr>
                  <a:t>must be </a:t>
                </a:r>
                <a:r>
                  <a:rPr lang="en-US" sz="1400" b="1" dirty="0">
                    <a:solidFill>
                      <a:schemeClr val="tx1"/>
                    </a:solidFill>
                    <a:latin typeface="+mn-lt"/>
                  </a:rPr>
                  <a:t>matched across the ring</a:t>
                </a:r>
                <a:r>
                  <a:rPr lang="en-US" sz="1400" b="1" dirty="0">
                    <a:solidFill>
                      <a:schemeClr val="tx1"/>
                    </a:solidFill>
                    <a:latin typeface="+mn-lt"/>
                    <a:sym typeface="Wingdings" pitchFamily="2" charset="2"/>
                  </a:rPr>
                  <a:t>:</a:t>
                </a:r>
                <a:endParaRPr lang="en-US" sz="1400" dirty="0">
                  <a:solidFill>
                    <a:schemeClr val="tx1"/>
                  </a:solidFill>
                  <a:latin typeface="+mn-lt"/>
                  <a:sym typeface="Wingdings" pitchFamily="2" charset="2"/>
                </a:endParaRPr>
              </a:p>
              <a:p>
                <a:pPr lvl="1">
                  <a:lnSpc>
                    <a:spcPct val="110000"/>
                  </a:lnSpc>
                  <a:buClr>
                    <a:schemeClr val="tx1"/>
                  </a:buClr>
                  <a:buFont typeface="Arial" panose="020B0604020202020204" pitchFamily="34" charset="0"/>
                  <a:buChar char="•"/>
                </a:pPr>
                <a:r>
                  <a:rPr lang="en-US" sz="1400" dirty="0">
                    <a:solidFill>
                      <a:schemeClr val="tx1"/>
                    </a:solidFill>
                    <a:latin typeface="+mn-lt"/>
                  </a:rPr>
                  <a:t>Canceled in arcs by adjusting the number of cells </a:t>
                </a:r>
                <a:br>
                  <a:rPr lang="en-US" sz="1400" dirty="0">
                    <a:solidFill>
                      <a:schemeClr val="tx1"/>
                    </a:solidFill>
                    <a:latin typeface="+mn-lt"/>
                  </a:rPr>
                </a:br>
                <a:r>
                  <a:rPr lang="en-US" sz="1400" dirty="0">
                    <a:solidFill>
                      <a:schemeClr val="tx1"/>
                    </a:solidFill>
                    <a:latin typeface="+mn-lt"/>
                  </a:rPr>
                  <a:t>(</a:t>
                </a:r>
                <a14:m>
                  <m:oMath xmlns:m="http://schemas.openxmlformats.org/officeDocument/2006/math">
                    <m:sSub>
                      <m:sSubPr>
                        <m:ctrlPr>
                          <a:rPr lang="nl-BE" sz="1400" i="1" dirty="0">
                            <a:solidFill>
                              <a:schemeClr val="tx1"/>
                            </a:solidFill>
                            <a:latin typeface="+mn-lt"/>
                          </a:rPr>
                        </m:ctrlPr>
                      </m:sSubPr>
                      <m:e>
                        <m:r>
                          <a:rPr lang="nl-BE" sz="1400" i="1" dirty="0">
                            <a:solidFill>
                              <a:schemeClr val="tx1"/>
                            </a:solidFill>
                            <a:latin typeface="+mn-lt"/>
                          </a:rPr>
                          <m:t>𝑄</m:t>
                        </m:r>
                      </m:e>
                      <m:sub>
                        <m:r>
                          <a:rPr lang="nl-BE" sz="1400" i="1" dirty="0">
                            <a:solidFill>
                              <a:schemeClr val="tx1"/>
                            </a:solidFill>
                            <a:latin typeface="+mn-lt"/>
                          </a:rPr>
                          <m:t>𝑦</m:t>
                        </m:r>
                      </m:sub>
                    </m:sSub>
                    <m:r>
                      <a:rPr lang="nl-BE" sz="1400" i="1" dirty="0">
                        <a:solidFill>
                          <a:schemeClr val="tx1"/>
                        </a:solidFill>
                        <a:latin typeface="+mn-lt"/>
                      </a:rPr>
                      <m:t>=</m:t>
                    </m:r>
                    <m:sSub>
                      <m:sSubPr>
                        <m:ctrlPr>
                          <a:rPr lang="nl-BE" sz="1400" i="1" dirty="0">
                            <a:solidFill>
                              <a:schemeClr val="tx1"/>
                            </a:solidFill>
                            <a:latin typeface="+mn-lt"/>
                          </a:rPr>
                        </m:ctrlPr>
                      </m:sSubPr>
                      <m:e>
                        <m:r>
                          <a:rPr lang="nl-BE" sz="1400" i="1" dirty="0">
                            <a:solidFill>
                              <a:schemeClr val="tx1"/>
                            </a:solidFill>
                            <a:latin typeface="+mn-lt"/>
                          </a:rPr>
                          <m:t>𝑄</m:t>
                        </m:r>
                      </m:e>
                      <m:sub>
                        <m:r>
                          <a:rPr lang="nl-BE" sz="1400" i="1" dirty="0">
                            <a:solidFill>
                              <a:schemeClr val="tx1"/>
                            </a:solidFill>
                            <a:latin typeface="+mn-lt"/>
                          </a:rPr>
                          <m:t>𝑥</m:t>
                        </m:r>
                      </m:sub>
                    </m:sSub>
                    <m:r>
                      <a:rPr lang="nl-BE" sz="1400" i="1" dirty="0">
                        <a:solidFill>
                          <a:schemeClr val="tx1"/>
                        </a:solidFill>
                        <a:latin typeface="+mn-lt"/>
                      </a:rPr>
                      <m:t>=0.75</m:t>
                    </m:r>
                  </m:oMath>
                </a14:m>
                <a:r>
                  <a:rPr lang="fr-FR" sz="1400" dirty="0">
                    <a:solidFill>
                      <a:schemeClr val="tx1"/>
                    </a:solidFill>
                    <a:latin typeface="+mn-lt"/>
                  </a:rPr>
                  <a:t> on 1 arc </a:t>
                </a:r>
                <a:r>
                  <a:rPr lang="fr-FR" sz="1400" dirty="0" err="1">
                    <a:solidFill>
                      <a:schemeClr val="tx1"/>
                    </a:solidFill>
                    <a:latin typeface="+mn-lt"/>
                  </a:rPr>
                  <a:t>cell</a:t>
                </a:r>
                <a:r>
                  <a:rPr lang="en-US" sz="1400" dirty="0">
                    <a:solidFill>
                      <a:schemeClr val="tx1"/>
                    </a:solidFill>
                    <a:latin typeface="+mn-lt"/>
                  </a:rPr>
                  <a:t>).</a:t>
                </a:r>
              </a:p>
            </p:txBody>
          </p:sp>
        </mc:Choice>
        <mc:Fallback>
          <p:sp>
            <p:nvSpPr>
              <p:cNvPr id="6" name="Espace réservé du contenu 5">
                <a:extLst>
                  <a:ext uri="{FF2B5EF4-FFF2-40B4-BE49-F238E27FC236}">
                    <a16:creationId xmlns:a16="http://schemas.microsoft.com/office/drawing/2014/main" id="{544377DF-20F7-8E16-75FF-AFB38EA9C251}"/>
                  </a:ext>
                </a:extLst>
              </p:cNvPr>
              <p:cNvSpPr>
                <a:spLocks noGrp="1" noRot="1" noChangeAspect="1" noMove="1" noResize="1" noEditPoints="1" noAdjustHandles="1" noChangeArrowheads="1" noChangeShapeType="1" noTextEdit="1"/>
              </p:cNvSpPr>
              <p:nvPr>
                <p:ph idx="1"/>
              </p:nvPr>
            </p:nvSpPr>
            <p:spPr>
              <a:xfrm>
                <a:off x="84728" y="915566"/>
                <a:ext cx="4923181" cy="1783636"/>
              </a:xfrm>
              <a:blipFill>
                <a:blip r:embed="rId4"/>
                <a:stretch>
                  <a:fillRect/>
                </a:stretch>
              </a:blipFill>
            </p:spPr>
            <p:txBody>
              <a:bodyPr/>
              <a:lstStyle/>
              <a:p>
                <a:r>
                  <a:rPr lang="en-GB">
                    <a:noFill/>
                  </a:rPr>
                  <a:t> </a:t>
                </a:r>
              </a:p>
            </p:txBody>
          </p:sp>
        </mc:Fallback>
      </mc:AlternateContent>
      <p:sp>
        <p:nvSpPr>
          <p:cNvPr id="7" name="Content Placeholder 1">
            <a:extLst>
              <a:ext uri="{FF2B5EF4-FFF2-40B4-BE49-F238E27FC236}">
                <a16:creationId xmlns:a16="http://schemas.microsoft.com/office/drawing/2014/main" id="{734F949C-A714-9093-18FB-BCF49FF903F2}"/>
              </a:ext>
            </a:extLst>
          </p:cNvPr>
          <p:cNvSpPr txBox="1">
            <a:spLocks/>
          </p:cNvSpPr>
          <p:nvPr/>
        </p:nvSpPr>
        <p:spPr>
          <a:xfrm>
            <a:off x="593889" y="2913329"/>
            <a:ext cx="3481975" cy="557900"/>
          </a:xfrm>
          <a:prstGeom prst="rect">
            <a:avLst/>
          </a:prstGeom>
        </p:spPr>
        <p:txBody>
          <a:bodyPr vert="horz" lIns="0" tIns="0" rIns="0" bIns="0" rtlCol="0">
            <a:normAutofit/>
          </a:bodyPr>
          <a:lstStyle>
            <a:lvl1pPr marL="342900" indent="-342900" algn="l" defTabSz="914400" rtl="0" eaLnBrk="1" latinLnBrk="0" hangingPunct="1">
              <a:lnSpc>
                <a:spcPct val="90000"/>
              </a:lnSpc>
              <a:spcBef>
                <a:spcPts val="1000"/>
              </a:spcBef>
              <a:spcAft>
                <a:spcPts val="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1800" dirty="0">
              <a:solidFill>
                <a:schemeClr val="accent5">
                  <a:lumMod val="40000"/>
                  <a:lumOff val="60000"/>
                </a:schemeClr>
              </a:solidFill>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9304F9E4-0C17-BC7D-984C-CAAC043ACA08}"/>
              </a:ext>
            </a:extLst>
          </p:cNvPr>
          <p:cNvSpPr/>
          <p:nvPr/>
        </p:nvSpPr>
        <p:spPr>
          <a:xfrm>
            <a:off x="511984" y="3178690"/>
            <a:ext cx="2034334" cy="473180"/>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53" name="Image 52" descr="Une image contenant texte, ligne, Tracé, diagramme&#10;&#10;Le contenu généré par l’IA peut être incorrect.">
            <a:extLst>
              <a:ext uri="{FF2B5EF4-FFF2-40B4-BE49-F238E27FC236}">
                <a16:creationId xmlns:a16="http://schemas.microsoft.com/office/drawing/2014/main" id="{5155BED8-423B-4DA8-8445-9BFDA7B105CF}"/>
              </a:ext>
            </a:extLst>
          </p:cNvPr>
          <p:cNvPicPr preferRelativeResize="0">
            <a:picLocks/>
          </p:cNvPicPr>
          <p:nvPr/>
        </p:nvPicPr>
        <p:blipFill>
          <a:blip r:embed="rId5"/>
          <a:stretch>
            <a:fillRect/>
          </a:stretch>
        </p:blipFill>
        <p:spPr>
          <a:xfrm>
            <a:off x="3002977" y="2709744"/>
            <a:ext cx="2970000" cy="2025000"/>
          </a:xfrm>
          <a:prstGeom prst="rect">
            <a:avLst/>
          </a:prstGeom>
        </p:spPr>
      </p:pic>
      <p:pic>
        <p:nvPicPr>
          <p:cNvPr id="57" name="Image 56" descr="Une image contenant ligne, texte, capture d’écran, Tracé&#10;&#10;Le contenu généré par l’IA peut être incorrect.">
            <a:extLst>
              <a:ext uri="{FF2B5EF4-FFF2-40B4-BE49-F238E27FC236}">
                <a16:creationId xmlns:a16="http://schemas.microsoft.com/office/drawing/2014/main" id="{34B7918F-ACD5-5259-9848-F0A5CF1AE4B7}"/>
              </a:ext>
            </a:extLst>
          </p:cNvPr>
          <p:cNvPicPr preferRelativeResize="0">
            <a:picLocks/>
          </p:cNvPicPr>
          <p:nvPr/>
        </p:nvPicPr>
        <p:blipFill>
          <a:blip r:embed="rId6"/>
          <a:stretch>
            <a:fillRect/>
          </a:stretch>
        </p:blipFill>
        <p:spPr>
          <a:xfrm>
            <a:off x="6089272" y="2706990"/>
            <a:ext cx="2970000" cy="2025000"/>
          </a:xfrm>
          <a:prstGeom prst="rect">
            <a:avLst/>
          </a:prstGeom>
        </p:spPr>
      </p:pic>
      <mc:AlternateContent xmlns:mc="http://schemas.openxmlformats.org/markup-compatibility/2006">
        <mc:Choice xmlns:a14="http://schemas.microsoft.com/office/drawing/2010/main" Requires="a14">
          <p:sp>
            <p:nvSpPr>
              <p:cNvPr id="27" name="Rectangle : coins arrondis 26">
                <a:extLst>
                  <a:ext uri="{FF2B5EF4-FFF2-40B4-BE49-F238E27FC236}">
                    <a16:creationId xmlns:a16="http://schemas.microsoft.com/office/drawing/2014/main" id="{9B635406-2058-D6F1-828D-7C8F1535FEFB}"/>
                  </a:ext>
                </a:extLst>
              </p:cNvPr>
              <p:cNvSpPr/>
              <p:nvPr/>
            </p:nvSpPr>
            <p:spPr>
              <a:xfrm>
                <a:off x="1763688" y="2599961"/>
                <a:ext cx="1028497" cy="265017"/>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nl-BE" sz="1200" i="1">
                              <a:solidFill>
                                <a:srgbClr val="002060"/>
                              </a:solidFill>
                              <a:latin typeface="Cambria Math" panose="02040503050406030204" pitchFamily="18" charset="0"/>
                            </a:rPr>
                          </m:ctrlPr>
                        </m:sSubPr>
                        <m:e>
                          <m:r>
                            <a:rPr lang="nl-BE" sz="1200" i="1">
                              <a:solidFill>
                                <a:srgbClr val="002060"/>
                              </a:solidFill>
                              <a:latin typeface="Cambria Math" panose="02040503050406030204" pitchFamily="18" charset="0"/>
                            </a:rPr>
                            <m:t>𝐿</m:t>
                          </m:r>
                        </m:e>
                        <m:sub>
                          <m:r>
                            <a:rPr lang="nl-BE" sz="1200" i="1">
                              <a:solidFill>
                                <a:srgbClr val="002060"/>
                              </a:solidFill>
                              <a:latin typeface="Cambria Math" panose="02040503050406030204" pitchFamily="18" charset="0"/>
                            </a:rPr>
                            <m:t>𝑝</m:t>
                          </m:r>
                        </m:sub>
                      </m:sSub>
                      <m:r>
                        <a:rPr lang="nl-BE" sz="1200" i="1">
                          <a:solidFill>
                            <a:srgbClr val="002060"/>
                          </a:solidFill>
                          <a:latin typeface="Cambria Math" panose="02040503050406030204" pitchFamily="18" charset="0"/>
                        </a:rPr>
                        <m:t>∼154</m:t>
                      </m:r>
                      <m:r>
                        <a:rPr lang="nl-BE" sz="1200" i="1">
                          <a:solidFill>
                            <a:srgbClr val="002060"/>
                          </a:solidFill>
                          <a:latin typeface="Cambria Math" panose="02040503050406030204" pitchFamily="18" charset="0"/>
                        </a:rPr>
                        <m:t>𝑚</m:t>
                      </m:r>
                    </m:oMath>
                  </m:oMathPara>
                </a14:m>
                <a:endParaRPr lang="fr-FR" sz="1200" dirty="0">
                  <a:solidFill>
                    <a:srgbClr val="002060"/>
                  </a:solidFill>
                </a:endParaRPr>
              </a:p>
            </p:txBody>
          </p:sp>
        </mc:Choice>
        <mc:Fallback>
          <p:sp>
            <p:nvSpPr>
              <p:cNvPr id="27" name="Rectangle : coins arrondis 26">
                <a:extLst>
                  <a:ext uri="{FF2B5EF4-FFF2-40B4-BE49-F238E27FC236}">
                    <a16:creationId xmlns:a16="http://schemas.microsoft.com/office/drawing/2014/main" id="{9B635406-2058-D6F1-828D-7C8F1535FEFB}"/>
                  </a:ext>
                </a:extLst>
              </p:cNvPr>
              <p:cNvSpPr>
                <a:spLocks noRot="1" noChangeAspect="1" noMove="1" noResize="1" noEditPoints="1" noAdjustHandles="1" noChangeArrowheads="1" noChangeShapeType="1" noTextEdit="1"/>
              </p:cNvSpPr>
              <p:nvPr/>
            </p:nvSpPr>
            <p:spPr>
              <a:xfrm>
                <a:off x="1763688" y="2599961"/>
                <a:ext cx="1028497" cy="265017"/>
              </a:xfrm>
              <a:prstGeom prst="round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8" name="Rectangle : coins arrondis 27">
                <a:extLst>
                  <a:ext uri="{FF2B5EF4-FFF2-40B4-BE49-F238E27FC236}">
                    <a16:creationId xmlns:a16="http://schemas.microsoft.com/office/drawing/2014/main" id="{C76E057D-B7B8-80B4-2A72-D6B304EB0502}"/>
                  </a:ext>
                </a:extLst>
              </p:cNvPr>
              <p:cNvSpPr/>
              <p:nvPr/>
            </p:nvSpPr>
            <p:spPr>
              <a:xfrm>
                <a:off x="4613740" y="2613428"/>
                <a:ext cx="1028497" cy="265017"/>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nl-BE" sz="1200" i="1">
                              <a:solidFill>
                                <a:srgbClr val="002060"/>
                              </a:solidFill>
                              <a:latin typeface="Cambria Math" panose="02040503050406030204" pitchFamily="18" charset="0"/>
                            </a:rPr>
                          </m:ctrlPr>
                        </m:sSubPr>
                        <m:e>
                          <m:r>
                            <a:rPr lang="nl-BE" sz="1200" i="1">
                              <a:solidFill>
                                <a:srgbClr val="002060"/>
                              </a:solidFill>
                              <a:latin typeface="Cambria Math" panose="02040503050406030204" pitchFamily="18" charset="0"/>
                            </a:rPr>
                            <m:t>𝐿</m:t>
                          </m:r>
                        </m:e>
                        <m:sub>
                          <m:r>
                            <a:rPr lang="nl-BE" sz="1200" i="1">
                              <a:solidFill>
                                <a:srgbClr val="002060"/>
                              </a:solidFill>
                              <a:latin typeface="Cambria Math" panose="02040503050406030204" pitchFamily="18" charset="0"/>
                            </a:rPr>
                            <m:t>𝑝</m:t>
                          </m:r>
                        </m:sub>
                      </m:sSub>
                      <m:r>
                        <a:rPr lang="nl-BE" sz="1200" i="1">
                          <a:solidFill>
                            <a:srgbClr val="002060"/>
                          </a:solidFill>
                          <a:latin typeface="Cambria Math" panose="02040503050406030204" pitchFamily="18" charset="0"/>
                        </a:rPr>
                        <m:t>∼300</m:t>
                      </m:r>
                      <m:r>
                        <a:rPr lang="nl-BE" sz="1200" i="1">
                          <a:solidFill>
                            <a:srgbClr val="002060"/>
                          </a:solidFill>
                          <a:latin typeface="Cambria Math" panose="02040503050406030204" pitchFamily="18" charset="0"/>
                        </a:rPr>
                        <m:t>𝑚</m:t>
                      </m:r>
                    </m:oMath>
                  </m:oMathPara>
                </a14:m>
                <a:endParaRPr lang="fr-FR" sz="1200" dirty="0">
                  <a:solidFill>
                    <a:srgbClr val="002060"/>
                  </a:solidFill>
                </a:endParaRPr>
              </a:p>
            </p:txBody>
          </p:sp>
        </mc:Choice>
        <mc:Fallback>
          <p:sp>
            <p:nvSpPr>
              <p:cNvPr id="28" name="Rectangle : coins arrondis 27">
                <a:extLst>
                  <a:ext uri="{FF2B5EF4-FFF2-40B4-BE49-F238E27FC236}">
                    <a16:creationId xmlns:a16="http://schemas.microsoft.com/office/drawing/2014/main" id="{C76E057D-B7B8-80B4-2A72-D6B304EB0502}"/>
                  </a:ext>
                </a:extLst>
              </p:cNvPr>
              <p:cNvSpPr>
                <a:spLocks noRot="1" noChangeAspect="1" noMove="1" noResize="1" noEditPoints="1" noAdjustHandles="1" noChangeArrowheads="1" noChangeShapeType="1" noTextEdit="1"/>
              </p:cNvSpPr>
              <p:nvPr/>
            </p:nvSpPr>
            <p:spPr>
              <a:xfrm>
                <a:off x="4613740" y="2613428"/>
                <a:ext cx="1028497" cy="265017"/>
              </a:xfrm>
              <a:prstGeom prst="round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0" name="Rectangle : coins arrondis 29">
                <a:extLst>
                  <a:ext uri="{FF2B5EF4-FFF2-40B4-BE49-F238E27FC236}">
                    <a16:creationId xmlns:a16="http://schemas.microsoft.com/office/drawing/2014/main" id="{2CDEBCCE-D5E4-E9BC-5028-BC37C8903CD9}"/>
                  </a:ext>
                </a:extLst>
              </p:cNvPr>
              <p:cNvSpPr/>
              <p:nvPr/>
            </p:nvSpPr>
            <p:spPr>
              <a:xfrm>
                <a:off x="7848600" y="2595547"/>
                <a:ext cx="1028497" cy="27384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nl-BE" sz="1200" i="1">
                              <a:solidFill>
                                <a:srgbClr val="002060"/>
                              </a:solidFill>
                              <a:latin typeface="Cambria Math" panose="02040503050406030204" pitchFamily="18" charset="0"/>
                            </a:rPr>
                          </m:ctrlPr>
                        </m:sSubPr>
                        <m:e>
                          <m:r>
                            <a:rPr lang="nl-BE" sz="1200" i="1">
                              <a:solidFill>
                                <a:srgbClr val="002060"/>
                              </a:solidFill>
                              <a:latin typeface="Cambria Math" panose="02040503050406030204" pitchFamily="18" charset="0"/>
                            </a:rPr>
                            <m:t>𝐿</m:t>
                          </m:r>
                        </m:e>
                        <m:sub>
                          <m:r>
                            <a:rPr lang="nl-BE" sz="1200" i="1">
                              <a:solidFill>
                                <a:srgbClr val="002060"/>
                              </a:solidFill>
                              <a:latin typeface="Cambria Math" panose="02040503050406030204" pitchFamily="18" charset="0"/>
                            </a:rPr>
                            <m:t>𝑝</m:t>
                          </m:r>
                        </m:sub>
                      </m:sSub>
                      <m:r>
                        <a:rPr lang="nl-BE" sz="1200" i="1">
                          <a:solidFill>
                            <a:srgbClr val="002060"/>
                          </a:solidFill>
                          <a:latin typeface="Cambria Math" panose="02040503050406030204" pitchFamily="18" charset="0"/>
                        </a:rPr>
                        <m:t>∼600</m:t>
                      </m:r>
                      <m:r>
                        <a:rPr lang="nl-BE" sz="1200" i="1">
                          <a:solidFill>
                            <a:srgbClr val="002060"/>
                          </a:solidFill>
                          <a:latin typeface="Cambria Math" panose="02040503050406030204" pitchFamily="18" charset="0"/>
                        </a:rPr>
                        <m:t>𝑚</m:t>
                      </m:r>
                    </m:oMath>
                  </m:oMathPara>
                </a14:m>
                <a:endParaRPr lang="fr-FR" sz="1200" dirty="0">
                  <a:solidFill>
                    <a:srgbClr val="002060"/>
                  </a:solidFill>
                </a:endParaRPr>
              </a:p>
            </p:txBody>
          </p:sp>
        </mc:Choice>
        <mc:Fallback>
          <p:sp>
            <p:nvSpPr>
              <p:cNvPr id="30" name="Rectangle : coins arrondis 29">
                <a:extLst>
                  <a:ext uri="{FF2B5EF4-FFF2-40B4-BE49-F238E27FC236}">
                    <a16:creationId xmlns:a16="http://schemas.microsoft.com/office/drawing/2014/main" id="{2CDEBCCE-D5E4-E9BC-5028-BC37C8903CD9}"/>
                  </a:ext>
                </a:extLst>
              </p:cNvPr>
              <p:cNvSpPr>
                <a:spLocks noRot="1" noChangeAspect="1" noMove="1" noResize="1" noEditPoints="1" noAdjustHandles="1" noChangeArrowheads="1" noChangeShapeType="1" noTextEdit="1"/>
              </p:cNvSpPr>
              <p:nvPr/>
            </p:nvSpPr>
            <p:spPr>
              <a:xfrm>
                <a:off x="7848600" y="2595547"/>
                <a:ext cx="1028497" cy="273843"/>
              </a:xfrm>
              <a:prstGeom prst="round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3" name="Espace réservé du contenu 5">
                <a:extLst>
                  <a:ext uri="{FF2B5EF4-FFF2-40B4-BE49-F238E27FC236}">
                    <a16:creationId xmlns:a16="http://schemas.microsoft.com/office/drawing/2014/main" id="{6F0C023A-3AA6-ACCD-47C3-89C80208F9F5}"/>
                  </a:ext>
                </a:extLst>
              </p:cNvPr>
              <p:cNvSpPr txBox="1">
                <a:spLocks/>
              </p:cNvSpPr>
              <p:nvPr/>
            </p:nvSpPr>
            <p:spPr>
              <a:xfrm>
                <a:off x="5076056" y="843558"/>
                <a:ext cx="3853426" cy="1812270"/>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800" dirty="0">
                    <a:latin typeface="+mn-lt"/>
                  </a:rPr>
                  <a:t>The vertical </a:t>
                </a:r>
                <a:r>
                  <a:rPr lang="en-US" sz="1800" b="1" dirty="0">
                    <a:solidFill>
                      <a:srgbClr val="002060"/>
                    </a:solidFill>
                    <a:latin typeface="+mn-lt"/>
                  </a:rPr>
                  <a:t>deformation</a:t>
                </a:r>
                <a:r>
                  <a:rPr lang="en-US" sz="1800" dirty="0">
                    <a:latin typeface="+mn-lt"/>
                  </a:rPr>
                  <a:t> </a:t>
                </a:r>
                <a:r>
                  <a:rPr lang="en-US" sz="1800" b="1" dirty="0">
                    <a:solidFill>
                      <a:srgbClr val="002060"/>
                    </a:solidFill>
                    <a:latin typeface="+mn-lt"/>
                  </a:rPr>
                  <a:t>period </a:t>
                </a:r>
                <a14:m>
                  <m:oMath xmlns:m="http://schemas.openxmlformats.org/officeDocument/2006/math">
                    <m:sSub>
                      <m:sSubPr>
                        <m:ctrlPr>
                          <a:rPr lang="nl-BE" sz="1800" b="1" i="1">
                            <a:solidFill>
                              <a:srgbClr val="002060"/>
                            </a:solidFill>
                            <a:latin typeface="+mn-lt"/>
                          </a:rPr>
                        </m:ctrlPr>
                      </m:sSubPr>
                      <m:e>
                        <m:r>
                          <a:rPr lang="nl-BE" sz="1800" b="1" i="1">
                            <a:solidFill>
                              <a:srgbClr val="002060"/>
                            </a:solidFill>
                            <a:latin typeface="+mn-lt"/>
                          </a:rPr>
                          <m:t>𝑳</m:t>
                        </m:r>
                      </m:e>
                      <m:sub>
                        <m:r>
                          <a:rPr lang="nl-BE" sz="1800" b="1" i="1">
                            <a:solidFill>
                              <a:srgbClr val="002060"/>
                            </a:solidFill>
                            <a:latin typeface="+mn-lt"/>
                          </a:rPr>
                          <m:t>𝒑</m:t>
                        </m:r>
                      </m:sub>
                    </m:sSub>
                  </m:oMath>
                </a14:m>
                <a:r>
                  <a:rPr lang="en-US" sz="1800" dirty="0">
                    <a:latin typeface="+mn-lt"/>
                  </a:rPr>
                  <a:t>, chosen as a </a:t>
                </a:r>
                <a:r>
                  <a:rPr lang="en-US" sz="1800" dirty="0">
                    <a:solidFill>
                      <a:srgbClr val="002060"/>
                    </a:solidFill>
                    <a:latin typeface="+mn-lt"/>
                  </a:rPr>
                  <a:t>multiple of the arc cell length, </a:t>
                </a:r>
                <a:r>
                  <a:rPr lang="en-US" sz="1800" dirty="0">
                    <a:latin typeface="+mn-lt"/>
                  </a:rPr>
                  <a:t>affects</a:t>
                </a:r>
                <a:r>
                  <a:rPr lang="en-US" sz="1800" dirty="0">
                    <a:solidFill>
                      <a:srgbClr val="002060"/>
                    </a:solidFill>
                    <a:latin typeface="+mn-lt"/>
                  </a:rPr>
                  <a:t>:</a:t>
                </a:r>
                <a:endParaRPr lang="en-US" sz="1800" dirty="0">
                  <a:latin typeface="+mn-lt"/>
                </a:endParaRPr>
              </a:p>
              <a:p>
                <a:pPr lvl="1">
                  <a:lnSpc>
                    <a:spcPct val="110000"/>
                  </a:lnSpc>
                </a:pPr>
                <a:r>
                  <a:rPr lang="en-US" sz="1800" dirty="0">
                    <a:latin typeface="+mn-lt"/>
                  </a:rPr>
                  <a:t>Beam trajectory m</a:t>
                </a:r>
                <a:r>
                  <a:rPr lang="en-US" sz="1800" dirty="0">
                    <a:solidFill>
                      <a:srgbClr val="002060"/>
                    </a:solidFill>
                    <a:latin typeface="+mn-lt"/>
                  </a:rPr>
                  <a:t>aximum excursion </a:t>
                </a:r>
                <a:r>
                  <a:rPr lang="en-US" sz="1800" dirty="0">
                    <a:latin typeface="+mn-lt"/>
                  </a:rPr>
                  <a:t> </a:t>
                </a:r>
              </a:p>
              <a:p>
                <a:pPr lvl="1">
                  <a:lnSpc>
                    <a:spcPct val="110000"/>
                  </a:lnSpc>
                </a:pPr>
                <a:r>
                  <a:rPr lang="en-US" sz="1800" dirty="0">
                    <a:solidFill>
                      <a:srgbClr val="002060"/>
                    </a:solidFill>
                    <a:latin typeface="+mn-lt"/>
                  </a:rPr>
                  <a:t>Horizontal field </a:t>
                </a:r>
                <a:r>
                  <a:rPr lang="en-US" sz="1800" dirty="0">
                    <a:latin typeface="+mn-lt"/>
                  </a:rPr>
                  <a:t>strength in arc magnets.</a:t>
                </a:r>
              </a:p>
              <a:p>
                <a:pPr lvl="1">
                  <a:lnSpc>
                    <a:spcPct val="110000"/>
                  </a:lnSpc>
                </a:pPr>
                <a:r>
                  <a:rPr lang="en-US" sz="1800" dirty="0">
                    <a:solidFill>
                      <a:srgbClr val="002060"/>
                    </a:solidFill>
                    <a:latin typeface="+mn-lt"/>
                  </a:rPr>
                  <a:t>Vertical dispersion </a:t>
                </a:r>
                <a:r>
                  <a:rPr lang="en-US" sz="1800" dirty="0">
                    <a:latin typeface="+mn-lt"/>
                  </a:rPr>
                  <a:t>amplitude</a:t>
                </a:r>
                <a:r>
                  <a:rPr lang="en-US" sz="1800" dirty="0">
                    <a:solidFill>
                      <a:srgbClr val="002060"/>
                    </a:solidFill>
                    <a:latin typeface="+mn-lt"/>
                  </a:rPr>
                  <a:t>.</a:t>
                </a:r>
              </a:p>
              <a:p>
                <a:pPr lvl="1">
                  <a:lnSpc>
                    <a:spcPct val="110000"/>
                  </a:lnSpc>
                </a:pPr>
                <a:r>
                  <a:rPr lang="en-US" sz="1800" dirty="0">
                    <a:solidFill>
                      <a:srgbClr val="002060"/>
                    </a:solidFill>
                    <a:latin typeface="+mn-lt"/>
                  </a:rPr>
                  <a:t>Number of arc cells </a:t>
                </a:r>
                <a:r>
                  <a:rPr lang="en-US" sz="1800" dirty="0">
                    <a:latin typeface="+mn-lt"/>
                  </a:rPr>
                  <a:t>per arc.</a:t>
                </a:r>
              </a:p>
              <a:p>
                <a:pPr marL="0" indent="0">
                  <a:lnSpc>
                    <a:spcPct val="110000"/>
                  </a:lnSpc>
                  <a:buNone/>
                </a:pPr>
                <a:endParaRPr lang="en-US" sz="2100" dirty="0"/>
              </a:p>
            </p:txBody>
          </p:sp>
        </mc:Choice>
        <mc:Fallback>
          <p:sp>
            <p:nvSpPr>
              <p:cNvPr id="3" name="Espace réservé du contenu 5">
                <a:extLst>
                  <a:ext uri="{FF2B5EF4-FFF2-40B4-BE49-F238E27FC236}">
                    <a16:creationId xmlns:a16="http://schemas.microsoft.com/office/drawing/2014/main" id="{6F0C023A-3AA6-ACCD-47C3-89C80208F9F5}"/>
                  </a:ext>
                </a:extLst>
              </p:cNvPr>
              <p:cNvSpPr txBox="1">
                <a:spLocks noRot="1" noChangeAspect="1" noMove="1" noResize="1" noEditPoints="1" noAdjustHandles="1" noChangeArrowheads="1" noChangeShapeType="1" noTextEdit="1"/>
              </p:cNvSpPr>
              <p:nvPr/>
            </p:nvSpPr>
            <p:spPr>
              <a:xfrm>
                <a:off x="5076056" y="843558"/>
                <a:ext cx="3853426" cy="1812270"/>
              </a:xfrm>
              <a:prstGeom prst="rect">
                <a:avLst/>
              </a:prstGeom>
              <a:blipFill>
                <a:blip r:embed="rId10"/>
                <a:stretch>
                  <a:fillRect l="-1108" t="-2013" b="-2685"/>
                </a:stretch>
              </a:blipFill>
            </p:spPr>
            <p:txBody>
              <a:bodyPr/>
              <a:lstStyle/>
              <a:p>
                <a:r>
                  <a:rPr lang="en-GB">
                    <a:noFill/>
                  </a:rPr>
                  <a:t> </a:t>
                </a:r>
              </a:p>
            </p:txBody>
          </p:sp>
        </mc:Fallback>
      </mc:AlternateContent>
      <p:cxnSp>
        <p:nvCxnSpPr>
          <p:cNvPr id="15" name="Connecteur en angle 14">
            <a:extLst>
              <a:ext uri="{FF2B5EF4-FFF2-40B4-BE49-F238E27FC236}">
                <a16:creationId xmlns:a16="http://schemas.microsoft.com/office/drawing/2014/main" id="{2C249EA1-724E-BC75-CA32-37F566F8474F}"/>
              </a:ext>
            </a:extLst>
          </p:cNvPr>
          <p:cNvCxnSpPr>
            <a:cxnSpLocks/>
          </p:cNvCxnSpPr>
          <p:nvPr/>
        </p:nvCxnSpPr>
        <p:spPr>
          <a:xfrm>
            <a:off x="904008" y="3651870"/>
            <a:ext cx="1219720" cy="1113098"/>
          </a:xfrm>
          <a:prstGeom prst="bentConnector3">
            <a:avLst>
              <a:gd name="adj1" fmla="val 50000"/>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36" name="ZoneTexte 35">
                <a:extLst>
                  <a:ext uri="{FF2B5EF4-FFF2-40B4-BE49-F238E27FC236}">
                    <a16:creationId xmlns:a16="http://schemas.microsoft.com/office/drawing/2014/main" id="{D6FE809A-C788-FA8F-9CB2-0E4268A31B68}"/>
                  </a:ext>
                </a:extLst>
              </p:cNvPr>
              <p:cNvSpPr txBox="1"/>
              <p:nvPr/>
            </p:nvSpPr>
            <p:spPr>
              <a:xfrm>
                <a:off x="2123728" y="4719940"/>
                <a:ext cx="4753367" cy="300082"/>
              </a:xfrm>
              <a:prstGeom prst="rect">
                <a:avLst/>
              </a:prstGeom>
              <a:solidFill>
                <a:schemeClr val="bg1"/>
              </a:solidFill>
              <a:ln>
                <a:solidFill>
                  <a:schemeClr val="tx1"/>
                </a:solidFill>
                <a:prstDash val="dash"/>
              </a:ln>
            </p:spPr>
            <p:txBody>
              <a:bodyPr wrap="square" rtlCol="0">
                <a:spAutoFit/>
              </a:bodyPr>
              <a:lstStyle/>
              <a:p>
                <a:r>
                  <a:rPr lang="fr-FR" sz="1350" dirty="0">
                    <a:latin typeface="Calibri" panose="020F0502020204030204" pitchFamily="34" charset="0"/>
                    <a:cs typeface="Calibri" panose="020F0502020204030204" pitchFamily="34" charset="0"/>
                  </a:rPr>
                  <a:t>Vertical dispersion for </a:t>
                </a:r>
                <a:r>
                  <a:rPr lang="fr-FR" sz="1350" dirty="0" err="1">
                    <a:latin typeface="Calibri" panose="020F0502020204030204" pitchFamily="34" charset="0"/>
                    <a:cs typeface="Calibri" panose="020F0502020204030204" pitchFamily="34" charset="0"/>
                  </a:rPr>
                  <a:t>several</a:t>
                </a:r>
                <a:r>
                  <a:rPr lang="fr-FR" sz="1350" dirty="0">
                    <a:latin typeface="Calibri" panose="020F0502020204030204" pitchFamily="34" charset="0"/>
                    <a:cs typeface="Calibri" panose="020F0502020204030204" pitchFamily="34" charset="0"/>
                  </a:rPr>
                  <a:t> </a:t>
                </a:r>
                <a:r>
                  <a:rPr lang="fr-FR" sz="1350" dirty="0" err="1">
                    <a:latin typeface="Calibri" panose="020F0502020204030204" pitchFamily="34" charset="0"/>
                    <a:cs typeface="Calibri" panose="020F0502020204030204" pitchFamily="34" charset="0"/>
                  </a:rPr>
                  <a:t>deformation</a:t>
                </a:r>
                <a:r>
                  <a:rPr lang="fr-FR" sz="1350" dirty="0">
                    <a:latin typeface="Calibri" panose="020F0502020204030204" pitchFamily="34" charset="0"/>
                    <a:cs typeface="Calibri" panose="020F0502020204030204" pitchFamily="34" charset="0"/>
                  </a:rPr>
                  <a:t> </a:t>
                </a:r>
                <a:r>
                  <a:rPr lang="fr-FR" sz="1350" dirty="0" err="1">
                    <a:latin typeface="Calibri" panose="020F0502020204030204" pitchFamily="34" charset="0"/>
                    <a:cs typeface="Calibri" panose="020F0502020204030204" pitchFamily="34" charset="0"/>
                  </a:rPr>
                  <a:t>steps</a:t>
                </a:r>
                <a:r>
                  <a:rPr lang="fr-FR" sz="1350" dirty="0">
                    <a:latin typeface="Calibri" panose="020F0502020204030204" pitchFamily="34" charset="0"/>
                    <a:cs typeface="Calibri" panose="020F0502020204030204" pitchFamily="34" charset="0"/>
                  </a:rPr>
                  <a:t> (scan </a:t>
                </a:r>
                <a14:m>
                  <m:oMath xmlns:m="http://schemas.openxmlformats.org/officeDocument/2006/math">
                    <m:r>
                      <a:rPr lang="nl-BE" sz="1350" i="1" dirty="0">
                        <a:latin typeface="Cambria Math" panose="02040503050406030204" pitchFamily="18" charset="0"/>
                        <a:cs typeface="Calibri" panose="020F0502020204030204" pitchFamily="34" charset="0"/>
                      </a:rPr>
                      <m:t>±</m:t>
                    </m:r>
                  </m:oMath>
                </a14:m>
                <a:r>
                  <a:rPr lang="fr-FR" sz="1350" dirty="0">
                    <a:latin typeface="Calibri" panose="020F0502020204030204" pitchFamily="34" charset="0"/>
                    <a:cs typeface="Calibri" panose="020F0502020204030204" pitchFamily="34" charset="0"/>
                  </a:rPr>
                  <a:t>1 mrad)</a:t>
                </a:r>
              </a:p>
            </p:txBody>
          </p:sp>
        </mc:Choice>
        <mc:Fallback>
          <p:sp>
            <p:nvSpPr>
              <p:cNvPr id="36" name="ZoneTexte 35">
                <a:extLst>
                  <a:ext uri="{FF2B5EF4-FFF2-40B4-BE49-F238E27FC236}">
                    <a16:creationId xmlns:a16="http://schemas.microsoft.com/office/drawing/2014/main" id="{D6FE809A-C788-FA8F-9CB2-0E4268A31B68}"/>
                  </a:ext>
                </a:extLst>
              </p:cNvPr>
              <p:cNvSpPr txBox="1">
                <a:spLocks noRot="1" noChangeAspect="1" noMove="1" noResize="1" noEditPoints="1" noAdjustHandles="1" noChangeArrowheads="1" noChangeShapeType="1" noTextEdit="1"/>
              </p:cNvSpPr>
              <p:nvPr/>
            </p:nvSpPr>
            <p:spPr>
              <a:xfrm>
                <a:off x="2123728" y="4719940"/>
                <a:ext cx="4753367" cy="300082"/>
              </a:xfrm>
              <a:prstGeom prst="rect">
                <a:avLst/>
              </a:prstGeom>
              <a:blipFill>
                <a:blip r:embed="rId11"/>
                <a:stretch>
                  <a:fillRect l="-128" b="-17647"/>
                </a:stretch>
              </a:blipFill>
              <a:ln>
                <a:solidFill>
                  <a:schemeClr val="tx1"/>
                </a:solidFill>
                <a:prstDash val="dash"/>
              </a:ln>
            </p:spPr>
            <p:txBody>
              <a:bodyPr/>
              <a:lstStyle/>
              <a:p>
                <a:r>
                  <a:rPr lang="en-GB">
                    <a:noFill/>
                  </a:rPr>
                  <a:t> </a:t>
                </a:r>
              </a:p>
            </p:txBody>
          </p:sp>
        </mc:Fallback>
      </mc:AlternateContent>
    </p:spTree>
    <p:extLst>
      <p:ext uri="{BB962C8B-B14F-4D97-AF65-F5344CB8AC3E}">
        <p14:creationId xmlns:p14="http://schemas.microsoft.com/office/powerpoint/2010/main" val="2576078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E0CED-A9E4-074D-A19B-7E4DC4B37F1C}"/>
            </a:ext>
          </a:extLst>
        </p:cNvPr>
        <p:cNvGrpSpPr/>
        <p:nvPr/>
      </p:nvGrpSpPr>
      <p:grpSpPr>
        <a:xfrm>
          <a:off x="0" y="0"/>
          <a:ext cx="0" cy="0"/>
          <a:chOff x="0" y="0"/>
          <a:chExt cx="0" cy="0"/>
        </a:xfrm>
      </p:grpSpPr>
      <p:grpSp>
        <p:nvGrpSpPr>
          <p:cNvPr id="68" name="Groupe 67">
            <a:extLst>
              <a:ext uri="{FF2B5EF4-FFF2-40B4-BE49-F238E27FC236}">
                <a16:creationId xmlns:a16="http://schemas.microsoft.com/office/drawing/2014/main" id="{8FA802A2-AEB5-997C-A5F3-9FF7F2131C17}"/>
              </a:ext>
            </a:extLst>
          </p:cNvPr>
          <p:cNvGrpSpPr/>
          <p:nvPr/>
        </p:nvGrpSpPr>
        <p:grpSpPr>
          <a:xfrm>
            <a:off x="5468831" y="2900085"/>
            <a:ext cx="3455399" cy="2288085"/>
            <a:chOff x="7926555" y="3903783"/>
            <a:chExt cx="3972417" cy="3050781"/>
          </a:xfrm>
        </p:grpSpPr>
        <p:pic>
          <p:nvPicPr>
            <p:cNvPr id="12" name="Image 11" descr="Une image contenant texte, ligne, Tracé, diagramme&#10;&#10;Le contenu généré par l’IA peut être incorrect.">
              <a:extLst>
                <a:ext uri="{FF2B5EF4-FFF2-40B4-BE49-F238E27FC236}">
                  <a16:creationId xmlns:a16="http://schemas.microsoft.com/office/drawing/2014/main" id="{7BD8E40E-3CB7-93EB-A5BE-F8825D8E4B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6555" y="3903783"/>
              <a:ext cx="3972417" cy="2977967"/>
            </a:xfrm>
            <a:prstGeom prst="rect">
              <a:avLst/>
            </a:prstGeom>
          </p:spPr>
        </p:pic>
        <mc:AlternateContent xmlns:mc="http://schemas.openxmlformats.org/markup-compatibility/2006">
          <mc:Choice xmlns:a14="http://schemas.microsoft.com/office/drawing/2010/main" Requires="a14">
            <p:sp>
              <p:nvSpPr>
                <p:cNvPr id="42" name="ZoneTexte 41">
                  <a:extLst>
                    <a:ext uri="{FF2B5EF4-FFF2-40B4-BE49-F238E27FC236}">
                      <a16:creationId xmlns:a16="http://schemas.microsoft.com/office/drawing/2014/main" id="{C40F0B79-AD5F-E38B-62BC-1A748B119565}"/>
                    </a:ext>
                  </a:extLst>
                </p:cNvPr>
                <p:cNvSpPr txBox="1"/>
                <p:nvPr/>
              </p:nvSpPr>
              <p:spPr>
                <a:xfrm>
                  <a:off x="8675122" y="6644625"/>
                  <a:ext cx="711493" cy="3053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BE" sz="825" i="1">
                                <a:latin typeface="Cambria Math" panose="02040503050406030204" pitchFamily="18" charset="0"/>
                              </a:rPr>
                            </m:ctrlPr>
                          </m:sSubPr>
                          <m:e>
                            <m:r>
                              <a:rPr lang="nl-BE" sz="825" i="1">
                                <a:latin typeface="Cambria Math" panose="02040503050406030204" pitchFamily="18" charset="0"/>
                              </a:rPr>
                              <m:t>𝐿</m:t>
                            </m:r>
                          </m:e>
                          <m:sub>
                            <m:r>
                              <a:rPr lang="nl-BE" sz="825" i="1">
                                <a:latin typeface="Cambria Math" panose="02040503050406030204" pitchFamily="18" charset="0"/>
                              </a:rPr>
                              <m:t>𝑝</m:t>
                            </m:r>
                            <m:r>
                              <a:rPr lang="nl-BE" sz="825" i="1">
                                <a:latin typeface="Cambria Math" panose="02040503050406030204" pitchFamily="18" charset="0"/>
                              </a:rPr>
                              <m:t>, </m:t>
                            </m:r>
                            <m:r>
                              <a:rPr lang="nl-BE" sz="825" i="1">
                                <a:latin typeface="Cambria Math" panose="02040503050406030204" pitchFamily="18" charset="0"/>
                              </a:rPr>
                              <m:t>𝐶𝐶</m:t>
                            </m:r>
                            <m:r>
                              <a:rPr lang="nl-BE" sz="825" i="1">
                                <a:latin typeface="Cambria Math" panose="02040503050406030204" pitchFamily="18" charset="0"/>
                              </a:rPr>
                              <m:t>1</m:t>
                            </m:r>
                          </m:sub>
                        </m:sSub>
                      </m:oMath>
                    </m:oMathPara>
                  </a14:m>
                  <a:endParaRPr lang="fr-FR" sz="825" dirty="0"/>
                </a:p>
              </p:txBody>
            </p:sp>
          </mc:Choice>
          <mc:Fallback>
            <p:sp>
              <p:nvSpPr>
                <p:cNvPr id="42" name="ZoneTexte 41">
                  <a:extLst>
                    <a:ext uri="{FF2B5EF4-FFF2-40B4-BE49-F238E27FC236}">
                      <a16:creationId xmlns:a16="http://schemas.microsoft.com/office/drawing/2014/main" id="{C40F0B79-AD5F-E38B-62BC-1A748B119565}"/>
                    </a:ext>
                  </a:extLst>
                </p:cNvPr>
                <p:cNvSpPr txBox="1">
                  <a:spLocks noRot="1" noChangeAspect="1" noMove="1" noResize="1" noEditPoints="1" noAdjustHandles="1" noChangeArrowheads="1" noChangeShapeType="1" noTextEdit="1"/>
                </p:cNvSpPr>
                <p:nvPr/>
              </p:nvSpPr>
              <p:spPr>
                <a:xfrm>
                  <a:off x="8675122" y="6644625"/>
                  <a:ext cx="711493" cy="305383"/>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6" name="ZoneTexte 55">
                  <a:extLst>
                    <a:ext uri="{FF2B5EF4-FFF2-40B4-BE49-F238E27FC236}">
                      <a16:creationId xmlns:a16="http://schemas.microsoft.com/office/drawing/2014/main" id="{7FE38A68-A0E6-34E3-EA94-364AFA2A0EBA}"/>
                    </a:ext>
                  </a:extLst>
                </p:cNvPr>
                <p:cNvSpPr txBox="1"/>
                <p:nvPr/>
              </p:nvSpPr>
              <p:spPr>
                <a:xfrm>
                  <a:off x="9702538" y="6636432"/>
                  <a:ext cx="610872" cy="305383"/>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BE" sz="825" i="1">
                                <a:latin typeface="Cambria Math" panose="02040503050406030204" pitchFamily="18" charset="0"/>
                              </a:rPr>
                            </m:ctrlPr>
                          </m:sSubPr>
                          <m:e>
                            <m:r>
                              <a:rPr lang="nl-BE" sz="825" i="1">
                                <a:latin typeface="Cambria Math" panose="02040503050406030204" pitchFamily="18" charset="0"/>
                              </a:rPr>
                              <m:t>𝐿</m:t>
                            </m:r>
                          </m:e>
                          <m:sub>
                            <m:r>
                              <a:rPr lang="nl-BE" sz="825" i="1">
                                <a:latin typeface="Cambria Math" panose="02040503050406030204" pitchFamily="18" charset="0"/>
                              </a:rPr>
                              <m:t>𝑝</m:t>
                            </m:r>
                            <m:r>
                              <a:rPr lang="nl-BE" sz="825" i="1">
                                <a:latin typeface="Cambria Math" panose="02040503050406030204" pitchFamily="18" charset="0"/>
                              </a:rPr>
                              <m:t>, </m:t>
                            </m:r>
                            <m:r>
                              <a:rPr lang="nl-BE" sz="825" i="1">
                                <a:latin typeface="Cambria Math" panose="02040503050406030204" pitchFamily="18" charset="0"/>
                              </a:rPr>
                              <m:t>𝐶𝐶</m:t>
                            </m:r>
                            <m:r>
                              <a:rPr lang="nl-BE" sz="825" i="1">
                                <a:latin typeface="Cambria Math" panose="02040503050406030204" pitchFamily="18" charset="0"/>
                              </a:rPr>
                              <m:t>3</m:t>
                            </m:r>
                          </m:sub>
                        </m:sSub>
                      </m:oMath>
                    </m:oMathPara>
                  </a14:m>
                  <a:endParaRPr lang="fr-FR" sz="825" dirty="0"/>
                </a:p>
              </p:txBody>
            </p:sp>
          </mc:Choice>
          <mc:Fallback>
            <p:sp>
              <p:nvSpPr>
                <p:cNvPr id="56" name="ZoneTexte 55">
                  <a:extLst>
                    <a:ext uri="{FF2B5EF4-FFF2-40B4-BE49-F238E27FC236}">
                      <a16:creationId xmlns:a16="http://schemas.microsoft.com/office/drawing/2014/main" id="{7FE38A68-A0E6-34E3-EA94-364AFA2A0EBA}"/>
                    </a:ext>
                  </a:extLst>
                </p:cNvPr>
                <p:cNvSpPr txBox="1">
                  <a:spLocks noRot="1" noChangeAspect="1" noMove="1" noResize="1" noEditPoints="1" noAdjustHandles="1" noChangeArrowheads="1" noChangeShapeType="1" noTextEdit="1"/>
                </p:cNvSpPr>
                <p:nvPr/>
              </p:nvSpPr>
              <p:spPr>
                <a:xfrm>
                  <a:off x="9702538" y="6636432"/>
                  <a:ext cx="610872" cy="305383"/>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7" name="ZoneTexte 56">
                  <a:extLst>
                    <a:ext uri="{FF2B5EF4-FFF2-40B4-BE49-F238E27FC236}">
                      <a16:creationId xmlns:a16="http://schemas.microsoft.com/office/drawing/2014/main" id="{4B309B7B-243D-4036-08A9-CA5D70D4904D}"/>
                    </a:ext>
                  </a:extLst>
                </p:cNvPr>
                <p:cNvSpPr txBox="1"/>
                <p:nvPr/>
              </p:nvSpPr>
              <p:spPr>
                <a:xfrm>
                  <a:off x="10115484" y="6649181"/>
                  <a:ext cx="610872" cy="3053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BE" sz="825" i="1">
                                <a:latin typeface="Cambria Math" panose="02040503050406030204" pitchFamily="18" charset="0"/>
                              </a:rPr>
                            </m:ctrlPr>
                          </m:sSubPr>
                          <m:e>
                            <m:r>
                              <a:rPr lang="nl-BE" sz="825" i="1">
                                <a:latin typeface="Cambria Math" panose="02040503050406030204" pitchFamily="18" charset="0"/>
                              </a:rPr>
                              <m:t>𝐿</m:t>
                            </m:r>
                          </m:e>
                          <m:sub>
                            <m:r>
                              <a:rPr lang="nl-BE" sz="825" i="1">
                                <a:latin typeface="Cambria Math" panose="02040503050406030204" pitchFamily="18" charset="0"/>
                              </a:rPr>
                              <m:t>𝑝</m:t>
                            </m:r>
                            <m:r>
                              <a:rPr lang="nl-BE" sz="825" i="1">
                                <a:latin typeface="Cambria Math" panose="02040503050406030204" pitchFamily="18" charset="0"/>
                              </a:rPr>
                              <m:t>, </m:t>
                            </m:r>
                            <m:r>
                              <a:rPr lang="nl-BE" sz="825" i="1">
                                <a:latin typeface="Cambria Math" panose="02040503050406030204" pitchFamily="18" charset="0"/>
                              </a:rPr>
                              <m:t>𝐶𝐶</m:t>
                            </m:r>
                            <m:r>
                              <a:rPr lang="nl-BE" sz="825" i="1">
                                <a:latin typeface="Cambria Math" panose="02040503050406030204" pitchFamily="18" charset="0"/>
                              </a:rPr>
                              <m:t>4</m:t>
                            </m:r>
                          </m:sub>
                        </m:sSub>
                      </m:oMath>
                    </m:oMathPara>
                  </a14:m>
                  <a:endParaRPr lang="fr-FR" sz="825" dirty="0"/>
                </a:p>
              </p:txBody>
            </p:sp>
          </mc:Choice>
          <mc:Fallback>
            <p:sp>
              <p:nvSpPr>
                <p:cNvPr id="57" name="ZoneTexte 56">
                  <a:extLst>
                    <a:ext uri="{FF2B5EF4-FFF2-40B4-BE49-F238E27FC236}">
                      <a16:creationId xmlns:a16="http://schemas.microsoft.com/office/drawing/2014/main" id="{4B309B7B-243D-4036-08A9-CA5D70D4904D}"/>
                    </a:ext>
                  </a:extLst>
                </p:cNvPr>
                <p:cNvSpPr txBox="1">
                  <a:spLocks noRot="1" noChangeAspect="1" noMove="1" noResize="1" noEditPoints="1" noAdjustHandles="1" noChangeArrowheads="1" noChangeShapeType="1" noTextEdit="1"/>
                </p:cNvSpPr>
                <p:nvPr/>
              </p:nvSpPr>
              <p:spPr>
                <a:xfrm>
                  <a:off x="10115484" y="6649181"/>
                  <a:ext cx="610872" cy="305383"/>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5" name="ZoneTexte 54">
                  <a:extLst>
                    <a:ext uri="{FF2B5EF4-FFF2-40B4-BE49-F238E27FC236}">
                      <a16:creationId xmlns:a16="http://schemas.microsoft.com/office/drawing/2014/main" id="{A97CA3F3-CD59-2C11-706D-5ED175689502}"/>
                    </a:ext>
                  </a:extLst>
                </p:cNvPr>
                <p:cNvSpPr txBox="1"/>
                <p:nvPr/>
              </p:nvSpPr>
              <p:spPr>
                <a:xfrm>
                  <a:off x="9136479" y="6644623"/>
                  <a:ext cx="711493" cy="3053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BE" sz="825" i="1">
                                <a:latin typeface="Cambria Math" panose="02040503050406030204" pitchFamily="18" charset="0"/>
                              </a:rPr>
                            </m:ctrlPr>
                          </m:sSubPr>
                          <m:e>
                            <m:r>
                              <a:rPr lang="nl-BE" sz="825" i="1">
                                <a:latin typeface="Cambria Math" panose="02040503050406030204" pitchFamily="18" charset="0"/>
                              </a:rPr>
                              <m:t>𝐿</m:t>
                            </m:r>
                          </m:e>
                          <m:sub>
                            <m:r>
                              <a:rPr lang="nl-BE" sz="825" i="1">
                                <a:latin typeface="Cambria Math" panose="02040503050406030204" pitchFamily="18" charset="0"/>
                              </a:rPr>
                              <m:t>𝑝</m:t>
                            </m:r>
                            <m:r>
                              <a:rPr lang="nl-BE" sz="825" i="1">
                                <a:latin typeface="Cambria Math" panose="02040503050406030204" pitchFamily="18" charset="0"/>
                              </a:rPr>
                              <m:t>, </m:t>
                            </m:r>
                            <m:r>
                              <a:rPr lang="nl-BE" sz="825" i="1">
                                <a:latin typeface="Cambria Math" panose="02040503050406030204" pitchFamily="18" charset="0"/>
                              </a:rPr>
                              <m:t>𝐶𝐶</m:t>
                            </m:r>
                            <m:r>
                              <a:rPr lang="nl-BE" sz="825" i="1">
                                <a:latin typeface="Cambria Math" panose="02040503050406030204" pitchFamily="18" charset="0"/>
                              </a:rPr>
                              <m:t>2</m:t>
                            </m:r>
                          </m:sub>
                        </m:sSub>
                      </m:oMath>
                    </m:oMathPara>
                  </a14:m>
                  <a:endParaRPr lang="fr-FR" sz="825" dirty="0"/>
                </a:p>
              </p:txBody>
            </p:sp>
          </mc:Choice>
          <mc:Fallback>
            <p:sp>
              <p:nvSpPr>
                <p:cNvPr id="55" name="ZoneTexte 54">
                  <a:extLst>
                    <a:ext uri="{FF2B5EF4-FFF2-40B4-BE49-F238E27FC236}">
                      <a16:creationId xmlns:a16="http://schemas.microsoft.com/office/drawing/2014/main" id="{A97CA3F3-CD59-2C11-706D-5ED175689502}"/>
                    </a:ext>
                  </a:extLst>
                </p:cNvPr>
                <p:cNvSpPr txBox="1">
                  <a:spLocks noRot="1" noChangeAspect="1" noMove="1" noResize="1" noEditPoints="1" noAdjustHandles="1" noChangeArrowheads="1" noChangeShapeType="1" noTextEdit="1"/>
                </p:cNvSpPr>
                <p:nvPr/>
              </p:nvSpPr>
              <p:spPr>
                <a:xfrm>
                  <a:off x="9136479" y="6644623"/>
                  <a:ext cx="711493" cy="305383"/>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9" name="ZoneTexte 58">
                  <a:extLst>
                    <a:ext uri="{FF2B5EF4-FFF2-40B4-BE49-F238E27FC236}">
                      <a16:creationId xmlns:a16="http://schemas.microsoft.com/office/drawing/2014/main" id="{F3A321E9-BB4E-85CC-D81F-1AAEA66572FB}"/>
                    </a:ext>
                  </a:extLst>
                </p:cNvPr>
                <p:cNvSpPr txBox="1"/>
                <p:nvPr/>
              </p:nvSpPr>
              <p:spPr>
                <a:xfrm>
                  <a:off x="10643436" y="6636431"/>
                  <a:ext cx="610872" cy="3053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BE" sz="825" i="1">
                                <a:latin typeface="Cambria Math" panose="02040503050406030204" pitchFamily="18" charset="0"/>
                              </a:rPr>
                            </m:ctrlPr>
                          </m:sSubPr>
                          <m:e>
                            <m:r>
                              <a:rPr lang="nl-BE" sz="825" i="1">
                                <a:latin typeface="Cambria Math" panose="02040503050406030204" pitchFamily="18" charset="0"/>
                              </a:rPr>
                              <m:t>𝐿</m:t>
                            </m:r>
                          </m:e>
                          <m:sub>
                            <m:r>
                              <a:rPr lang="nl-BE" sz="825" i="1">
                                <a:latin typeface="Cambria Math" panose="02040503050406030204" pitchFamily="18" charset="0"/>
                              </a:rPr>
                              <m:t>𝑝</m:t>
                            </m:r>
                            <m:r>
                              <a:rPr lang="nl-BE" sz="825" i="1">
                                <a:latin typeface="Cambria Math" panose="02040503050406030204" pitchFamily="18" charset="0"/>
                              </a:rPr>
                              <m:t>, </m:t>
                            </m:r>
                            <m:r>
                              <a:rPr lang="nl-BE" sz="825" i="1">
                                <a:latin typeface="Cambria Math" panose="02040503050406030204" pitchFamily="18" charset="0"/>
                              </a:rPr>
                              <m:t>𝑀𝑆</m:t>
                            </m:r>
                          </m:sub>
                        </m:sSub>
                      </m:oMath>
                    </m:oMathPara>
                  </a14:m>
                  <a:endParaRPr lang="fr-FR" sz="825" dirty="0"/>
                </a:p>
              </p:txBody>
            </p:sp>
          </mc:Choice>
          <mc:Fallback>
            <p:sp>
              <p:nvSpPr>
                <p:cNvPr id="59" name="ZoneTexte 58">
                  <a:extLst>
                    <a:ext uri="{FF2B5EF4-FFF2-40B4-BE49-F238E27FC236}">
                      <a16:creationId xmlns:a16="http://schemas.microsoft.com/office/drawing/2014/main" id="{F3A321E9-BB4E-85CC-D81F-1AAEA66572FB}"/>
                    </a:ext>
                  </a:extLst>
                </p:cNvPr>
                <p:cNvSpPr txBox="1">
                  <a:spLocks noRot="1" noChangeAspect="1" noMove="1" noResize="1" noEditPoints="1" noAdjustHandles="1" noChangeArrowheads="1" noChangeShapeType="1" noTextEdit="1"/>
                </p:cNvSpPr>
                <p:nvPr/>
              </p:nvSpPr>
              <p:spPr>
                <a:xfrm>
                  <a:off x="10643436" y="6636431"/>
                  <a:ext cx="610872" cy="305383"/>
                </a:xfrm>
                <a:prstGeom prst="rect">
                  <a:avLst/>
                </a:prstGeom>
                <a:blipFill>
                  <a:blip r:embed="rId8"/>
                  <a:stretch>
                    <a:fillRect/>
                  </a:stretch>
                </a:blipFill>
              </p:spPr>
              <p:txBody>
                <a:bodyPr/>
                <a:lstStyle/>
                <a:p>
                  <a:r>
                    <a:rPr lang="en-GB">
                      <a:noFill/>
                    </a:rPr>
                    <a:t> </a:t>
                  </a:r>
                </a:p>
              </p:txBody>
            </p:sp>
          </mc:Fallback>
        </mc:AlternateContent>
      </p:grpSp>
      <p:pic>
        <p:nvPicPr>
          <p:cNvPr id="8" name="Image 7" descr="Une image contenant texte, ligne, Tracé, diagramme&#10;&#10;Le contenu généré par l’IA peut être incorrect.">
            <a:extLst>
              <a:ext uri="{FF2B5EF4-FFF2-40B4-BE49-F238E27FC236}">
                <a16:creationId xmlns:a16="http://schemas.microsoft.com/office/drawing/2014/main" id="{D0742F0E-6C41-C523-E7A6-DD3EA2AF74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08108" y="215847"/>
            <a:ext cx="3540712" cy="2153140"/>
          </a:xfrm>
          <a:prstGeom prst="rect">
            <a:avLst/>
          </a:prstGeom>
        </p:spPr>
      </p:pic>
      <p:sp>
        <p:nvSpPr>
          <p:cNvPr id="2" name="Titre 1">
            <a:extLst>
              <a:ext uri="{FF2B5EF4-FFF2-40B4-BE49-F238E27FC236}">
                <a16:creationId xmlns:a16="http://schemas.microsoft.com/office/drawing/2014/main" id="{EA1F1C74-1189-85AB-CFEA-FF79913EDB38}"/>
              </a:ext>
            </a:extLst>
          </p:cNvPr>
          <p:cNvSpPr>
            <a:spLocks noGrp="1"/>
          </p:cNvSpPr>
          <p:nvPr>
            <p:ph type="title"/>
          </p:nvPr>
        </p:nvSpPr>
        <p:spPr>
          <a:xfrm>
            <a:off x="1005840" y="13692"/>
            <a:ext cx="7189089" cy="477634"/>
          </a:xfrm>
        </p:spPr>
        <p:txBody>
          <a:bodyPr/>
          <a:lstStyle/>
          <a:p>
            <a:r>
              <a:rPr lang="en-US" dirty="0">
                <a:latin typeface="Calibri" panose="020F0502020204030204" pitchFamily="34" charset="0"/>
                <a:cs typeface="Calibri" panose="020F0502020204030204" pitchFamily="34" charset="0"/>
              </a:rPr>
              <a:t>VIPER Feasibility in CC &amp; MS</a:t>
            </a:r>
          </a:p>
        </p:txBody>
      </p:sp>
      <p:sp>
        <p:nvSpPr>
          <p:cNvPr id="4" name="Espace réservé du numéro de diapositive 3">
            <a:extLst>
              <a:ext uri="{FF2B5EF4-FFF2-40B4-BE49-F238E27FC236}">
                <a16:creationId xmlns:a16="http://schemas.microsoft.com/office/drawing/2014/main" id="{35E29F11-6F23-FB85-4D9F-E3910CDD544E}"/>
              </a:ext>
            </a:extLst>
          </p:cNvPr>
          <p:cNvSpPr>
            <a:spLocks noGrp="1"/>
          </p:cNvSpPr>
          <p:nvPr>
            <p:ph type="sldNum" sz="quarter" idx="12"/>
          </p:nvPr>
        </p:nvSpPr>
        <p:spPr/>
        <p:txBody>
          <a:bodyPr/>
          <a:lstStyle/>
          <a:p>
            <a:fld id="{358D3E7E-B15D-C148-B743-D19E87EE3050}" type="slidenum">
              <a:rPr lang="fr-FR" smtClean="0"/>
              <a:t>21</a:t>
            </a:fld>
            <a:endParaRPr lang="fr-FR"/>
          </a:p>
        </p:txBody>
      </p:sp>
      <mc:AlternateContent xmlns:mc="http://schemas.openxmlformats.org/markup-compatibility/2006">
        <mc:Choice xmlns:a14="http://schemas.microsoft.com/office/drawing/2010/main" Requires="a14">
          <p:sp>
            <p:nvSpPr>
              <p:cNvPr id="6" name="Espace réservé du contenu 5">
                <a:extLst>
                  <a:ext uri="{FF2B5EF4-FFF2-40B4-BE49-F238E27FC236}">
                    <a16:creationId xmlns:a16="http://schemas.microsoft.com/office/drawing/2014/main" id="{8AA07446-2CF1-BDFF-C69C-CB26776917CC}"/>
                  </a:ext>
                </a:extLst>
              </p:cNvPr>
              <p:cNvSpPr>
                <a:spLocks noGrp="1"/>
              </p:cNvSpPr>
              <p:nvPr>
                <p:ph idx="1"/>
              </p:nvPr>
            </p:nvSpPr>
            <p:spPr>
              <a:xfrm>
                <a:off x="70505" y="1007864"/>
                <a:ext cx="4322299" cy="3384375"/>
              </a:xfrm>
            </p:spPr>
            <p:txBody>
              <a:bodyPr>
                <a:noAutofit/>
              </a:bodyPr>
              <a:lstStyle/>
              <a:p>
                <a:pPr>
                  <a:spcBef>
                    <a:spcPts val="0"/>
                  </a:spcBef>
                  <a:buClr>
                    <a:schemeClr val="tx1"/>
                  </a:buClr>
                  <a:buFont typeface="Arial" panose="020B0604020202020204" pitchFamily="34" charset="0"/>
                  <a:buChar char="•"/>
                </a:pPr>
                <a:r>
                  <a:rPr lang="en-US" sz="1400" dirty="0">
                    <a:solidFill>
                      <a:schemeClr val="tx1"/>
                    </a:solidFill>
                    <a:latin typeface="+mn-lt"/>
                  </a:rPr>
                  <a:t>Induced </a:t>
                </a:r>
                <a:r>
                  <a:rPr lang="en-US" sz="1400" b="1" dirty="0">
                    <a:solidFill>
                      <a:schemeClr val="tx1"/>
                    </a:solidFill>
                    <a:latin typeface="+mn-lt"/>
                  </a:rPr>
                  <a:t>vertical dispersion </a:t>
                </a:r>
                <a:r>
                  <a:rPr lang="en-US" sz="1400" dirty="0">
                    <a:solidFill>
                      <a:schemeClr val="tx1"/>
                    </a:solidFill>
                    <a:latin typeface="+mn-lt"/>
                  </a:rPr>
                  <a:t>must be </a:t>
                </a:r>
                <a:r>
                  <a:rPr lang="en-US" sz="1400" b="1" dirty="0">
                    <a:solidFill>
                      <a:schemeClr val="tx1"/>
                    </a:solidFill>
                    <a:latin typeface="+mn-lt"/>
                  </a:rPr>
                  <a:t>matched </a:t>
                </a:r>
                <a:r>
                  <a:rPr lang="en-US" sz="1400" b="1" dirty="0" err="1">
                    <a:solidFill>
                      <a:schemeClr val="tx1"/>
                    </a:solidFill>
                    <a:latin typeface="+mn-lt"/>
                  </a:rPr>
                  <a:t>accross</a:t>
                </a:r>
                <a:r>
                  <a:rPr lang="en-US" sz="1400" b="1" dirty="0">
                    <a:solidFill>
                      <a:schemeClr val="tx1"/>
                    </a:solidFill>
                    <a:latin typeface="+mn-lt"/>
                  </a:rPr>
                  <a:t> the entire ring</a:t>
                </a:r>
                <a:r>
                  <a:rPr lang="en-US" sz="1400" b="1" dirty="0">
                    <a:solidFill>
                      <a:schemeClr val="tx1"/>
                    </a:solidFill>
                    <a:latin typeface="+mn-lt"/>
                    <a:sym typeface="Wingdings" pitchFamily="2" charset="2"/>
                  </a:rPr>
                  <a:t>:</a:t>
                </a:r>
                <a:endParaRPr lang="en-US" sz="1400" dirty="0">
                  <a:solidFill>
                    <a:schemeClr val="tx1"/>
                  </a:solidFill>
                  <a:latin typeface="+mn-lt"/>
                  <a:sym typeface="Wingdings" pitchFamily="2" charset="2"/>
                </a:endParaRPr>
              </a:p>
              <a:p>
                <a:pPr marL="471488" lvl="1" indent="-204788">
                  <a:spcBef>
                    <a:spcPts val="0"/>
                  </a:spcBef>
                  <a:buClr>
                    <a:schemeClr val="tx1"/>
                  </a:buClr>
                  <a:buFont typeface="Wingdings" pitchFamily="2" charset="2"/>
                  <a:buChar char="à"/>
                </a:pPr>
                <a:r>
                  <a:rPr lang="en-US" sz="1400" dirty="0">
                    <a:solidFill>
                      <a:schemeClr val="tx1"/>
                    </a:solidFill>
                    <a:latin typeface="+mn-lt"/>
                  </a:rPr>
                  <a:t>In CC&amp;MS sections, vertical dispersion does not cancel easily.</a:t>
                </a:r>
              </a:p>
              <a:p>
                <a:pPr marL="471488" lvl="1" indent="-204788">
                  <a:spcBef>
                    <a:spcPts val="0"/>
                  </a:spcBef>
                  <a:buClr>
                    <a:schemeClr val="tx1"/>
                  </a:buClr>
                  <a:buFont typeface="Wingdings" pitchFamily="2" charset="2"/>
                  <a:buChar char="à"/>
                </a:pPr>
                <a:r>
                  <a:rPr lang="en-US" sz="1400" dirty="0">
                    <a:solidFill>
                      <a:schemeClr val="tx1"/>
                    </a:solidFill>
                    <a:latin typeface="+mn-lt"/>
                  </a:rPr>
                  <a:t>Tune-based schemes leads to integer tunes in the full ring.</a:t>
                </a:r>
              </a:p>
              <a:p>
                <a:pPr marL="471488" lvl="1" indent="-204788">
                  <a:spcBef>
                    <a:spcPts val="0"/>
                  </a:spcBef>
                  <a:buClr>
                    <a:schemeClr val="tx1"/>
                  </a:buClr>
                  <a:buFont typeface="Wingdings" pitchFamily="2" charset="2"/>
                  <a:buChar char="à"/>
                </a:pPr>
                <a:r>
                  <a:rPr lang="en-US" sz="1400" dirty="0">
                    <a:solidFill>
                      <a:schemeClr val="tx1"/>
                    </a:solidFill>
                    <a:latin typeface="+mn-lt"/>
                  </a:rPr>
                  <a:t>Ongoing studies to identify VIPER scheme </a:t>
                </a:r>
                <a14:m>
                  <m:oMath xmlns:m="http://schemas.openxmlformats.org/officeDocument/2006/math">
                    <m:r>
                      <a:rPr lang="nl-BE" sz="1400" b="0" i="0" smtClean="0">
                        <a:solidFill>
                          <a:schemeClr val="tx1"/>
                        </a:solidFill>
                        <a:latin typeface="+mn-lt"/>
                      </a:rPr>
                      <m:t>(</m:t>
                    </m:r>
                  </m:oMath>
                </a14:m>
                <a:r>
                  <a:rPr lang="en-US" sz="1400" dirty="0">
                    <a:solidFill>
                      <a:schemeClr val="tx1"/>
                    </a:solidFill>
                    <a:latin typeface="+mn-lt"/>
                  </a:rPr>
                  <a:t>Lp) minimizing vertical dispersion in CC &amp; MS.</a:t>
                </a:r>
              </a:p>
              <a:p>
                <a:pPr marL="471488" lvl="1" indent="-204788">
                  <a:spcBef>
                    <a:spcPts val="0"/>
                  </a:spcBef>
                  <a:buClr>
                    <a:schemeClr val="tx1"/>
                  </a:buClr>
                  <a:buFont typeface="Wingdings" pitchFamily="2" charset="2"/>
                  <a:buChar char="à"/>
                </a:pPr>
                <a:r>
                  <a:rPr lang="en-US" sz="1400" dirty="0">
                    <a:solidFill>
                      <a:schemeClr val="tx1"/>
                    </a:solidFill>
                    <a:latin typeface="+mn-lt"/>
                  </a:rPr>
                  <a:t>Dedicated </a:t>
                </a:r>
                <a:r>
                  <a:rPr lang="en-US" sz="1400" b="1" dirty="0">
                    <a:solidFill>
                      <a:schemeClr val="tx1"/>
                    </a:solidFill>
                    <a:latin typeface="+mn-lt"/>
                  </a:rPr>
                  <a:t>vertical dispersion suppressor </a:t>
                </a:r>
                <a:r>
                  <a:rPr lang="en-US" sz="1400" dirty="0">
                    <a:solidFill>
                      <a:schemeClr val="tx1"/>
                    </a:solidFill>
                    <a:latin typeface="+mn-lt"/>
                  </a:rPr>
                  <a:t>cells </a:t>
                </a:r>
                <a:r>
                  <a:rPr lang="en-US" sz="1400" b="1" dirty="0">
                    <a:solidFill>
                      <a:schemeClr val="tx1"/>
                    </a:solidFill>
                    <a:latin typeface="+mn-lt"/>
                  </a:rPr>
                  <a:t>under investigation</a:t>
                </a:r>
                <a:r>
                  <a:rPr lang="en-US" sz="1400" dirty="0">
                    <a:solidFill>
                      <a:schemeClr val="tx1"/>
                    </a:solidFill>
                    <a:latin typeface="+mn-lt"/>
                  </a:rPr>
                  <a:t>.</a:t>
                </a:r>
              </a:p>
              <a:p>
                <a:pPr marL="471488" lvl="1" indent="-204788">
                  <a:spcBef>
                    <a:spcPts val="0"/>
                  </a:spcBef>
                  <a:buClr>
                    <a:schemeClr val="tx1"/>
                  </a:buClr>
                  <a:buFont typeface="Wingdings" pitchFamily="2" charset="2"/>
                  <a:buChar char="à"/>
                </a:pPr>
                <a:endParaRPr lang="en-US" sz="1400" dirty="0">
                  <a:solidFill>
                    <a:schemeClr val="tx1"/>
                  </a:solidFill>
                  <a:latin typeface="+mn-lt"/>
                </a:endParaRPr>
              </a:p>
              <a:p>
                <a:pPr>
                  <a:spcBef>
                    <a:spcPts val="0"/>
                  </a:spcBef>
                  <a:buClr>
                    <a:schemeClr val="tx1"/>
                  </a:buClr>
                  <a:buFont typeface="Arial" panose="020B0604020202020204" pitchFamily="34" charset="0"/>
                  <a:buChar char="•"/>
                </a:pPr>
                <a:r>
                  <a:rPr lang="en-US" sz="1400" dirty="0">
                    <a:solidFill>
                      <a:schemeClr val="tx1"/>
                    </a:solidFill>
                    <a:latin typeface="+mn-lt"/>
                  </a:rPr>
                  <a:t>Finite vertical </a:t>
                </a:r>
                <a:r>
                  <a:rPr lang="nl-BE" sz="1400" dirty="0">
                    <a:solidFill>
                      <a:schemeClr val="tx1"/>
                    </a:solidFill>
                    <a:latin typeface="+mn-lt"/>
                  </a:rPr>
                  <a:t>dispersion in </a:t>
                </a:r>
                <a:r>
                  <a:rPr lang="nl-BE" sz="1400" b="1" dirty="0">
                    <a:solidFill>
                      <a:schemeClr val="tx1"/>
                    </a:solidFill>
                    <a:latin typeface="+mn-lt"/>
                  </a:rPr>
                  <a:t>strong CC </a:t>
                </a:r>
                <a:r>
                  <a:rPr lang="nl-BE" sz="1400" b="1" dirty="0" err="1">
                    <a:solidFill>
                      <a:schemeClr val="tx1"/>
                    </a:solidFill>
                    <a:latin typeface="+mn-lt"/>
                  </a:rPr>
                  <a:t>sextupoles</a:t>
                </a:r>
                <a:endParaRPr lang="nl-BE" sz="1400" b="1" dirty="0">
                  <a:solidFill>
                    <a:schemeClr val="tx1"/>
                  </a:solidFill>
                  <a:latin typeface="+mn-lt"/>
                </a:endParaRPr>
              </a:p>
              <a:p>
                <a:pPr marL="0" indent="0">
                  <a:spcBef>
                    <a:spcPts val="0"/>
                  </a:spcBef>
                  <a:buNone/>
                </a:pPr>
                <a:r>
                  <a:rPr lang="nl-BE" sz="1400" b="1" dirty="0">
                    <a:solidFill>
                      <a:schemeClr val="tx1"/>
                    </a:solidFill>
                    <a:latin typeface="+mn-lt"/>
                    <a:sym typeface="Wingdings" pitchFamily="2" charset="2"/>
                  </a:rPr>
                  <a:t>	</a:t>
                </a:r>
                <a:r>
                  <a:rPr lang="nl-BE" sz="1400" dirty="0">
                    <a:solidFill>
                      <a:schemeClr val="tx1"/>
                    </a:solidFill>
                    <a:latin typeface="+mn-lt"/>
                    <a:sym typeface="Wingdings" pitchFamily="2" charset="2"/>
                  </a:rPr>
                  <a:t> </a:t>
                </a:r>
                <a:r>
                  <a:rPr lang="nl-BE" sz="1400" b="1" dirty="0">
                    <a:solidFill>
                      <a:schemeClr val="tx1"/>
                    </a:solidFill>
                    <a:latin typeface="+mn-lt"/>
                    <a:sym typeface="Wingdings" pitchFamily="2" charset="2"/>
                  </a:rPr>
                  <a:t>Energy-dependent transverse coupling</a:t>
                </a:r>
              </a:p>
              <a:p>
                <a:pPr lvl="1">
                  <a:spcBef>
                    <a:spcPts val="0"/>
                  </a:spcBef>
                  <a:buClr>
                    <a:schemeClr val="tx1"/>
                  </a:buClr>
                  <a:buFont typeface="Police système Courant"/>
                  <a:buChar char="&gt;"/>
                </a:pPr>
                <a:r>
                  <a:rPr lang="nl-BE" sz="1400" dirty="0">
                    <a:solidFill>
                      <a:schemeClr val="tx1"/>
                    </a:solidFill>
                    <a:latin typeface="+mn-lt"/>
                    <a:sym typeface="Wingdings" pitchFamily="2" charset="2"/>
                  </a:rPr>
                  <a:t>Compensation required before ring implementation.</a:t>
                </a:r>
              </a:p>
              <a:p>
                <a:pPr lvl="1">
                  <a:spcBef>
                    <a:spcPts val="0"/>
                  </a:spcBef>
                  <a:buClr>
                    <a:schemeClr val="tx1"/>
                  </a:buClr>
                  <a:buFont typeface="Police système Courant"/>
                  <a:buChar char="&gt;"/>
                </a:pPr>
                <a:r>
                  <a:rPr lang="nl-BE" sz="1400" dirty="0">
                    <a:solidFill>
                      <a:schemeClr val="tx1"/>
                    </a:solidFill>
                    <a:latin typeface="+mn-lt"/>
                    <a:sym typeface="Wingdings" pitchFamily="2" charset="2"/>
                  </a:rPr>
                  <a:t>No obvious solution yet  </a:t>
                </a:r>
                <a:r>
                  <a:rPr lang="nl-BE" sz="1400" b="1" dirty="0">
                    <a:solidFill>
                      <a:schemeClr val="tx1"/>
                    </a:solidFill>
                    <a:latin typeface="+mn-lt"/>
                    <a:sym typeface="Wingdings" pitchFamily="2" charset="2"/>
                  </a:rPr>
                  <a:t>Work in progress</a:t>
                </a:r>
                <a:r>
                  <a:rPr lang="nl-BE" sz="1400" dirty="0">
                    <a:solidFill>
                      <a:schemeClr val="tx1"/>
                    </a:solidFill>
                    <a:latin typeface="+mn-lt"/>
                    <a:sym typeface="Wingdings" pitchFamily="2" charset="2"/>
                  </a:rPr>
                  <a:t>.</a:t>
                </a:r>
              </a:p>
            </p:txBody>
          </p:sp>
        </mc:Choice>
        <mc:Fallback>
          <p:sp>
            <p:nvSpPr>
              <p:cNvPr id="6" name="Espace réservé du contenu 5">
                <a:extLst>
                  <a:ext uri="{FF2B5EF4-FFF2-40B4-BE49-F238E27FC236}">
                    <a16:creationId xmlns:a16="http://schemas.microsoft.com/office/drawing/2014/main" id="{8AA07446-2CF1-BDFF-C69C-CB26776917CC}"/>
                  </a:ext>
                </a:extLst>
              </p:cNvPr>
              <p:cNvSpPr>
                <a:spLocks noGrp="1" noRot="1" noChangeAspect="1" noMove="1" noResize="1" noEditPoints="1" noAdjustHandles="1" noChangeArrowheads="1" noChangeShapeType="1" noTextEdit="1"/>
              </p:cNvSpPr>
              <p:nvPr>
                <p:ph idx="1"/>
              </p:nvPr>
            </p:nvSpPr>
            <p:spPr>
              <a:xfrm>
                <a:off x="70505" y="1007864"/>
                <a:ext cx="4322299" cy="3384375"/>
              </a:xfrm>
              <a:blipFill>
                <a:blip r:embed="rId10"/>
                <a:stretch>
                  <a:fillRect/>
                </a:stretch>
              </a:blipFill>
            </p:spPr>
            <p:txBody>
              <a:bodyPr/>
              <a:lstStyle/>
              <a:p>
                <a:r>
                  <a:rPr lang="en-GB">
                    <a:noFill/>
                  </a:rPr>
                  <a:t> </a:t>
                </a:r>
              </a:p>
            </p:txBody>
          </p:sp>
        </mc:Fallback>
      </mc:AlternateContent>
      <p:sp>
        <p:nvSpPr>
          <p:cNvPr id="7" name="Content Placeholder 1">
            <a:extLst>
              <a:ext uri="{FF2B5EF4-FFF2-40B4-BE49-F238E27FC236}">
                <a16:creationId xmlns:a16="http://schemas.microsoft.com/office/drawing/2014/main" id="{46C538D4-4E0F-49ED-4A06-8A0D29ED21AF}"/>
              </a:ext>
            </a:extLst>
          </p:cNvPr>
          <p:cNvSpPr txBox="1">
            <a:spLocks/>
          </p:cNvSpPr>
          <p:nvPr/>
        </p:nvSpPr>
        <p:spPr>
          <a:xfrm>
            <a:off x="593889" y="2913329"/>
            <a:ext cx="3481975" cy="557900"/>
          </a:xfrm>
          <a:prstGeom prst="rect">
            <a:avLst/>
          </a:prstGeom>
        </p:spPr>
        <p:txBody>
          <a:bodyPr vert="horz" lIns="0" tIns="0" rIns="0" bIns="0" rtlCol="0">
            <a:normAutofit/>
          </a:bodyPr>
          <a:lstStyle>
            <a:lvl1pPr marL="342900" indent="-342900" algn="l" defTabSz="914400" rtl="0" eaLnBrk="1" latinLnBrk="0" hangingPunct="1">
              <a:lnSpc>
                <a:spcPct val="90000"/>
              </a:lnSpc>
              <a:spcBef>
                <a:spcPts val="1000"/>
              </a:spcBef>
              <a:spcAft>
                <a:spcPts val="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1800" dirty="0">
              <a:solidFill>
                <a:schemeClr val="accent5">
                  <a:lumMod val="40000"/>
                  <a:lumOff val="60000"/>
                </a:schemeClr>
              </a:solidFill>
              <a:latin typeface="Calibri" panose="020F0502020204030204" pitchFamily="34" charset="0"/>
              <a:cs typeface="Calibri" panose="020F0502020204030204" pitchFamily="34" charset="0"/>
            </a:endParaRPr>
          </a:p>
        </p:txBody>
      </p:sp>
      <p:sp>
        <p:nvSpPr>
          <p:cNvPr id="5" name="Rectangle : coins arrondis 4">
            <a:extLst>
              <a:ext uri="{FF2B5EF4-FFF2-40B4-BE49-F238E27FC236}">
                <a16:creationId xmlns:a16="http://schemas.microsoft.com/office/drawing/2014/main" id="{DC6D36DE-377D-2050-0D53-23F4E1E14614}"/>
              </a:ext>
            </a:extLst>
          </p:cNvPr>
          <p:cNvSpPr/>
          <p:nvPr/>
        </p:nvSpPr>
        <p:spPr>
          <a:xfrm>
            <a:off x="6972300" y="40997"/>
            <a:ext cx="2153688" cy="316748"/>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err="1">
                <a:solidFill>
                  <a:srgbClr val="002060"/>
                </a:solidFill>
                <a:latin typeface="Calibri" panose="020F0502020204030204" pitchFamily="34" charset="0"/>
                <a:cs typeface="Calibri" panose="020F0502020204030204" pitchFamily="34" charset="0"/>
              </a:rPr>
              <a:t>Residual</a:t>
            </a:r>
            <a:r>
              <a:rPr lang="fr-FR" sz="1050" dirty="0">
                <a:solidFill>
                  <a:srgbClr val="002060"/>
                </a:solidFill>
                <a:latin typeface="Calibri" panose="020F0502020204030204" pitchFamily="34" charset="0"/>
                <a:cs typeface="Calibri" panose="020F0502020204030204" pitchFamily="34" charset="0"/>
              </a:rPr>
              <a:t> vertical dispersion at MS end </a:t>
            </a:r>
            <a:r>
              <a:rPr lang="fr-FR" sz="1050" dirty="0" err="1">
                <a:solidFill>
                  <a:srgbClr val="002060"/>
                </a:solidFill>
                <a:latin typeface="Calibri" panose="020F0502020204030204" pitchFamily="34" charset="0"/>
                <a:cs typeface="Calibri" panose="020F0502020204030204" pitchFamily="34" charset="0"/>
              </a:rPr>
              <a:t>with</a:t>
            </a:r>
            <a:r>
              <a:rPr lang="fr-FR" sz="1050" dirty="0">
                <a:solidFill>
                  <a:srgbClr val="002060"/>
                </a:solidFill>
                <a:latin typeface="Calibri" panose="020F0502020204030204" pitchFamily="34" charset="0"/>
                <a:cs typeface="Calibri" panose="020F0502020204030204" pitchFamily="34" charset="0"/>
              </a:rPr>
              <a:t> one </a:t>
            </a:r>
            <a:r>
              <a:rPr lang="fr-FR" sz="1050" dirty="0" err="1">
                <a:solidFill>
                  <a:srgbClr val="002060"/>
                </a:solidFill>
                <a:latin typeface="Calibri" panose="020F0502020204030204" pitchFamily="34" charset="0"/>
                <a:cs typeface="Calibri" panose="020F0502020204030204" pitchFamily="34" charset="0"/>
              </a:rPr>
              <a:t>deformation</a:t>
            </a:r>
            <a:r>
              <a:rPr lang="fr-FR" sz="1050" dirty="0">
                <a:solidFill>
                  <a:srgbClr val="002060"/>
                </a:solidFill>
                <a:latin typeface="Calibri" panose="020F0502020204030204" pitchFamily="34" charset="0"/>
                <a:cs typeface="Calibri" panose="020F0502020204030204" pitchFamily="34" charset="0"/>
              </a:rPr>
              <a:t> </a:t>
            </a:r>
            <a:r>
              <a:rPr lang="fr-FR" sz="1050" dirty="0" err="1">
                <a:solidFill>
                  <a:srgbClr val="002060"/>
                </a:solidFill>
                <a:latin typeface="Calibri" panose="020F0502020204030204" pitchFamily="34" charset="0"/>
                <a:cs typeface="Calibri" panose="020F0502020204030204" pitchFamily="34" charset="0"/>
              </a:rPr>
              <a:t>period</a:t>
            </a:r>
            <a:endParaRPr lang="fr-FR" sz="1050" dirty="0">
              <a:solidFill>
                <a:srgbClr val="002060"/>
              </a:solidFill>
              <a:latin typeface="Calibri" panose="020F0502020204030204" pitchFamily="34" charset="0"/>
              <a:cs typeface="Calibri" panose="020F0502020204030204" pitchFamily="34" charset="0"/>
            </a:endParaRPr>
          </a:p>
        </p:txBody>
      </p:sp>
      <p:cxnSp>
        <p:nvCxnSpPr>
          <p:cNvPr id="14" name="Connecteur droit 13">
            <a:extLst>
              <a:ext uri="{FF2B5EF4-FFF2-40B4-BE49-F238E27FC236}">
                <a16:creationId xmlns:a16="http://schemas.microsoft.com/office/drawing/2014/main" id="{05B39793-F7F1-1639-0E43-16E87677B674}"/>
              </a:ext>
            </a:extLst>
          </p:cNvPr>
          <p:cNvCxnSpPr>
            <a:cxnSpLocks/>
          </p:cNvCxnSpPr>
          <p:nvPr/>
        </p:nvCxnSpPr>
        <p:spPr>
          <a:xfrm>
            <a:off x="6599711" y="124692"/>
            <a:ext cx="0" cy="4868338"/>
          </a:xfrm>
          <a:prstGeom prst="line">
            <a:avLst/>
          </a:prstGeom>
          <a:ln w="12700">
            <a:solidFill>
              <a:schemeClr val="tx1">
                <a:lumMod val="65000"/>
                <a:lumOff val="3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17" name="ZoneTexte 16">
            <a:extLst>
              <a:ext uri="{FF2B5EF4-FFF2-40B4-BE49-F238E27FC236}">
                <a16:creationId xmlns:a16="http://schemas.microsoft.com/office/drawing/2014/main" id="{8CA124B1-DFED-134F-37D9-8A006B39022F}"/>
              </a:ext>
            </a:extLst>
          </p:cNvPr>
          <p:cNvSpPr txBox="1"/>
          <p:nvPr/>
        </p:nvSpPr>
        <p:spPr>
          <a:xfrm>
            <a:off x="6265717" y="2327461"/>
            <a:ext cx="561110" cy="415498"/>
          </a:xfrm>
          <a:prstGeom prst="rect">
            <a:avLst/>
          </a:prstGeom>
          <a:noFill/>
        </p:spPr>
        <p:txBody>
          <a:bodyPr wrap="square" rtlCol="0">
            <a:spAutoFit/>
          </a:bodyPr>
          <a:lstStyle/>
          <a:p>
            <a:r>
              <a:rPr lang="fr-FR" sz="1050" dirty="0">
                <a:solidFill>
                  <a:schemeClr val="tx1">
                    <a:lumMod val="50000"/>
                    <a:lumOff val="50000"/>
                  </a:schemeClr>
                </a:solidFill>
                <a:latin typeface="Calibri" panose="020F0502020204030204" pitchFamily="34" charset="0"/>
                <a:cs typeface="Calibri" panose="020F0502020204030204" pitchFamily="34" charset="0"/>
              </a:rPr>
              <a:t>Start of CC</a:t>
            </a:r>
          </a:p>
        </p:txBody>
      </p:sp>
      <p:sp>
        <p:nvSpPr>
          <p:cNvPr id="22" name="Rectangle 21">
            <a:extLst>
              <a:ext uri="{FF2B5EF4-FFF2-40B4-BE49-F238E27FC236}">
                <a16:creationId xmlns:a16="http://schemas.microsoft.com/office/drawing/2014/main" id="{D5173FC7-B9E2-6A4B-3207-D4F73F088F80}"/>
              </a:ext>
            </a:extLst>
          </p:cNvPr>
          <p:cNvSpPr/>
          <p:nvPr/>
        </p:nvSpPr>
        <p:spPr>
          <a:xfrm>
            <a:off x="8375819" y="1295968"/>
            <a:ext cx="260511" cy="250633"/>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25" name="Connecteur en angle 24">
            <a:extLst>
              <a:ext uri="{FF2B5EF4-FFF2-40B4-BE49-F238E27FC236}">
                <a16:creationId xmlns:a16="http://schemas.microsoft.com/office/drawing/2014/main" id="{52617E59-51F0-6E85-9A68-9C7D4C8B75BE}"/>
              </a:ext>
            </a:extLst>
          </p:cNvPr>
          <p:cNvCxnSpPr>
            <a:cxnSpLocks/>
          </p:cNvCxnSpPr>
          <p:nvPr/>
        </p:nvCxnSpPr>
        <p:spPr>
          <a:xfrm rot="5400000" flipH="1" flipV="1">
            <a:off x="8216137" y="767549"/>
            <a:ext cx="1073930" cy="233540"/>
          </a:xfrm>
          <a:prstGeom prst="bentConnector3">
            <a:avLst>
              <a:gd name="adj1" fmla="val 1069"/>
            </a:avLst>
          </a:prstGeom>
          <a:ln>
            <a:prstDash val="dash"/>
            <a:tailEnd type="triangle"/>
          </a:ln>
        </p:spPr>
        <p:style>
          <a:lnRef idx="2">
            <a:schemeClr val="accent1"/>
          </a:lnRef>
          <a:fillRef idx="0">
            <a:schemeClr val="accent1"/>
          </a:fillRef>
          <a:effectRef idx="1">
            <a:schemeClr val="accent1"/>
          </a:effectRef>
          <a:fontRef idx="minor">
            <a:schemeClr val="tx1"/>
          </a:fontRef>
        </p:style>
      </p:cxnSp>
      <p:sp>
        <p:nvSpPr>
          <p:cNvPr id="37" name="Rectangle : coins arrondis 36">
            <a:extLst>
              <a:ext uri="{FF2B5EF4-FFF2-40B4-BE49-F238E27FC236}">
                <a16:creationId xmlns:a16="http://schemas.microsoft.com/office/drawing/2014/main" id="{1E0E39C3-A741-FEAE-C9C1-01A8009F27C3}"/>
              </a:ext>
            </a:extLst>
          </p:cNvPr>
          <p:cNvSpPr/>
          <p:nvPr/>
        </p:nvSpPr>
        <p:spPr>
          <a:xfrm>
            <a:off x="6859283" y="2556674"/>
            <a:ext cx="1020523" cy="316748"/>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50" dirty="0">
                <a:solidFill>
                  <a:srgbClr val="002060"/>
                </a:solidFill>
                <a:latin typeface="Calibri" panose="020F0502020204030204" pitchFamily="34" charset="0"/>
                <a:cs typeface="Calibri" panose="020F0502020204030204" pitchFamily="34" charset="0"/>
              </a:rPr>
              <a:t>5 </a:t>
            </a:r>
            <a:r>
              <a:rPr lang="fr-FR" sz="1050" dirty="0" err="1">
                <a:solidFill>
                  <a:srgbClr val="002060"/>
                </a:solidFill>
                <a:latin typeface="Calibri" panose="020F0502020204030204" pitchFamily="34" charset="0"/>
                <a:cs typeface="Calibri" panose="020F0502020204030204" pitchFamily="34" charset="0"/>
              </a:rPr>
              <a:t>deformation</a:t>
            </a:r>
            <a:r>
              <a:rPr lang="fr-FR" sz="1050" dirty="0">
                <a:solidFill>
                  <a:srgbClr val="002060"/>
                </a:solidFill>
                <a:latin typeface="Calibri" panose="020F0502020204030204" pitchFamily="34" charset="0"/>
                <a:cs typeface="Calibri" panose="020F0502020204030204" pitchFamily="34" charset="0"/>
              </a:rPr>
              <a:t> </a:t>
            </a:r>
            <a:r>
              <a:rPr lang="fr-FR" sz="1050" dirty="0" err="1">
                <a:solidFill>
                  <a:srgbClr val="002060"/>
                </a:solidFill>
                <a:latin typeface="Calibri" panose="020F0502020204030204" pitchFamily="34" charset="0"/>
                <a:cs typeface="Calibri" panose="020F0502020204030204" pitchFamily="34" charset="0"/>
              </a:rPr>
              <a:t>periods</a:t>
            </a:r>
            <a:endParaRPr lang="fr-FR" sz="1050" dirty="0">
              <a:solidFill>
                <a:srgbClr val="002060"/>
              </a:solidFill>
              <a:latin typeface="Calibri" panose="020F0502020204030204" pitchFamily="34" charset="0"/>
              <a:cs typeface="Calibri" panose="020F0502020204030204" pitchFamily="34" charset="0"/>
            </a:endParaRPr>
          </a:p>
        </p:txBody>
      </p:sp>
      <p:cxnSp>
        <p:nvCxnSpPr>
          <p:cNvPr id="38" name="Connecteur droit avec flèche 37">
            <a:extLst>
              <a:ext uri="{FF2B5EF4-FFF2-40B4-BE49-F238E27FC236}">
                <a16:creationId xmlns:a16="http://schemas.microsoft.com/office/drawing/2014/main" id="{14A1597A-AB2A-5E9E-8C62-6B4C61FB814A}"/>
              </a:ext>
            </a:extLst>
          </p:cNvPr>
          <p:cNvCxnSpPr>
            <a:cxnSpLocks/>
          </p:cNvCxnSpPr>
          <p:nvPr/>
        </p:nvCxnSpPr>
        <p:spPr>
          <a:xfrm>
            <a:off x="6615268" y="2215663"/>
            <a:ext cx="1897028" cy="1416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39" name="ZoneTexte 38">
                <a:extLst>
                  <a:ext uri="{FF2B5EF4-FFF2-40B4-BE49-F238E27FC236}">
                    <a16:creationId xmlns:a16="http://schemas.microsoft.com/office/drawing/2014/main" id="{F2709309-0935-60D4-44D7-FF5A473A8632}"/>
                  </a:ext>
                </a:extLst>
              </p:cNvPr>
              <p:cNvSpPr txBox="1"/>
              <p:nvPr/>
            </p:nvSpPr>
            <p:spPr>
              <a:xfrm>
                <a:off x="6817593" y="2179906"/>
                <a:ext cx="533620" cy="2664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BE" sz="1050" i="1">
                              <a:latin typeface="Cambria Math" panose="02040503050406030204" pitchFamily="18" charset="0"/>
                            </a:rPr>
                          </m:ctrlPr>
                        </m:sSubPr>
                        <m:e>
                          <m:r>
                            <a:rPr lang="nl-BE" sz="1050" i="1">
                              <a:latin typeface="Cambria Math" panose="02040503050406030204" pitchFamily="18" charset="0"/>
                            </a:rPr>
                            <m:t>𝐿</m:t>
                          </m:r>
                        </m:e>
                        <m:sub>
                          <m:r>
                            <a:rPr lang="nl-BE" sz="1050" i="1">
                              <a:latin typeface="Cambria Math" panose="02040503050406030204" pitchFamily="18" charset="0"/>
                            </a:rPr>
                            <m:t>𝑝</m:t>
                          </m:r>
                          <m:r>
                            <a:rPr lang="nl-BE" sz="1050" i="1">
                              <a:latin typeface="Cambria Math" panose="02040503050406030204" pitchFamily="18" charset="0"/>
                            </a:rPr>
                            <m:t>, </m:t>
                          </m:r>
                          <m:r>
                            <a:rPr lang="nl-BE" sz="1050" i="1">
                              <a:latin typeface="Cambria Math" panose="02040503050406030204" pitchFamily="18" charset="0"/>
                            </a:rPr>
                            <m:t>𝐶𝐶</m:t>
                          </m:r>
                          <m:r>
                            <a:rPr lang="nl-BE" sz="1050" i="1">
                              <a:latin typeface="Cambria Math" panose="02040503050406030204" pitchFamily="18" charset="0"/>
                            </a:rPr>
                            <m:t>&amp;</m:t>
                          </m:r>
                          <m:r>
                            <a:rPr lang="nl-BE" sz="1050" i="1">
                              <a:latin typeface="Cambria Math" panose="02040503050406030204" pitchFamily="18" charset="0"/>
                            </a:rPr>
                            <m:t>𝑀𝑆</m:t>
                          </m:r>
                        </m:sub>
                      </m:sSub>
                    </m:oMath>
                  </m:oMathPara>
                </a14:m>
                <a:endParaRPr lang="fr-FR" sz="1050" dirty="0"/>
              </a:p>
            </p:txBody>
          </p:sp>
        </mc:Choice>
        <mc:Fallback>
          <p:sp>
            <p:nvSpPr>
              <p:cNvPr id="39" name="ZoneTexte 38">
                <a:extLst>
                  <a:ext uri="{FF2B5EF4-FFF2-40B4-BE49-F238E27FC236}">
                    <a16:creationId xmlns:a16="http://schemas.microsoft.com/office/drawing/2014/main" id="{F2709309-0935-60D4-44D7-FF5A473A8632}"/>
                  </a:ext>
                </a:extLst>
              </p:cNvPr>
              <p:cNvSpPr txBox="1">
                <a:spLocks noRot="1" noChangeAspect="1" noMove="1" noResize="1" noEditPoints="1" noAdjustHandles="1" noChangeArrowheads="1" noChangeShapeType="1" noTextEdit="1"/>
              </p:cNvSpPr>
              <p:nvPr/>
            </p:nvSpPr>
            <p:spPr>
              <a:xfrm>
                <a:off x="6817593" y="2179906"/>
                <a:ext cx="533620" cy="266420"/>
              </a:xfrm>
              <a:prstGeom prst="rect">
                <a:avLst/>
              </a:prstGeom>
              <a:blipFill>
                <a:blip r:embed="rId11"/>
                <a:stretch>
                  <a:fillRect r="-13636"/>
                </a:stretch>
              </a:blipFill>
            </p:spPr>
            <p:txBody>
              <a:bodyPr/>
              <a:lstStyle/>
              <a:p>
                <a:r>
                  <a:rPr lang="en-GB">
                    <a:noFill/>
                  </a:rPr>
                  <a:t> </a:t>
                </a:r>
              </a:p>
            </p:txBody>
          </p:sp>
        </mc:Fallback>
      </mc:AlternateContent>
      <p:cxnSp>
        <p:nvCxnSpPr>
          <p:cNvPr id="41" name="Connecteur droit avec flèche 40">
            <a:extLst>
              <a:ext uri="{FF2B5EF4-FFF2-40B4-BE49-F238E27FC236}">
                <a16:creationId xmlns:a16="http://schemas.microsoft.com/office/drawing/2014/main" id="{17D89D77-4BDE-56AF-B700-532B22E7DF31}"/>
              </a:ext>
            </a:extLst>
          </p:cNvPr>
          <p:cNvCxnSpPr>
            <a:cxnSpLocks/>
          </p:cNvCxnSpPr>
          <p:nvPr/>
        </p:nvCxnSpPr>
        <p:spPr>
          <a:xfrm>
            <a:off x="6599712" y="5021705"/>
            <a:ext cx="33158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6" name="Connecteur droit avec flèche 45">
            <a:extLst>
              <a:ext uri="{FF2B5EF4-FFF2-40B4-BE49-F238E27FC236}">
                <a16:creationId xmlns:a16="http://schemas.microsoft.com/office/drawing/2014/main" id="{A039CABE-EC7C-EDAE-E761-493182D2F3A9}"/>
              </a:ext>
            </a:extLst>
          </p:cNvPr>
          <p:cNvCxnSpPr>
            <a:cxnSpLocks/>
          </p:cNvCxnSpPr>
          <p:nvPr/>
        </p:nvCxnSpPr>
        <p:spPr>
          <a:xfrm>
            <a:off x="6931292" y="5021705"/>
            <a:ext cx="33158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7" name="Connecteur droit avec flèche 46">
            <a:extLst>
              <a:ext uri="{FF2B5EF4-FFF2-40B4-BE49-F238E27FC236}">
                <a16:creationId xmlns:a16="http://schemas.microsoft.com/office/drawing/2014/main" id="{26AC5B56-5E6A-837F-DD83-6D19B4E86A5D}"/>
              </a:ext>
            </a:extLst>
          </p:cNvPr>
          <p:cNvCxnSpPr>
            <a:cxnSpLocks/>
          </p:cNvCxnSpPr>
          <p:nvPr/>
        </p:nvCxnSpPr>
        <p:spPr>
          <a:xfrm>
            <a:off x="7262872" y="5021705"/>
            <a:ext cx="36469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8" name="Connecteur droit avec flèche 47">
            <a:extLst>
              <a:ext uri="{FF2B5EF4-FFF2-40B4-BE49-F238E27FC236}">
                <a16:creationId xmlns:a16="http://schemas.microsoft.com/office/drawing/2014/main" id="{3B56192E-7001-4EDA-464F-81AC565A63DC}"/>
              </a:ext>
            </a:extLst>
          </p:cNvPr>
          <p:cNvCxnSpPr>
            <a:cxnSpLocks/>
          </p:cNvCxnSpPr>
          <p:nvPr/>
        </p:nvCxnSpPr>
        <p:spPr>
          <a:xfrm>
            <a:off x="7622327" y="5022935"/>
            <a:ext cx="350753" cy="523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9" name="Connecteur droit avec flèche 48">
            <a:extLst>
              <a:ext uri="{FF2B5EF4-FFF2-40B4-BE49-F238E27FC236}">
                <a16:creationId xmlns:a16="http://schemas.microsoft.com/office/drawing/2014/main" id="{02F09A8D-F37B-C16D-7369-7BCB6FF331D4}"/>
              </a:ext>
            </a:extLst>
          </p:cNvPr>
          <p:cNvCxnSpPr>
            <a:cxnSpLocks/>
          </p:cNvCxnSpPr>
          <p:nvPr/>
        </p:nvCxnSpPr>
        <p:spPr>
          <a:xfrm flipV="1">
            <a:off x="7959142" y="5021705"/>
            <a:ext cx="511274" cy="646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60" name="Rectangle : coins arrondis 59">
            <a:extLst>
              <a:ext uri="{FF2B5EF4-FFF2-40B4-BE49-F238E27FC236}">
                <a16:creationId xmlns:a16="http://schemas.microsoft.com/office/drawing/2014/main" id="{D6A315CB-F585-7EA0-956E-BA5921A19F14}"/>
              </a:ext>
            </a:extLst>
          </p:cNvPr>
          <p:cNvSpPr/>
          <p:nvPr/>
        </p:nvSpPr>
        <p:spPr>
          <a:xfrm>
            <a:off x="107504" y="987574"/>
            <a:ext cx="4239521" cy="2232248"/>
          </a:xfrm>
          <a:prstGeom prst="roundRect">
            <a:avLst>
              <a:gd name="adj" fmla="val 5305"/>
            </a:avLst>
          </a:prstGeom>
          <a:noFill/>
          <a:ln w="31750">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61" name="Rectangle : coins arrondis 60">
            <a:extLst>
              <a:ext uri="{FF2B5EF4-FFF2-40B4-BE49-F238E27FC236}">
                <a16:creationId xmlns:a16="http://schemas.microsoft.com/office/drawing/2014/main" id="{716024F6-0E74-1D54-D876-EFB3B654034F}"/>
              </a:ext>
            </a:extLst>
          </p:cNvPr>
          <p:cNvSpPr/>
          <p:nvPr/>
        </p:nvSpPr>
        <p:spPr>
          <a:xfrm>
            <a:off x="107505" y="3291830"/>
            <a:ext cx="4285299" cy="1264722"/>
          </a:xfrm>
          <a:prstGeom prst="roundRect">
            <a:avLst>
              <a:gd name="adj" fmla="val 5305"/>
            </a:avLst>
          </a:prstGeom>
          <a:noFill/>
          <a:ln w="3175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dirty="0"/>
          </a:p>
        </p:txBody>
      </p:sp>
      <p:pic>
        <p:nvPicPr>
          <p:cNvPr id="11" name="Image 10" descr="Une image contenant ligne, dessin, diagramme, texte&#10;&#10;Le contenu généré par l’IA peut être incorrect.">
            <a:extLst>
              <a:ext uri="{FF2B5EF4-FFF2-40B4-BE49-F238E27FC236}">
                <a16:creationId xmlns:a16="http://schemas.microsoft.com/office/drawing/2014/main" id="{CBF47D94-BC0A-29EB-C6E7-5B34AF9A10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91154" y="2293334"/>
            <a:ext cx="1201445" cy="1239990"/>
          </a:xfrm>
          <a:prstGeom prst="rect">
            <a:avLst/>
          </a:prstGeom>
        </p:spPr>
      </p:pic>
    </p:spTree>
    <p:extLst>
      <p:ext uri="{BB962C8B-B14F-4D97-AF65-F5344CB8AC3E}">
        <p14:creationId xmlns:p14="http://schemas.microsoft.com/office/powerpoint/2010/main" val="58720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D099B-ADD0-6DF5-C54C-B77B674735D5}"/>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C43DF643-B4FD-0A6B-7073-5920C458DB13}"/>
              </a:ext>
            </a:extLst>
          </p:cNvPr>
          <p:cNvSpPr>
            <a:spLocks noGrp="1"/>
          </p:cNvSpPr>
          <p:nvPr>
            <p:ph type="title"/>
          </p:nvPr>
        </p:nvSpPr>
        <p:spPr>
          <a:xfrm>
            <a:off x="1295400" y="-20538"/>
            <a:ext cx="6781800" cy="432048"/>
          </a:xfrm>
        </p:spPr>
        <p:txBody>
          <a:bodyPr/>
          <a:lstStyle/>
          <a:p>
            <a:pPr algn="ctr"/>
            <a:r>
              <a:rPr lang="en-US" sz="3200" spc="-1" dirty="0">
                <a:solidFill>
                  <a:srgbClr val="000000"/>
                </a:solidFill>
                <a:latin typeface="Calibri" panose="020F0502020204030204" pitchFamily="34" charset="0"/>
                <a:cs typeface="Calibri" panose="020F0502020204030204" pitchFamily="34" charset="0"/>
              </a:rPr>
              <a:t>Placement Studies</a:t>
            </a:r>
            <a:endParaRPr lang="en-GB" sz="3200" b="0" dirty="0">
              <a:latin typeface="Calibri"/>
              <a:cs typeface="Calibri"/>
            </a:endParaRPr>
          </a:p>
        </p:txBody>
      </p:sp>
      <p:sp>
        <p:nvSpPr>
          <p:cNvPr id="52" name="Espace réservé du pied de page 4">
            <a:extLst>
              <a:ext uri="{FF2B5EF4-FFF2-40B4-BE49-F238E27FC236}">
                <a16:creationId xmlns:a16="http://schemas.microsoft.com/office/drawing/2014/main" id="{1433B889-F9C6-0067-224B-7F1798E00D85}"/>
              </a:ext>
            </a:extLst>
          </p:cNvPr>
          <p:cNvSpPr>
            <a:spLocks noGrp="1"/>
          </p:cNvSpPr>
          <p:nvPr>
            <p:ph type="ftr" sz="quarter" idx="3"/>
          </p:nvPr>
        </p:nvSpPr>
        <p:spPr>
          <a:xfrm>
            <a:off x="395536" y="4948014"/>
            <a:ext cx="7416824" cy="245664"/>
          </a:xfrm>
          <a:prstGeom prst="rect">
            <a:avLst/>
          </a:prstGeom>
        </p:spPr>
        <p:txBody>
          <a:bodyPr lIns="0" tIns="0" rIns="0" bIns="0"/>
          <a:lstStyle>
            <a:lvl1pPr algn="ctr">
              <a:defRPr sz="1200">
                <a:latin typeface="Arial Narrow"/>
                <a:cs typeface="Arial Narrow"/>
              </a:defRPr>
            </a:lvl1pPr>
          </a:lstStyle>
          <a:p>
            <a:pPr algn="l"/>
            <a:r>
              <a:rPr lang="it-IT">
                <a:latin typeface="Calibri"/>
                <a:cs typeface="Calibri"/>
              </a:rPr>
              <a:t>D. Schulte, Muon Cooling Demonstrator, Milano, November 2025</a:t>
            </a:r>
            <a:endParaRPr lang="en-GB" dirty="0">
              <a:latin typeface="Calibri"/>
              <a:cs typeface="Calibri"/>
            </a:endParaRPr>
          </a:p>
        </p:txBody>
      </p:sp>
      <p:sp>
        <p:nvSpPr>
          <p:cNvPr id="2" name="Slide Number Placeholder 1">
            <a:extLst>
              <a:ext uri="{FF2B5EF4-FFF2-40B4-BE49-F238E27FC236}">
                <a16:creationId xmlns:a16="http://schemas.microsoft.com/office/drawing/2014/main" id="{7744615A-D668-3DF8-CFBD-5274102D9B9F}"/>
              </a:ext>
            </a:extLst>
          </p:cNvPr>
          <p:cNvSpPr>
            <a:spLocks noGrp="1"/>
          </p:cNvSpPr>
          <p:nvPr>
            <p:ph type="sldNum" sz="quarter" idx="4"/>
          </p:nvPr>
        </p:nvSpPr>
        <p:spPr/>
        <p:txBody>
          <a:bodyPr/>
          <a:lstStyle/>
          <a:p>
            <a:fld id="{974172A1-1CBF-0B40-9234-7D4D80EC19EA}" type="slidenum">
              <a:rPr lang="en-GB" smtClean="0"/>
              <a:pPr/>
              <a:t>22</a:t>
            </a:fld>
            <a:endParaRPr lang="en-GB" dirty="0"/>
          </a:p>
        </p:txBody>
      </p:sp>
      <p:sp>
        <p:nvSpPr>
          <p:cNvPr id="35" name="AutoShape 2">
            <a:extLst>
              <a:ext uri="{FF2B5EF4-FFF2-40B4-BE49-F238E27FC236}">
                <a16:creationId xmlns:a16="http://schemas.microsoft.com/office/drawing/2014/main" id="{CB6AE7A8-D30F-CF8E-AB86-5B9F7E5D2909}"/>
              </a:ext>
            </a:extLst>
          </p:cNvPr>
          <p:cNvSpPr>
            <a:spLocks noChangeAspect="1" noChangeArrowheads="1"/>
          </p:cNvSpPr>
          <p:nvPr/>
        </p:nvSpPr>
        <p:spPr bwMode="auto">
          <a:xfrm>
            <a:off x="4419600" y="2562144"/>
            <a:ext cx="304800" cy="1620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A62282FB-F21F-A350-9F2B-AD2E91B0BAFD}"/>
              </a:ext>
            </a:extLst>
          </p:cNvPr>
          <p:cNvSpPr txBox="1"/>
          <p:nvPr/>
        </p:nvSpPr>
        <p:spPr>
          <a:xfrm>
            <a:off x="122886" y="557267"/>
            <a:ext cx="2792929" cy="1200329"/>
          </a:xfrm>
          <a:prstGeom prst="rect">
            <a:avLst/>
          </a:prstGeom>
          <a:solidFill>
            <a:schemeClr val="accent3">
              <a:lumMod val="20000"/>
              <a:lumOff val="80000"/>
              <a:alpha val="50000"/>
            </a:schemeClr>
          </a:solidFill>
          <a:ln>
            <a:noFill/>
          </a:ln>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Achieved:</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Detailed modelling using FLUKA</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First good orientation found</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Mover system concept</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Civil engineering tool to determined best orientation of collider ring tunnel</a:t>
            </a:r>
          </a:p>
        </p:txBody>
      </p:sp>
      <p:pic>
        <p:nvPicPr>
          <p:cNvPr id="20" name="Picture 19" descr="A close-up of a white surface&#10;&#10;Description automatically generated">
            <a:extLst>
              <a:ext uri="{FF2B5EF4-FFF2-40B4-BE49-F238E27FC236}">
                <a16:creationId xmlns:a16="http://schemas.microsoft.com/office/drawing/2014/main" id="{B1258E14-341C-5215-EB41-0A0B6D94643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905821"/>
            <a:ext cx="4101051" cy="1602033"/>
          </a:xfrm>
          <a:prstGeom prst="rect">
            <a:avLst/>
          </a:prstGeom>
        </p:spPr>
      </p:pic>
      <p:sp>
        <p:nvSpPr>
          <p:cNvPr id="11" name="TextBox 10">
            <a:extLst>
              <a:ext uri="{FF2B5EF4-FFF2-40B4-BE49-F238E27FC236}">
                <a16:creationId xmlns:a16="http://schemas.microsoft.com/office/drawing/2014/main" id="{BA5ADC85-220B-A04F-76ED-8C272643F54C}"/>
              </a:ext>
            </a:extLst>
          </p:cNvPr>
          <p:cNvSpPr txBox="1"/>
          <p:nvPr/>
        </p:nvSpPr>
        <p:spPr>
          <a:xfrm>
            <a:off x="129291" y="4599007"/>
            <a:ext cx="3074557" cy="276999"/>
          </a:xfrm>
          <a:prstGeom prst="rect">
            <a:avLst/>
          </a:prstGeom>
          <a:solidFill>
            <a:schemeClr val="bg1"/>
          </a:solidFill>
        </p:spPr>
        <p:txBody>
          <a:bodyPr wrap="square" rtlCol="0">
            <a:spAutoFit/>
          </a:bodyPr>
          <a:lstStyle/>
          <a:p>
            <a:r>
              <a:rPr lang="en-US" sz="1200" spc="-1" dirty="0">
                <a:solidFill>
                  <a:srgbClr val="000000"/>
                </a:solidFill>
                <a:latin typeface="Calibri" panose="020F0502020204030204" pitchFamily="34" charset="0"/>
                <a:cs typeface="Calibri" panose="020F0502020204030204" pitchFamily="34" charset="0"/>
              </a:rPr>
              <a:t>Site study at CERN for experimental insertion</a:t>
            </a:r>
          </a:p>
        </p:txBody>
      </p:sp>
      <p:sp>
        <p:nvSpPr>
          <p:cNvPr id="15" name="TextBox 14">
            <a:extLst>
              <a:ext uri="{FF2B5EF4-FFF2-40B4-BE49-F238E27FC236}">
                <a16:creationId xmlns:a16="http://schemas.microsoft.com/office/drawing/2014/main" id="{86AE2733-220E-E21D-EECD-E7F725E27621}"/>
              </a:ext>
            </a:extLst>
          </p:cNvPr>
          <p:cNvSpPr txBox="1"/>
          <p:nvPr/>
        </p:nvSpPr>
        <p:spPr>
          <a:xfrm>
            <a:off x="103480" y="3158847"/>
            <a:ext cx="3892456" cy="276999"/>
          </a:xfrm>
          <a:prstGeom prst="rect">
            <a:avLst/>
          </a:prstGeom>
          <a:solidFill>
            <a:schemeClr val="bg1"/>
          </a:solidFill>
        </p:spPr>
        <p:txBody>
          <a:bodyPr wrap="square">
            <a:spAutoFit/>
          </a:bodyPr>
          <a:lstStyle/>
          <a:p>
            <a:r>
              <a:rPr lang="en-US" sz="1200" dirty="0">
                <a:latin typeface="Calibri" panose="020F0502020204030204" pitchFamily="34" charset="0"/>
                <a:cs typeface="Calibri" panose="020F0502020204030204" pitchFamily="34" charset="0"/>
              </a:rPr>
              <a:t>                                                    </a:t>
            </a:r>
          </a:p>
        </p:txBody>
      </p:sp>
      <p:pic>
        <p:nvPicPr>
          <p:cNvPr id="19" name="Picture 18">
            <a:extLst>
              <a:ext uri="{FF2B5EF4-FFF2-40B4-BE49-F238E27FC236}">
                <a16:creationId xmlns:a16="http://schemas.microsoft.com/office/drawing/2014/main" id="{14F5C609-8787-0CAF-636C-9E23C7AB1440}"/>
              </a:ext>
            </a:extLst>
          </p:cNvPr>
          <p:cNvPicPr>
            <a:picLocks noChangeAspect="1"/>
          </p:cNvPicPr>
          <p:nvPr/>
        </p:nvPicPr>
        <p:blipFill rotWithShape="1">
          <a:blip r:embed="rId3"/>
          <a:srcRect l="2968" t="29000" r="72303" b="13600"/>
          <a:stretch/>
        </p:blipFill>
        <p:spPr>
          <a:xfrm rot="-2700000">
            <a:off x="2711715" y="3245077"/>
            <a:ext cx="858107" cy="1407507"/>
          </a:xfrm>
          <a:prstGeom prst="rect">
            <a:avLst/>
          </a:prstGeom>
        </p:spPr>
      </p:pic>
      <p:pic>
        <p:nvPicPr>
          <p:cNvPr id="25" name="Picture 24" descr="A map with a red circle&#10;&#10;Description automatically generated">
            <a:extLst>
              <a:ext uri="{FF2B5EF4-FFF2-40B4-BE49-F238E27FC236}">
                <a16:creationId xmlns:a16="http://schemas.microsoft.com/office/drawing/2014/main" id="{B0601FAE-88CE-C71C-75F9-5E329A7C429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6252" y="3194565"/>
            <a:ext cx="2566319" cy="1434507"/>
          </a:xfrm>
          <a:prstGeom prst="rect">
            <a:avLst/>
          </a:prstGeom>
        </p:spPr>
      </p:pic>
      <p:pic>
        <p:nvPicPr>
          <p:cNvPr id="14" name="Picture 13" descr="Graphical user interface, diagram, application&#10;&#10;Description automatically generated">
            <a:extLst>
              <a:ext uri="{FF2B5EF4-FFF2-40B4-BE49-F238E27FC236}">
                <a16:creationId xmlns:a16="http://schemas.microsoft.com/office/drawing/2014/main" id="{A28AAA78-CF12-71BF-33B7-A41A7664968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960552" y="598865"/>
            <a:ext cx="3650213" cy="1234016"/>
          </a:xfrm>
          <a:prstGeom prst="rect">
            <a:avLst/>
          </a:prstGeom>
        </p:spPr>
      </p:pic>
      <p:sp>
        <p:nvSpPr>
          <p:cNvPr id="22" name="TextBox 21">
            <a:extLst>
              <a:ext uri="{FF2B5EF4-FFF2-40B4-BE49-F238E27FC236}">
                <a16:creationId xmlns:a16="http://schemas.microsoft.com/office/drawing/2014/main" id="{6510239C-AC1B-4941-6048-CEFFC868D298}"/>
              </a:ext>
            </a:extLst>
          </p:cNvPr>
          <p:cNvSpPr txBox="1"/>
          <p:nvPr/>
        </p:nvSpPr>
        <p:spPr>
          <a:xfrm>
            <a:off x="3919052" y="3645583"/>
            <a:ext cx="2671517" cy="1015663"/>
          </a:xfrm>
          <a:prstGeom prst="rect">
            <a:avLst/>
          </a:prstGeom>
          <a:solidFill>
            <a:schemeClr val="accent3">
              <a:lumMod val="20000"/>
              <a:lumOff val="80000"/>
              <a:alpha val="49980"/>
            </a:schemeClr>
          </a:solidFill>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Detector insertions:</a:t>
            </a:r>
          </a:p>
          <a:p>
            <a:r>
              <a:rPr lang="en-US" sz="1200" spc="-1" dirty="0">
                <a:solidFill>
                  <a:srgbClr val="000000"/>
                </a:solidFill>
                <a:latin typeface="Calibri" panose="020F0502020204030204" pitchFamily="34" charset="0"/>
                <a:cs typeface="Calibri" panose="020F0502020204030204" pitchFamily="34" charset="0"/>
              </a:rPr>
              <a:t>Worst flux in fenced site in Jura is similar to sitting in an airplane</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Corresponds to lowest class of surveilled area at CERN</a:t>
            </a:r>
          </a:p>
        </p:txBody>
      </p:sp>
      <p:pic>
        <p:nvPicPr>
          <p:cNvPr id="3" name="Image 12">
            <a:extLst>
              <a:ext uri="{FF2B5EF4-FFF2-40B4-BE49-F238E27FC236}">
                <a16:creationId xmlns:a16="http://schemas.microsoft.com/office/drawing/2014/main" id="{DB889E14-8522-FB54-E8EA-363DB6226A3B}"/>
              </a:ext>
            </a:extLst>
          </p:cNvPr>
          <p:cNvPicPr>
            <a:picLocks noChangeAspect="1"/>
          </p:cNvPicPr>
          <p:nvPr/>
        </p:nvPicPr>
        <p:blipFill>
          <a:blip r:embed="rId6"/>
          <a:srcRect l="6173" t="5909" r="22959" b="55606"/>
          <a:stretch/>
        </p:blipFill>
        <p:spPr>
          <a:xfrm>
            <a:off x="4052748" y="2071050"/>
            <a:ext cx="1735850" cy="614814"/>
          </a:xfrm>
          <a:prstGeom prst="rect">
            <a:avLst/>
          </a:prstGeom>
        </p:spPr>
      </p:pic>
      <p:pic>
        <p:nvPicPr>
          <p:cNvPr id="4" name="Picture 3">
            <a:extLst>
              <a:ext uri="{FF2B5EF4-FFF2-40B4-BE49-F238E27FC236}">
                <a16:creationId xmlns:a16="http://schemas.microsoft.com/office/drawing/2014/main" id="{BEAA6537-28C4-0CC0-2A8A-EDA0D0CBF302}"/>
              </a:ext>
            </a:extLst>
          </p:cNvPr>
          <p:cNvPicPr>
            <a:picLocks noChangeAspect="1"/>
          </p:cNvPicPr>
          <p:nvPr/>
        </p:nvPicPr>
        <p:blipFill>
          <a:blip r:embed="rId7"/>
          <a:stretch>
            <a:fillRect/>
          </a:stretch>
        </p:blipFill>
        <p:spPr>
          <a:xfrm>
            <a:off x="6394741" y="2009942"/>
            <a:ext cx="2645779" cy="2352396"/>
          </a:xfrm>
          <a:prstGeom prst="rect">
            <a:avLst/>
          </a:prstGeom>
        </p:spPr>
      </p:pic>
      <p:sp>
        <p:nvSpPr>
          <p:cNvPr id="5" name="TextBox 8">
            <a:extLst>
              <a:ext uri="{FF2B5EF4-FFF2-40B4-BE49-F238E27FC236}">
                <a16:creationId xmlns:a16="http://schemas.microsoft.com/office/drawing/2014/main" id="{88540AC9-25A4-D8A5-7561-56E05696F395}"/>
              </a:ext>
            </a:extLst>
          </p:cNvPr>
          <p:cNvSpPr txBox="1"/>
          <p:nvPr/>
        </p:nvSpPr>
        <p:spPr bwMode="auto">
          <a:xfrm>
            <a:off x="4259451" y="2724150"/>
            <a:ext cx="1322208" cy="253916"/>
          </a:xfrm>
          <a:prstGeom prst="rect">
            <a:avLst/>
          </a:prstGeom>
          <a:noFill/>
        </p:spPr>
        <p:txBody>
          <a:bodyPr wrap="square" lIns="68580" tIns="34290" rIns="68580" bIns="34290"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spc="-1" dirty="0">
                <a:solidFill>
                  <a:srgbClr val="000000"/>
                </a:solidFill>
                <a:latin typeface="Calibri" panose="020F0502020204030204" pitchFamily="34" charset="0"/>
                <a:cs typeface="Calibri" panose="020F0502020204030204" pitchFamily="34" charset="0"/>
              </a:rPr>
              <a:t>Effect from movers</a:t>
            </a:r>
            <a:endParaRPr lang="en-GB" sz="1200" spc="-1" dirty="0">
              <a:solidFill>
                <a:srgbClr val="00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3EA093C-3290-8048-A4BA-FFB7D09644F6}"/>
              </a:ext>
            </a:extLst>
          </p:cNvPr>
          <p:cNvSpPr txBox="1"/>
          <p:nvPr/>
        </p:nvSpPr>
        <p:spPr>
          <a:xfrm>
            <a:off x="6601680" y="1609385"/>
            <a:ext cx="2448272" cy="461665"/>
          </a:xfrm>
          <a:prstGeom prst="rect">
            <a:avLst/>
          </a:prstGeom>
          <a:solidFill>
            <a:schemeClr val="bg1"/>
          </a:solidFill>
        </p:spPr>
        <p:txBody>
          <a:bodyPr wrap="square" rtlCol="0">
            <a:spAutoFit/>
          </a:bodyPr>
          <a:lstStyle/>
          <a:p>
            <a:r>
              <a:rPr lang="en-US" sz="1200" spc="-1" dirty="0">
                <a:solidFill>
                  <a:srgbClr val="000000"/>
                </a:solidFill>
                <a:latin typeface="Calibri" panose="020F0502020204030204" pitchFamily="34" charset="0"/>
                <a:cs typeface="Calibri" panose="020F0502020204030204" pitchFamily="34" charset="0"/>
              </a:rPr>
              <a:t>Exit points maps for interconnection regions from arcs</a:t>
            </a:r>
          </a:p>
        </p:txBody>
      </p:sp>
      <p:sp>
        <p:nvSpPr>
          <p:cNvPr id="9" name="TextBox 8">
            <a:extLst>
              <a:ext uri="{FF2B5EF4-FFF2-40B4-BE49-F238E27FC236}">
                <a16:creationId xmlns:a16="http://schemas.microsoft.com/office/drawing/2014/main" id="{E0F6CB83-2105-EB41-263A-3FFD912CE3CA}"/>
              </a:ext>
            </a:extLst>
          </p:cNvPr>
          <p:cNvSpPr txBox="1"/>
          <p:nvPr/>
        </p:nvSpPr>
        <p:spPr>
          <a:xfrm>
            <a:off x="6948264" y="927050"/>
            <a:ext cx="1913178" cy="646331"/>
          </a:xfrm>
          <a:prstGeom prst="rect">
            <a:avLst/>
          </a:prstGeom>
          <a:solidFill>
            <a:schemeClr val="bg2"/>
          </a:solidFill>
        </p:spPr>
        <p:txBody>
          <a:bodyPr wrap="square" rtlCol="0">
            <a:spAutoFit/>
          </a:bodyPr>
          <a:lstStyle/>
          <a:p>
            <a:r>
              <a:rPr lang="en-GB" sz="1200" dirty="0"/>
              <a:t>J Osborn, Y. Robert,</a:t>
            </a:r>
          </a:p>
          <a:p>
            <a:r>
              <a:rPr lang="en-GB" sz="1200" dirty="0"/>
              <a:t>E. MacTavish, A. </a:t>
            </a:r>
            <a:r>
              <a:rPr lang="en-GB" sz="1200" dirty="0" err="1"/>
              <a:t>Navascues</a:t>
            </a:r>
            <a:r>
              <a:rPr lang="en-GB" sz="1200" dirty="0"/>
              <a:t> </a:t>
            </a:r>
            <a:r>
              <a:rPr lang="en-GB" sz="1200" dirty="0" err="1"/>
              <a:t>Cornagoet</a:t>
            </a:r>
            <a:r>
              <a:rPr lang="en-GB" sz="1200" dirty="0"/>
              <a:t> al.</a:t>
            </a:r>
          </a:p>
        </p:txBody>
      </p:sp>
    </p:spTree>
    <p:extLst>
      <p:ext uri="{BB962C8B-B14F-4D97-AF65-F5344CB8AC3E}">
        <p14:creationId xmlns:p14="http://schemas.microsoft.com/office/powerpoint/2010/main" val="2220199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45B4A-D8A3-40A6-92DE-2CC02FCCD26C}"/>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1E19FFE3-8E80-0782-BD7C-B749F4B08822}"/>
              </a:ext>
            </a:extLst>
          </p:cNvPr>
          <p:cNvSpPr>
            <a:spLocks noGrp="1"/>
          </p:cNvSpPr>
          <p:nvPr>
            <p:ph type="title"/>
          </p:nvPr>
        </p:nvSpPr>
        <p:spPr>
          <a:xfrm>
            <a:off x="1295400" y="-20538"/>
            <a:ext cx="6781800" cy="432048"/>
          </a:xfrm>
        </p:spPr>
        <p:txBody>
          <a:bodyPr/>
          <a:lstStyle/>
          <a:p>
            <a:pPr algn="ctr"/>
            <a:r>
              <a:rPr lang="en-US" spc="-1" dirty="0">
                <a:solidFill>
                  <a:srgbClr val="000000"/>
                </a:solidFill>
              </a:rPr>
              <a:t>Radiation Protection</a:t>
            </a:r>
            <a:r>
              <a:rPr lang="en-US" sz="3200" spc="-1" dirty="0">
                <a:solidFill>
                  <a:srgbClr val="000000"/>
                </a:solidFill>
                <a:latin typeface="Calibri" panose="020F0502020204030204" pitchFamily="34" charset="0"/>
                <a:cs typeface="Calibri" panose="020F0502020204030204" pitchFamily="34" charset="0"/>
              </a:rPr>
              <a:t> Studies</a:t>
            </a:r>
            <a:endParaRPr lang="en-GB" sz="3200" b="0" dirty="0">
              <a:latin typeface="Calibri"/>
              <a:cs typeface="Calibri"/>
            </a:endParaRPr>
          </a:p>
        </p:txBody>
      </p:sp>
      <p:sp>
        <p:nvSpPr>
          <p:cNvPr id="52" name="Espace réservé du pied de page 4">
            <a:extLst>
              <a:ext uri="{FF2B5EF4-FFF2-40B4-BE49-F238E27FC236}">
                <a16:creationId xmlns:a16="http://schemas.microsoft.com/office/drawing/2014/main" id="{C5489955-BB26-0003-A277-F7FC3A09D150}"/>
              </a:ext>
            </a:extLst>
          </p:cNvPr>
          <p:cNvSpPr>
            <a:spLocks noGrp="1"/>
          </p:cNvSpPr>
          <p:nvPr>
            <p:ph type="ftr" sz="quarter" idx="3"/>
          </p:nvPr>
        </p:nvSpPr>
        <p:spPr>
          <a:xfrm>
            <a:off x="395536" y="4948014"/>
            <a:ext cx="7416824" cy="245664"/>
          </a:xfrm>
          <a:prstGeom prst="rect">
            <a:avLst/>
          </a:prstGeom>
        </p:spPr>
        <p:txBody>
          <a:bodyPr lIns="0" tIns="0" rIns="0" bIns="0"/>
          <a:lstStyle>
            <a:lvl1pPr algn="ctr">
              <a:defRPr sz="1200">
                <a:latin typeface="Arial Narrow"/>
                <a:cs typeface="Arial Narrow"/>
              </a:defRPr>
            </a:lvl1pPr>
          </a:lstStyle>
          <a:p>
            <a:pPr algn="l"/>
            <a:r>
              <a:rPr lang="it-IT" dirty="0">
                <a:latin typeface="Calibri"/>
                <a:cs typeface="Calibri"/>
              </a:rPr>
              <a:t>D. Schulte, Muon Cooling Demonstrator, Milano, November 2025</a:t>
            </a:r>
            <a:endParaRPr lang="en-GB" dirty="0">
              <a:latin typeface="Calibri"/>
              <a:cs typeface="Calibri"/>
            </a:endParaRPr>
          </a:p>
        </p:txBody>
      </p:sp>
      <p:sp>
        <p:nvSpPr>
          <p:cNvPr id="2" name="Slide Number Placeholder 1">
            <a:extLst>
              <a:ext uri="{FF2B5EF4-FFF2-40B4-BE49-F238E27FC236}">
                <a16:creationId xmlns:a16="http://schemas.microsoft.com/office/drawing/2014/main" id="{1F60CA37-1341-E048-BB4D-160EBB1B17A5}"/>
              </a:ext>
            </a:extLst>
          </p:cNvPr>
          <p:cNvSpPr>
            <a:spLocks noGrp="1"/>
          </p:cNvSpPr>
          <p:nvPr>
            <p:ph type="sldNum" sz="quarter" idx="4"/>
          </p:nvPr>
        </p:nvSpPr>
        <p:spPr/>
        <p:txBody>
          <a:bodyPr/>
          <a:lstStyle/>
          <a:p>
            <a:fld id="{974172A1-1CBF-0B40-9234-7D4D80EC19EA}" type="slidenum">
              <a:rPr lang="en-GB" smtClean="0"/>
              <a:pPr/>
              <a:t>23</a:t>
            </a:fld>
            <a:endParaRPr lang="en-GB" dirty="0"/>
          </a:p>
        </p:txBody>
      </p:sp>
      <p:sp>
        <p:nvSpPr>
          <p:cNvPr id="35" name="AutoShape 2">
            <a:extLst>
              <a:ext uri="{FF2B5EF4-FFF2-40B4-BE49-F238E27FC236}">
                <a16:creationId xmlns:a16="http://schemas.microsoft.com/office/drawing/2014/main" id="{753FAA1F-5A54-F969-0504-24FFCC82D2E6}"/>
              </a:ext>
            </a:extLst>
          </p:cNvPr>
          <p:cNvSpPr>
            <a:spLocks noChangeAspect="1" noChangeArrowheads="1"/>
          </p:cNvSpPr>
          <p:nvPr/>
        </p:nvSpPr>
        <p:spPr bwMode="auto">
          <a:xfrm>
            <a:off x="2014075" y="4111289"/>
            <a:ext cx="304800" cy="1620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D398F63E-F041-70AA-983E-E013DE24E84C}"/>
              </a:ext>
            </a:extLst>
          </p:cNvPr>
          <p:cNvSpPr txBox="1"/>
          <p:nvPr/>
        </p:nvSpPr>
        <p:spPr>
          <a:xfrm>
            <a:off x="268319" y="714503"/>
            <a:ext cx="1605021" cy="276999"/>
          </a:xfrm>
          <a:prstGeom prst="rect">
            <a:avLst/>
          </a:prstGeom>
          <a:noFill/>
        </p:spPr>
        <p:txBody>
          <a:bodyPr wrap="square" rtlCol="0">
            <a:spAutoFit/>
          </a:bodyPr>
          <a:lstStyle/>
          <a:p>
            <a:r>
              <a:rPr lang="en-US" sz="1200" spc="-1" dirty="0">
                <a:solidFill>
                  <a:srgbClr val="000000"/>
                </a:solidFill>
                <a:latin typeface="Calibri" panose="020F0502020204030204" pitchFamily="34" charset="0"/>
                <a:cs typeface="Calibri" panose="020F0502020204030204" pitchFamily="34" charset="0"/>
              </a:rPr>
              <a:t>FLUKA and RP studies</a:t>
            </a:r>
          </a:p>
        </p:txBody>
      </p:sp>
      <p:sp>
        <p:nvSpPr>
          <p:cNvPr id="15" name="TextBox 14">
            <a:extLst>
              <a:ext uri="{FF2B5EF4-FFF2-40B4-BE49-F238E27FC236}">
                <a16:creationId xmlns:a16="http://schemas.microsoft.com/office/drawing/2014/main" id="{4703A133-3CE9-674F-B692-D3EA4AC2E7FD}"/>
              </a:ext>
            </a:extLst>
          </p:cNvPr>
          <p:cNvSpPr txBox="1"/>
          <p:nvPr/>
        </p:nvSpPr>
        <p:spPr>
          <a:xfrm>
            <a:off x="103480" y="2992846"/>
            <a:ext cx="3892456" cy="276999"/>
          </a:xfrm>
          <a:prstGeom prst="rect">
            <a:avLst/>
          </a:prstGeom>
          <a:solidFill>
            <a:schemeClr val="bg1"/>
          </a:solidFill>
        </p:spPr>
        <p:txBody>
          <a:bodyPr wrap="square">
            <a:spAutoFit/>
          </a:bodyPr>
          <a:lstStyle/>
          <a:p>
            <a:r>
              <a:rPr lang="en-US" sz="1200" dirty="0">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B105C589-2A7C-D113-5D62-03D2C3EBEC51}"/>
              </a:ext>
            </a:extLst>
          </p:cNvPr>
          <p:cNvSpPr txBox="1"/>
          <p:nvPr/>
        </p:nvSpPr>
        <p:spPr>
          <a:xfrm>
            <a:off x="4126181" y="970731"/>
            <a:ext cx="4752528" cy="1384995"/>
          </a:xfrm>
          <a:prstGeom prst="rect">
            <a:avLst/>
          </a:prstGeom>
          <a:solidFill>
            <a:schemeClr val="accent3">
              <a:lumMod val="20000"/>
              <a:lumOff val="80000"/>
              <a:alpha val="50000"/>
            </a:schemeClr>
          </a:solidFill>
          <a:ln>
            <a:noFill/>
          </a:ln>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Arcs:</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At 7.6 TeV, regular arc is 0.5 x CERN goal in worst point</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Adding 30 cm straights: 1 x CERN goal</a:t>
            </a:r>
          </a:p>
          <a:p>
            <a:pPr marL="628650" lvl="1"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People can live there</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Consider horizontal mitigation, in particular if short straights are longer</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Also identify limit of angular spread</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Horizontal mitigation scheme to be further followed up</a:t>
            </a:r>
          </a:p>
        </p:txBody>
      </p:sp>
      <p:pic>
        <p:nvPicPr>
          <p:cNvPr id="4" name="Picture 3" descr="A diagram of a circular object with lines and arrows&#10;&#10;AI-generated content may be incorrect.">
            <a:extLst>
              <a:ext uri="{FF2B5EF4-FFF2-40B4-BE49-F238E27FC236}">
                <a16:creationId xmlns:a16="http://schemas.microsoft.com/office/drawing/2014/main" id="{55D03270-7F51-3DC8-D969-7B20875C0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46" y="1032005"/>
            <a:ext cx="2036253" cy="1645292"/>
          </a:xfrm>
          <a:prstGeom prst="rect">
            <a:avLst/>
          </a:prstGeom>
        </p:spPr>
      </p:pic>
      <p:pic>
        <p:nvPicPr>
          <p:cNvPr id="11" name="Content Placeholder 6">
            <a:extLst>
              <a:ext uri="{FF2B5EF4-FFF2-40B4-BE49-F238E27FC236}">
                <a16:creationId xmlns:a16="http://schemas.microsoft.com/office/drawing/2014/main" id="{4C431607-66DD-1A5F-E8CE-812C8D8E30AE}"/>
              </a:ext>
            </a:extLst>
          </p:cNvPr>
          <p:cNvPicPr>
            <a:picLocks noChangeAspect="1"/>
          </p:cNvPicPr>
          <p:nvPr/>
        </p:nvPicPr>
        <p:blipFill>
          <a:blip r:embed="rId3"/>
          <a:srcRect/>
          <a:stretch/>
        </p:blipFill>
        <p:spPr>
          <a:xfrm>
            <a:off x="406524" y="3184791"/>
            <a:ext cx="2574272" cy="1570054"/>
          </a:xfrm>
          <a:prstGeom prst="rect">
            <a:avLst/>
          </a:prstGeom>
        </p:spPr>
      </p:pic>
      <p:grpSp>
        <p:nvGrpSpPr>
          <p:cNvPr id="41" name="Group 40">
            <a:extLst>
              <a:ext uri="{FF2B5EF4-FFF2-40B4-BE49-F238E27FC236}">
                <a16:creationId xmlns:a16="http://schemas.microsoft.com/office/drawing/2014/main" id="{1A02748E-BCAA-BF13-D113-B256CD63224C}"/>
              </a:ext>
            </a:extLst>
          </p:cNvPr>
          <p:cNvGrpSpPr/>
          <p:nvPr/>
        </p:nvGrpSpPr>
        <p:grpSpPr>
          <a:xfrm>
            <a:off x="5097173" y="3186201"/>
            <a:ext cx="1535181" cy="845679"/>
            <a:chOff x="3298113" y="4075444"/>
            <a:chExt cx="1535181" cy="845679"/>
          </a:xfrm>
        </p:grpSpPr>
        <p:pic>
          <p:nvPicPr>
            <p:cNvPr id="13" name="Picture 12" descr="A screenshot of a video game&#10;&#10;AI-generated content may be incorrect.">
              <a:extLst>
                <a:ext uri="{FF2B5EF4-FFF2-40B4-BE49-F238E27FC236}">
                  <a16:creationId xmlns:a16="http://schemas.microsoft.com/office/drawing/2014/main" id="{EA7211C6-A3F2-A412-DE28-5B9BE17369F6}"/>
                </a:ext>
              </a:extLst>
            </p:cNvPr>
            <p:cNvPicPr>
              <a:picLocks noChangeAspect="1"/>
            </p:cNvPicPr>
            <p:nvPr/>
          </p:nvPicPr>
          <p:blipFill>
            <a:blip r:embed="rId4">
              <a:extLst>
                <a:ext uri="{28A0092B-C50C-407E-A947-70E740481C1C}">
                  <a14:useLocalDpi xmlns:a14="http://schemas.microsoft.com/office/drawing/2010/main" val="0"/>
                </a:ext>
              </a:extLst>
            </a:blip>
            <a:srcRect r="56701"/>
            <a:stretch>
              <a:fillRect/>
            </a:stretch>
          </p:blipFill>
          <p:spPr>
            <a:xfrm>
              <a:off x="3298113" y="4075444"/>
              <a:ext cx="1424272" cy="845679"/>
            </a:xfrm>
            <a:prstGeom prst="rect">
              <a:avLst/>
            </a:prstGeom>
          </p:spPr>
        </p:pic>
        <p:pic>
          <p:nvPicPr>
            <p:cNvPr id="14" name="Picture 13" descr="A screenshot of a video game&#10;&#10;AI-generated content may be incorrect.">
              <a:extLst>
                <a:ext uri="{FF2B5EF4-FFF2-40B4-BE49-F238E27FC236}">
                  <a16:creationId xmlns:a16="http://schemas.microsoft.com/office/drawing/2014/main" id="{675778B4-6FAF-C9BB-BC92-94FA75137BDE}"/>
                </a:ext>
              </a:extLst>
            </p:cNvPr>
            <p:cNvPicPr>
              <a:picLocks noChangeAspect="1"/>
            </p:cNvPicPr>
            <p:nvPr/>
          </p:nvPicPr>
          <p:blipFill>
            <a:blip r:embed="rId4">
              <a:extLst>
                <a:ext uri="{28A0092B-C50C-407E-A947-70E740481C1C}">
                  <a14:useLocalDpi xmlns:a14="http://schemas.microsoft.com/office/drawing/2010/main" val="0"/>
                </a:ext>
              </a:extLst>
            </a:blip>
            <a:srcRect l="94062"/>
            <a:stretch>
              <a:fillRect/>
            </a:stretch>
          </p:blipFill>
          <p:spPr>
            <a:xfrm>
              <a:off x="4644080" y="4075444"/>
              <a:ext cx="189214" cy="819277"/>
            </a:xfrm>
            <a:prstGeom prst="rect">
              <a:avLst/>
            </a:prstGeom>
          </p:spPr>
        </p:pic>
      </p:grpSp>
      <p:pic>
        <p:nvPicPr>
          <p:cNvPr id="18" name="Picture 17">
            <a:extLst>
              <a:ext uri="{FF2B5EF4-FFF2-40B4-BE49-F238E27FC236}">
                <a16:creationId xmlns:a16="http://schemas.microsoft.com/office/drawing/2014/main" id="{848079E2-A82A-2BA3-E043-7F4BE5F76A95}"/>
              </a:ext>
            </a:extLst>
          </p:cNvPr>
          <p:cNvPicPr>
            <a:picLocks noChangeAspect="1"/>
          </p:cNvPicPr>
          <p:nvPr/>
        </p:nvPicPr>
        <p:blipFill>
          <a:blip r:embed="rId5"/>
          <a:stretch>
            <a:fillRect/>
          </a:stretch>
        </p:blipFill>
        <p:spPr>
          <a:xfrm>
            <a:off x="2417417" y="1684308"/>
            <a:ext cx="1323892" cy="800955"/>
          </a:xfrm>
          <a:prstGeom prst="rect">
            <a:avLst/>
          </a:prstGeom>
        </p:spPr>
      </p:pic>
      <p:sp>
        <p:nvSpPr>
          <p:cNvPr id="19" name="Content Placeholder 2">
            <a:extLst>
              <a:ext uri="{FF2B5EF4-FFF2-40B4-BE49-F238E27FC236}">
                <a16:creationId xmlns:a16="http://schemas.microsoft.com/office/drawing/2014/main" id="{7F5A6A4E-7D90-7723-11A6-73C532A4F642}"/>
              </a:ext>
            </a:extLst>
          </p:cNvPr>
          <p:cNvSpPr txBox="1">
            <a:spLocks/>
          </p:cNvSpPr>
          <p:nvPr/>
        </p:nvSpPr>
        <p:spPr bwMode="auto">
          <a:xfrm>
            <a:off x="2244362" y="983274"/>
            <a:ext cx="1702793" cy="89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30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6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000" spc="-1" dirty="0">
                <a:solidFill>
                  <a:srgbClr val="000000"/>
                </a:solidFill>
                <a:latin typeface="Calibri" panose="020F0502020204030204" pitchFamily="34" charset="0"/>
                <a:cs typeface="Calibri" panose="020F0502020204030204" pitchFamily="34" charset="0"/>
              </a:rPr>
              <a:t>Most conservative geometrical scenario considered: exposure in underground cellar</a:t>
            </a:r>
          </a:p>
        </p:txBody>
      </p:sp>
      <p:cxnSp>
        <p:nvCxnSpPr>
          <p:cNvPr id="21" name="Straight Arrow Connector 20">
            <a:extLst>
              <a:ext uri="{FF2B5EF4-FFF2-40B4-BE49-F238E27FC236}">
                <a16:creationId xmlns:a16="http://schemas.microsoft.com/office/drawing/2014/main" id="{42651EDC-FBDD-DA1A-22AB-B4BE459729B8}"/>
              </a:ext>
            </a:extLst>
          </p:cNvPr>
          <p:cNvCxnSpPr/>
          <p:nvPr/>
        </p:nvCxnSpPr>
        <p:spPr>
          <a:xfrm>
            <a:off x="582299" y="4336919"/>
            <a:ext cx="216024"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6D22EBAF-80B5-3ACD-F06E-1037697DE9B5}"/>
              </a:ext>
            </a:extLst>
          </p:cNvPr>
          <p:cNvSpPr txBox="1"/>
          <p:nvPr/>
        </p:nvSpPr>
        <p:spPr>
          <a:xfrm>
            <a:off x="438283" y="4326872"/>
            <a:ext cx="534568" cy="369332"/>
          </a:xfrm>
          <a:prstGeom prst="rect">
            <a:avLst/>
          </a:prstGeom>
          <a:noFill/>
        </p:spPr>
        <p:txBody>
          <a:bodyPr wrap="square" rtlCol="0">
            <a:spAutoFit/>
          </a:bodyPr>
          <a:lstStyle/>
          <a:p>
            <a:r>
              <a:rPr lang="en-US" sz="900" dirty="0"/>
              <a:t>Beam center</a:t>
            </a:r>
            <a:endParaRPr lang="en-GB" sz="900" dirty="0"/>
          </a:p>
        </p:txBody>
      </p:sp>
      <p:cxnSp>
        <p:nvCxnSpPr>
          <p:cNvPr id="24" name="Straight Connector 23">
            <a:extLst>
              <a:ext uri="{FF2B5EF4-FFF2-40B4-BE49-F238E27FC236}">
                <a16:creationId xmlns:a16="http://schemas.microsoft.com/office/drawing/2014/main" id="{639D3744-ABC6-579E-0C4A-96BF63E739E1}"/>
              </a:ext>
            </a:extLst>
          </p:cNvPr>
          <p:cNvCxnSpPr>
            <a:cxnSpLocks/>
          </p:cNvCxnSpPr>
          <p:nvPr/>
        </p:nvCxnSpPr>
        <p:spPr>
          <a:xfrm>
            <a:off x="707287" y="3412371"/>
            <a:ext cx="1904318" cy="0"/>
          </a:xfrm>
          <a:prstGeom prst="line">
            <a:avLst/>
          </a:prstGeom>
          <a:ln>
            <a:prstDash val="sysDash"/>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0634BE72-EAC8-4969-080D-3F60CDD4E482}"/>
              </a:ext>
            </a:extLst>
          </p:cNvPr>
          <p:cNvSpPr txBox="1"/>
          <p:nvPr/>
        </p:nvSpPr>
        <p:spPr>
          <a:xfrm>
            <a:off x="437717" y="3189668"/>
            <a:ext cx="1027845" cy="230832"/>
          </a:xfrm>
          <a:prstGeom prst="rect">
            <a:avLst/>
          </a:prstGeom>
          <a:noFill/>
        </p:spPr>
        <p:txBody>
          <a:bodyPr wrap="none" rtlCol="0">
            <a:spAutoFit/>
          </a:bodyPr>
          <a:lstStyle/>
          <a:p>
            <a:r>
              <a:rPr lang="en-GB" sz="900" noProof="0" dirty="0" err="1"/>
              <a:t>Artifical</a:t>
            </a:r>
            <a:r>
              <a:rPr lang="en-GB" sz="900" noProof="0" dirty="0"/>
              <a:t> boundary</a:t>
            </a:r>
          </a:p>
        </p:txBody>
      </p:sp>
      <p:sp>
        <p:nvSpPr>
          <p:cNvPr id="28" name="Rectangle 27">
            <a:extLst>
              <a:ext uri="{FF2B5EF4-FFF2-40B4-BE49-F238E27FC236}">
                <a16:creationId xmlns:a16="http://schemas.microsoft.com/office/drawing/2014/main" id="{19A4D6E4-DA4A-9ADD-C306-3B36E373E6A2}"/>
              </a:ext>
            </a:extLst>
          </p:cNvPr>
          <p:cNvSpPr/>
          <p:nvPr/>
        </p:nvSpPr>
        <p:spPr>
          <a:xfrm>
            <a:off x="1129919" y="4170268"/>
            <a:ext cx="1121616" cy="43620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4DAF35F2-C88A-66C7-B426-FB316CAD8C3A}"/>
              </a:ext>
            </a:extLst>
          </p:cNvPr>
          <p:cNvSpPr txBox="1"/>
          <p:nvPr/>
        </p:nvSpPr>
        <p:spPr>
          <a:xfrm>
            <a:off x="1284885" y="4212804"/>
            <a:ext cx="909967" cy="369332"/>
          </a:xfrm>
          <a:prstGeom prst="rect">
            <a:avLst/>
          </a:prstGeom>
          <a:noFill/>
        </p:spPr>
        <p:txBody>
          <a:bodyPr wrap="square" rtlCol="0">
            <a:spAutoFit/>
          </a:bodyPr>
          <a:lstStyle/>
          <a:p>
            <a:r>
              <a:rPr lang="en-GB" sz="900" noProof="0" dirty="0"/>
              <a:t>Area for dose evaluation</a:t>
            </a:r>
          </a:p>
        </p:txBody>
      </p:sp>
      <p:sp>
        <p:nvSpPr>
          <p:cNvPr id="30" name="TextBox 29">
            <a:extLst>
              <a:ext uri="{FF2B5EF4-FFF2-40B4-BE49-F238E27FC236}">
                <a16:creationId xmlns:a16="http://schemas.microsoft.com/office/drawing/2014/main" id="{3A64E350-CE8A-2D25-CA09-8BF867C6C18F}"/>
              </a:ext>
            </a:extLst>
          </p:cNvPr>
          <p:cNvSpPr txBox="1"/>
          <p:nvPr/>
        </p:nvSpPr>
        <p:spPr>
          <a:xfrm>
            <a:off x="268319" y="2715766"/>
            <a:ext cx="4133477" cy="246221"/>
          </a:xfrm>
          <a:prstGeom prst="rect">
            <a:avLst/>
          </a:prstGeom>
          <a:noFill/>
        </p:spPr>
        <p:txBody>
          <a:bodyPr wrap="square" rtlCol="0">
            <a:spAutoFit/>
          </a:bodyPr>
          <a:lstStyle/>
          <a:p>
            <a:r>
              <a:rPr lang="en-US" sz="1000" b="1" dirty="0">
                <a:latin typeface="Arial Narrow" panose="020B0606020202030204" pitchFamily="34" charset="0"/>
              </a:rPr>
              <a:t>Dose distributions from Interconnection region with movers </a:t>
            </a:r>
          </a:p>
        </p:txBody>
      </p:sp>
      <p:pic>
        <p:nvPicPr>
          <p:cNvPr id="31" name="Picture 30">
            <a:extLst>
              <a:ext uri="{FF2B5EF4-FFF2-40B4-BE49-F238E27FC236}">
                <a16:creationId xmlns:a16="http://schemas.microsoft.com/office/drawing/2014/main" id="{B974731A-C0DB-FBDD-9685-7434ED44721D}"/>
              </a:ext>
            </a:extLst>
          </p:cNvPr>
          <p:cNvPicPr>
            <a:picLocks noChangeAspect="1"/>
          </p:cNvPicPr>
          <p:nvPr/>
        </p:nvPicPr>
        <p:blipFill>
          <a:blip r:embed="rId6"/>
          <a:srcRect/>
          <a:stretch/>
        </p:blipFill>
        <p:spPr>
          <a:xfrm>
            <a:off x="3052312" y="3201738"/>
            <a:ext cx="1422422" cy="768080"/>
          </a:xfrm>
          <a:prstGeom prst="rect">
            <a:avLst/>
          </a:prstGeom>
        </p:spPr>
      </p:pic>
      <p:sp>
        <p:nvSpPr>
          <p:cNvPr id="32" name="TextBox 31">
            <a:extLst>
              <a:ext uri="{FF2B5EF4-FFF2-40B4-BE49-F238E27FC236}">
                <a16:creationId xmlns:a16="http://schemas.microsoft.com/office/drawing/2014/main" id="{3D044AD0-8D7D-E420-EB5B-B7E911871880}"/>
              </a:ext>
            </a:extLst>
          </p:cNvPr>
          <p:cNvSpPr txBox="1"/>
          <p:nvPr/>
        </p:nvSpPr>
        <p:spPr>
          <a:xfrm>
            <a:off x="258911" y="2960859"/>
            <a:ext cx="723395" cy="246221"/>
          </a:xfrm>
          <a:prstGeom prst="rect">
            <a:avLst/>
          </a:prstGeom>
          <a:noFill/>
        </p:spPr>
        <p:txBody>
          <a:bodyPr wrap="square" rtlCol="0">
            <a:spAutoFit/>
          </a:bodyPr>
          <a:lstStyle/>
          <a:p>
            <a:r>
              <a:rPr lang="en-US" sz="1000" i="1" dirty="0"/>
              <a:t>Side view</a:t>
            </a:r>
            <a:endParaRPr lang="en-GB" sz="1000" i="1" dirty="0"/>
          </a:p>
        </p:txBody>
      </p:sp>
      <p:sp>
        <p:nvSpPr>
          <p:cNvPr id="33" name="TextBox 32">
            <a:extLst>
              <a:ext uri="{FF2B5EF4-FFF2-40B4-BE49-F238E27FC236}">
                <a16:creationId xmlns:a16="http://schemas.microsoft.com/office/drawing/2014/main" id="{09EE9CA4-DB66-9D26-AF73-D75255CCEA6B}"/>
              </a:ext>
            </a:extLst>
          </p:cNvPr>
          <p:cNvSpPr txBox="1"/>
          <p:nvPr/>
        </p:nvSpPr>
        <p:spPr>
          <a:xfrm>
            <a:off x="2959420" y="2960859"/>
            <a:ext cx="1372067" cy="246221"/>
          </a:xfrm>
          <a:prstGeom prst="rect">
            <a:avLst/>
          </a:prstGeom>
          <a:noFill/>
        </p:spPr>
        <p:txBody>
          <a:bodyPr wrap="square" rtlCol="0">
            <a:spAutoFit/>
          </a:bodyPr>
          <a:lstStyle/>
          <a:p>
            <a:r>
              <a:rPr lang="en-US" sz="1000" i="1" dirty="0"/>
              <a:t>Cross-sectional view</a:t>
            </a:r>
            <a:endParaRPr lang="en-GB" sz="1000" i="1" dirty="0"/>
          </a:p>
        </p:txBody>
      </p:sp>
      <p:sp>
        <p:nvSpPr>
          <p:cNvPr id="34" name="TextBox 33">
            <a:extLst>
              <a:ext uri="{FF2B5EF4-FFF2-40B4-BE49-F238E27FC236}">
                <a16:creationId xmlns:a16="http://schemas.microsoft.com/office/drawing/2014/main" id="{6215365A-8962-F8F5-86E0-D9B58866C3AF}"/>
              </a:ext>
            </a:extLst>
          </p:cNvPr>
          <p:cNvSpPr txBox="1"/>
          <p:nvPr/>
        </p:nvSpPr>
        <p:spPr>
          <a:xfrm>
            <a:off x="4979986" y="2759325"/>
            <a:ext cx="2999397" cy="246221"/>
          </a:xfrm>
          <a:prstGeom prst="rect">
            <a:avLst/>
          </a:prstGeom>
          <a:noFill/>
        </p:spPr>
        <p:txBody>
          <a:bodyPr wrap="square" rtlCol="0">
            <a:spAutoFit/>
          </a:bodyPr>
          <a:lstStyle/>
          <a:p>
            <a:r>
              <a:rPr lang="en-US" sz="1000" b="1" dirty="0">
                <a:latin typeface="Arial Narrow" panose="020B0606020202030204" pitchFamily="34" charset="0"/>
              </a:rPr>
              <a:t>Dose distributions from Bending region with movers </a:t>
            </a:r>
          </a:p>
        </p:txBody>
      </p:sp>
      <p:sp>
        <p:nvSpPr>
          <p:cNvPr id="36" name="TextBox 35">
            <a:extLst>
              <a:ext uri="{FF2B5EF4-FFF2-40B4-BE49-F238E27FC236}">
                <a16:creationId xmlns:a16="http://schemas.microsoft.com/office/drawing/2014/main" id="{40A68205-B04A-ED5F-DED6-85A3D9FD5191}"/>
              </a:ext>
            </a:extLst>
          </p:cNvPr>
          <p:cNvSpPr txBox="1"/>
          <p:nvPr/>
        </p:nvSpPr>
        <p:spPr>
          <a:xfrm>
            <a:off x="4975867" y="2957303"/>
            <a:ext cx="723395" cy="246221"/>
          </a:xfrm>
          <a:prstGeom prst="rect">
            <a:avLst/>
          </a:prstGeom>
          <a:noFill/>
        </p:spPr>
        <p:txBody>
          <a:bodyPr wrap="square" rtlCol="0">
            <a:spAutoFit/>
          </a:bodyPr>
          <a:lstStyle/>
          <a:p>
            <a:r>
              <a:rPr lang="en-US" sz="1000" i="1" dirty="0"/>
              <a:t>Side view</a:t>
            </a:r>
            <a:endParaRPr lang="en-GB" sz="1000" i="1" dirty="0"/>
          </a:p>
        </p:txBody>
      </p:sp>
      <p:pic>
        <p:nvPicPr>
          <p:cNvPr id="38" name="Picture 37">
            <a:extLst>
              <a:ext uri="{FF2B5EF4-FFF2-40B4-BE49-F238E27FC236}">
                <a16:creationId xmlns:a16="http://schemas.microsoft.com/office/drawing/2014/main" id="{A10A21FE-B115-656E-1C82-133B63B4A56F}"/>
              </a:ext>
            </a:extLst>
          </p:cNvPr>
          <p:cNvPicPr>
            <a:picLocks noChangeAspect="1"/>
          </p:cNvPicPr>
          <p:nvPr/>
        </p:nvPicPr>
        <p:blipFill>
          <a:blip r:embed="rId7"/>
          <a:srcRect l="1225" b="61745"/>
          <a:stretch>
            <a:fillRect/>
          </a:stretch>
        </p:blipFill>
        <p:spPr>
          <a:xfrm>
            <a:off x="5097173" y="4146060"/>
            <a:ext cx="2066400" cy="752146"/>
          </a:xfrm>
          <a:prstGeom prst="rect">
            <a:avLst/>
          </a:prstGeom>
        </p:spPr>
      </p:pic>
      <p:pic>
        <p:nvPicPr>
          <p:cNvPr id="42" name="Picture 41">
            <a:extLst>
              <a:ext uri="{FF2B5EF4-FFF2-40B4-BE49-F238E27FC236}">
                <a16:creationId xmlns:a16="http://schemas.microsoft.com/office/drawing/2014/main" id="{8F236FA7-7326-546B-325B-84B14A9BC2CE}"/>
              </a:ext>
            </a:extLst>
          </p:cNvPr>
          <p:cNvPicPr>
            <a:picLocks noChangeAspect="1"/>
          </p:cNvPicPr>
          <p:nvPr/>
        </p:nvPicPr>
        <p:blipFill>
          <a:blip r:embed="rId7"/>
          <a:srcRect l="10620" t="59492" r="9733" b="13469"/>
          <a:stretch>
            <a:fillRect/>
          </a:stretch>
        </p:blipFill>
        <p:spPr>
          <a:xfrm>
            <a:off x="3006248" y="4129409"/>
            <a:ext cx="2065473" cy="659014"/>
          </a:xfrm>
          <a:prstGeom prst="rect">
            <a:avLst/>
          </a:prstGeom>
        </p:spPr>
      </p:pic>
      <p:sp>
        <p:nvSpPr>
          <p:cNvPr id="43" name="TextBox 42">
            <a:extLst>
              <a:ext uri="{FF2B5EF4-FFF2-40B4-BE49-F238E27FC236}">
                <a16:creationId xmlns:a16="http://schemas.microsoft.com/office/drawing/2014/main" id="{FCD3DE4A-CDC4-4738-68C7-47CF29B2E403}"/>
              </a:ext>
            </a:extLst>
          </p:cNvPr>
          <p:cNvSpPr txBox="1"/>
          <p:nvPr/>
        </p:nvSpPr>
        <p:spPr>
          <a:xfrm>
            <a:off x="2972764" y="3963348"/>
            <a:ext cx="1372067" cy="246221"/>
          </a:xfrm>
          <a:prstGeom prst="rect">
            <a:avLst/>
          </a:prstGeom>
          <a:noFill/>
        </p:spPr>
        <p:txBody>
          <a:bodyPr wrap="square" rtlCol="0">
            <a:spAutoFit/>
          </a:bodyPr>
          <a:lstStyle/>
          <a:p>
            <a:r>
              <a:rPr lang="en-US" sz="1000" i="1" dirty="0"/>
              <a:t>5 TeV</a:t>
            </a:r>
            <a:endParaRPr lang="en-GB" sz="1000" i="1" dirty="0"/>
          </a:p>
        </p:txBody>
      </p:sp>
      <p:sp>
        <p:nvSpPr>
          <p:cNvPr id="44" name="TextBox 43">
            <a:extLst>
              <a:ext uri="{FF2B5EF4-FFF2-40B4-BE49-F238E27FC236}">
                <a16:creationId xmlns:a16="http://schemas.microsoft.com/office/drawing/2014/main" id="{E652419F-988F-88B3-2B34-C0D39907D306}"/>
              </a:ext>
            </a:extLst>
          </p:cNvPr>
          <p:cNvSpPr txBox="1"/>
          <p:nvPr/>
        </p:nvSpPr>
        <p:spPr>
          <a:xfrm>
            <a:off x="5058347" y="3963348"/>
            <a:ext cx="1372067" cy="246221"/>
          </a:xfrm>
          <a:prstGeom prst="rect">
            <a:avLst/>
          </a:prstGeom>
          <a:noFill/>
        </p:spPr>
        <p:txBody>
          <a:bodyPr wrap="square" rtlCol="0">
            <a:spAutoFit/>
          </a:bodyPr>
          <a:lstStyle/>
          <a:p>
            <a:r>
              <a:rPr lang="en-US" sz="1000" i="1" dirty="0"/>
              <a:t>5 TeV</a:t>
            </a:r>
            <a:endParaRPr lang="en-GB" sz="1000" i="1" dirty="0"/>
          </a:p>
        </p:txBody>
      </p:sp>
      <p:sp>
        <p:nvSpPr>
          <p:cNvPr id="46" name="TextBox 45">
            <a:extLst>
              <a:ext uri="{FF2B5EF4-FFF2-40B4-BE49-F238E27FC236}">
                <a16:creationId xmlns:a16="http://schemas.microsoft.com/office/drawing/2014/main" id="{1480EDBA-0A1F-1710-F031-7F8F78D5AC88}"/>
              </a:ext>
            </a:extLst>
          </p:cNvPr>
          <p:cNvSpPr txBox="1"/>
          <p:nvPr/>
        </p:nvSpPr>
        <p:spPr>
          <a:xfrm>
            <a:off x="7321965" y="3126544"/>
            <a:ext cx="1642524" cy="1569660"/>
          </a:xfrm>
          <a:prstGeom prst="rect">
            <a:avLst/>
          </a:prstGeom>
          <a:solidFill>
            <a:schemeClr val="accent3">
              <a:lumMod val="20000"/>
              <a:lumOff val="80000"/>
              <a:alpha val="50000"/>
            </a:schemeClr>
          </a:solidFill>
          <a:ln>
            <a:noFill/>
          </a:ln>
        </p:spPr>
        <p:txBody>
          <a:bodyPr wrap="square" rtlCol="0">
            <a:spAutoFit/>
          </a:bodyPr>
          <a:lstStyle/>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Dose scales with energy squared</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At 20 km the dose from 30 cm straight section and the bending region are approximately equivalent</a:t>
            </a:r>
          </a:p>
        </p:txBody>
      </p:sp>
    </p:spTree>
    <p:extLst>
      <p:ext uri="{BB962C8B-B14F-4D97-AF65-F5344CB8AC3E}">
        <p14:creationId xmlns:p14="http://schemas.microsoft.com/office/powerpoint/2010/main" val="2703232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58B25-59B2-36DD-3605-1377EC035999}"/>
            </a:ext>
          </a:extLst>
        </p:cNvPr>
        <p:cNvGrpSpPr/>
        <p:nvPr/>
      </p:nvGrpSpPr>
      <p:grpSpPr>
        <a:xfrm>
          <a:off x="0" y="0"/>
          <a:ext cx="0" cy="0"/>
          <a:chOff x="0" y="0"/>
          <a:chExt cx="0" cy="0"/>
        </a:xfrm>
      </p:grpSpPr>
      <p:sp>
        <p:nvSpPr>
          <p:cNvPr id="413" name="PlaceHolder 1">
            <a:extLst>
              <a:ext uri="{FF2B5EF4-FFF2-40B4-BE49-F238E27FC236}">
                <a16:creationId xmlns:a16="http://schemas.microsoft.com/office/drawing/2014/main" id="{CB8E0D65-FC3A-EFE3-47B4-9D9D2629AD72}"/>
              </a:ext>
            </a:extLst>
          </p:cNvPr>
          <p:cNvSpPr>
            <a:spLocks noGrp="1"/>
          </p:cNvSpPr>
          <p:nvPr>
            <p:ph type="title"/>
          </p:nvPr>
        </p:nvSpPr>
        <p:spPr>
          <a:xfrm>
            <a:off x="1295280" y="-20520"/>
            <a:ext cx="6781320" cy="431640"/>
          </a:xfrm>
          <a:prstGeom prst="rect">
            <a:avLst/>
          </a:prstGeom>
          <a:noFill/>
          <a:ln w="0">
            <a:noFill/>
          </a:ln>
        </p:spPr>
        <p:txBody>
          <a:bodyPr lIns="0" tIns="0" rIns="0" bIns="0" anchor="t">
            <a:noAutofit/>
          </a:bodyPr>
          <a:lstStyle/>
          <a:p>
            <a:pPr indent="0" algn="ctr">
              <a:lnSpc>
                <a:spcPct val="100000"/>
              </a:lnSpc>
              <a:buNone/>
            </a:pPr>
            <a:r>
              <a:rPr lang="en-US" sz="3200" b="0" spc="-1" dirty="0">
                <a:solidFill>
                  <a:srgbClr val="000000"/>
                </a:solidFill>
                <a:latin typeface="Calibri"/>
              </a:rPr>
              <a:t>Further</a:t>
            </a:r>
            <a:r>
              <a:rPr lang="en-US" sz="3200" b="0" strike="noStrike" spc="-1" dirty="0">
                <a:solidFill>
                  <a:srgbClr val="000000"/>
                </a:solidFill>
                <a:latin typeface="Calibri"/>
              </a:rPr>
              <a:t> Mitigation</a:t>
            </a:r>
            <a:endParaRPr lang="fr-FR" sz="3200" b="0" strike="noStrike" spc="-1" dirty="0">
              <a:solidFill>
                <a:srgbClr val="000000"/>
              </a:solidFill>
              <a:latin typeface="Arial"/>
            </a:endParaRPr>
          </a:p>
        </p:txBody>
      </p:sp>
      <p:sp>
        <p:nvSpPr>
          <p:cNvPr id="414" name="PlaceHolder 2">
            <a:extLst>
              <a:ext uri="{FF2B5EF4-FFF2-40B4-BE49-F238E27FC236}">
                <a16:creationId xmlns:a16="http://schemas.microsoft.com/office/drawing/2014/main" id="{F674EA10-0BC9-0F22-0DB2-A8B789763AB9}"/>
              </a:ext>
            </a:extLst>
          </p:cNvPr>
          <p:cNvSpPr>
            <a:spLocks noGrp="1"/>
          </p:cNvSpPr>
          <p:nvPr>
            <p:ph type="ftr" idx="18"/>
          </p:nvPr>
        </p:nvSpPr>
        <p:spPr>
          <a:xfrm>
            <a:off x="395640" y="4947840"/>
            <a:ext cx="7416360" cy="245160"/>
          </a:xfrm>
          <a:prstGeom prst="rect">
            <a:avLst/>
          </a:prstGeom>
          <a:noFill/>
          <a:ln w="0">
            <a:noFill/>
          </a:ln>
        </p:spPr>
        <p:txBody>
          <a:bodyPr lIns="0" tIns="0" rIns="0" bIns="0" anchor="t">
            <a:noAutofit/>
          </a:bodyPr>
          <a:lstStyle>
            <a:lvl1pPr indent="0">
              <a:lnSpc>
                <a:spcPct val="100000"/>
              </a:lnSpc>
              <a:buNone/>
              <a:defRPr lang="en-US" sz="1200" b="0" strike="noStrike" spc="-1">
                <a:solidFill>
                  <a:srgbClr val="000000"/>
                </a:solidFill>
                <a:latin typeface="Calibri"/>
              </a:defRPr>
            </a:lvl1pPr>
          </a:lstStyle>
          <a:p>
            <a:pPr indent="0">
              <a:lnSpc>
                <a:spcPct val="100000"/>
              </a:lnSpc>
              <a:buNone/>
            </a:pPr>
            <a:r>
              <a:rPr lang="en-US" sz="1200" b="0" strike="noStrike" spc="-1">
                <a:solidFill>
                  <a:srgbClr val="000000"/>
                </a:solidFill>
                <a:latin typeface="Calibri"/>
              </a:rPr>
              <a:t>D. Schulte,  Future Colliders 3, BND, 2025</a:t>
            </a:r>
            <a:endParaRPr lang="en-GB" sz="1200" b="0" strike="noStrike" spc="-1">
              <a:solidFill>
                <a:srgbClr val="000000"/>
              </a:solidFill>
              <a:latin typeface="Times New Roman"/>
            </a:endParaRPr>
          </a:p>
        </p:txBody>
      </p:sp>
      <p:sp>
        <p:nvSpPr>
          <p:cNvPr id="417" name="AutoShape 7">
            <a:extLst>
              <a:ext uri="{FF2B5EF4-FFF2-40B4-BE49-F238E27FC236}">
                <a16:creationId xmlns:a16="http://schemas.microsoft.com/office/drawing/2014/main" id="{2A65BE8C-2FA2-0AB5-60F6-CFB045280357}"/>
              </a:ext>
            </a:extLst>
          </p:cNvPr>
          <p:cNvSpPr/>
          <p:nvPr/>
        </p:nvSpPr>
        <p:spPr>
          <a:xfrm>
            <a:off x="4419720" y="2562120"/>
            <a:ext cx="304560" cy="16164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endParaRPr lang="en-US" sz="1800" b="0" strike="noStrike" spc="-1">
              <a:solidFill>
                <a:srgbClr val="000000"/>
              </a:solidFill>
              <a:latin typeface="Calibri"/>
            </a:endParaRPr>
          </a:p>
        </p:txBody>
      </p:sp>
      <p:sp>
        <p:nvSpPr>
          <p:cNvPr id="4" name="PlaceHolder 3">
            <a:extLst>
              <a:ext uri="{FF2B5EF4-FFF2-40B4-BE49-F238E27FC236}">
                <a16:creationId xmlns:a16="http://schemas.microsoft.com/office/drawing/2014/main" id="{C9277508-04E3-1FA3-E171-B45196FF9603}"/>
              </a:ext>
            </a:extLst>
          </p:cNvPr>
          <p:cNvSpPr>
            <a:spLocks noGrp="1"/>
          </p:cNvSpPr>
          <p:nvPr>
            <p:ph type="sldNum" idx="4"/>
          </p:nvPr>
        </p:nvSpPr>
        <p:spPr/>
        <p:txBody>
          <a:bodyPr/>
          <a:lstStyle/>
          <a:p>
            <a:fld id="{C47004D5-80D6-4898-BB65-29F0736D664F}" type="slidenum">
              <a:rPr/>
              <a:t>24</a:t>
            </a:fld>
            <a:endParaRPr/>
          </a:p>
        </p:txBody>
      </p:sp>
      <p:sp>
        <p:nvSpPr>
          <p:cNvPr id="6" name="TextBox 5">
            <a:extLst>
              <a:ext uri="{FF2B5EF4-FFF2-40B4-BE49-F238E27FC236}">
                <a16:creationId xmlns:a16="http://schemas.microsoft.com/office/drawing/2014/main" id="{AACF28EC-EDAF-5FD6-C6D7-3EF7D63197B3}"/>
              </a:ext>
            </a:extLst>
          </p:cNvPr>
          <p:cNvSpPr txBox="1"/>
          <p:nvPr/>
        </p:nvSpPr>
        <p:spPr>
          <a:xfrm>
            <a:off x="251520" y="555526"/>
            <a:ext cx="7140416" cy="4185761"/>
          </a:xfrm>
          <a:prstGeom prst="rect">
            <a:avLst/>
          </a:prstGeom>
          <a:noFill/>
        </p:spPr>
        <p:txBody>
          <a:bodyPr wrap="none" rtlCol="0">
            <a:spAutoFit/>
          </a:bodyPr>
          <a:lstStyle/>
          <a:p>
            <a:r>
              <a:rPr lang="en-US" sz="1400" dirty="0"/>
              <a:t>Need to push the magnet interconnect length down</a:t>
            </a:r>
          </a:p>
          <a:p>
            <a:pPr marL="285750" indent="-285750">
              <a:buFont typeface="Arial" panose="020B0604020202020204" pitchFamily="34" charset="0"/>
              <a:buChar char="•"/>
            </a:pPr>
            <a:r>
              <a:rPr lang="en-US" sz="1400" dirty="0"/>
              <a:t>MAP assumed 0.3 m</a:t>
            </a:r>
          </a:p>
          <a:p>
            <a:pPr marL="285750" indent="-285750">
              <a:buFont typeface="Arial" panose="020B0604020202020204" pitchFamily="34" charset="0"/>
              <a:buChar char="•"/>
            </a:pPr>
            <a:r>
              <a:rPr lang="en-US" sz="1400" dirty="0"/>
              <a:t>With 1 m would reach 2x CG</a:t>
            </a:r>
          </a:p>
          <a:p>
            <a:pPr marL="285750" indent="-285750">
              <a:buFont typeface="Arial" panose="020B0604020202020204" pitchFamily="34" charset="0"/>
              <a:buChar char="•"/>
            </a:pPr>
            <a:endParaRPr lang="en-US" sz="1400" dirty="0"/>
          </a:p>
          <a:p>
            <a:r>
              <a:rPr lang="en-US" sz="1400" dirty="0"/>
              <a:t>Could consider increasing vertical deflection</a:t>
            </a:r>
          </a:p>
          <a:p>
            <a:pPr marL="285750" indent="-285750">
              <a:buFont typeface="Arial" panose="020B0604020202020204" pitchFamily="34" charset="0"/>
              <a:buChar char="•"/>
            </a:pPr>
            <a:r>
              <a:rPr lang="en-US" sz="1400" dirty="0"/>
              <a:t>Need to explore the maximum in any case</a:t>
            </a:r>
          </a:p>
          <a:p>
            <a:pPr marL="285750" indent="-285750">
              <a:buFont typeface="Arial" panose="020B0604020202020204" pitchFamily="34" charset="0"/>
              <a:buChar char="•"/>
            </a:pPr>
            <a:endParaRPr lang="en-US" sz="1400" dirty="0"/>
          </a:p>
          <a:p>
            <a:r>
              <a:rPr lang="en-US" sz="1400" dirty="0"/>
              <a:t>Could consider similar system as in the vertical</a:t>
            </a:r>
          </a:p>
          <a:p>
            <a:pPr marL="285750" indent="-285750">
              <a:buFont typeface="Arial" panose="020B0604020202020204" pitchFamily="34" charset="0"/>
              <a:buChar char="•"/>
            </a:pPr>
            <a:r>
              <a:rPr lang="en-US" sz="1400" dirty="0"/>
              <a:t>Adds complexity and cost</a:t>
            </a:r>
          </a:p>
          <a:p>
            <a:pPr marL="285750" indent="-285750">
              <a:buFont typeface="Arial" panose="020B0604020202020204" pitchFamily="34" charset="0"/>
              <a:buChar char="•"/>
            </a:pPr>
            <a:r>
              <a:rPr lang="en-GB" sz="1400" dirty="0"/>
              <a:t>Need two-dimensional scan</a:t>
            </a:r>
          </a:p>
          <a:p>
            <a:pPr marL="285750" indent="-285750">
              <a:buFont typeface="Arial" panose="020B0604020202020204" pitchFamily="34" charset="0"/>
              <a:buChar char="•"/>
            </a:pPr>
            <a:endParaRPr lang="en-GB" sz="1400" dirty="0"/>
          </a:p>
          <a:p>
            <a:r>
              <a:rPr lang="en-GB" sz="1400" dirty="0"/>
              <a:t>Simpler approach proposed by Christian</a:t>
            </a:r>
          </a:p>
          <a:p>
            <a:pPr marL="285750" indent="-285750">
              <a:buFont typeface="Arial" panose="020B0604020202020204" pitchFamily="34" charset="0"/>
              <a:buChar char="•"/>
            </a:pPr>
            <a:r>
              <a:rPr lang="en-GB" sz="1400" dirty="0"/>
              <a:t>Change strength of alternating dipoles to create varying angles in interconnects</a:t>
            </a:r>
          </a:p>
          <a:p>
            <a:pPr marL="285750" indent="-285750">
              <a:buFont typeface="Arial" panose="020B0604020202020204" pitchFamily="34" charset="0"/>
              <a:buChar char="•"/>
            </a:pPr>
            <a:r>
              <a:rPr lang="en-GB" sz="1400" dirty="0"/>
              <a:t>For 1 m interconnect and 5 m dipoles expect to need about 10% field strength to reach goal</a:t>
            </a:r>
          </a:p>
          <a:p>
            <a:pPr marL="742950" lvl="1" indent="-285750">
              <a:buFont typeface="Arial" panose="020B0604020202020204" pitchFamily="34" charset="0"/>
              <a:buChar char="•"/>
            </a:pPr>
            <a:r>
              <a:rPr lang="en-GB" sz="1400" dirty="0"/>
              <a:t>To be verified</a:t>
            </a:r>
          </a:p>
          <a:p>
            <a:pPr marL="285750" indent="-285750">
              <a:buFont typeface="Arial" panose="020B0604020202020204" pitchFamily="34" charset="0"/>
              <a:buChar char="•"/>
            </a:pPr>
            <a:r>
              <a:rPr lang="en-GB" sz="1400" dirty="0"/>
              <a:t>Other schemes could be considered</a:t>
            </a:r>
          </a:p>
          <a:p>
            <a:pPr marL="285750" indent="-285750">
              <a:buFont typeface="Arial" panose="020B0604020202020204" pitchFamily="34" charset="0"/>
              <a:buChar char="•"/>
            </a:pPr>
            <a:endParaRPr lang="en-GB" sz="1400" dirty="0"/>
          </a:p>
          <a:p>
            <a:r>
              <a:rPr lang="en-GB" sz="1400" dirty="0"/>
              <a:t>Dumping the beam early can help a bit</a:t>
            </a:r>
          </a:p>
          <a:p>
            <a:pPr marL="285750" indent="-285750">
              <a:buFont typeface="Arial" panose="020B0604020202020204" pitchFamily="34" charset="0"/>
              <a:buChar char="•"/>
            </a:pPr>
            <a:r>
              <a:rPr lang="en-GB" sz="1400" dirty="0"/>
              <a:t>Dumping at 50%, means flux </a:t>
            </a:r>
            <a:r>
              <a:rPr lang="en-GB" sz="1400" dirty="0" err="1"/>
              <a:t>recution</a:t>
            </a:r>
            <a:r>
              <a:rPr lang="en-GB" sz="1400" dirty="0"/>
              <a:t> by factor two and 20% less luminosity</a:t>
            </a:r>
          </a:p>
        </p:txBody>
      </p:sp>
    </p:spTree>
    <p:extLst>
      <p:ext uri="{BB962C8B-B14F-4D97-AF65-F5344CB8AC3E}">
        <p14:creationId xmlns:p14="http://schemas.microsoft.com/office/powerpoint/2010/main" val="3509432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EB550-2C99-6D4F-09D5-34B27F370D30}"/>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A1E165D-8D25-326B-2ECA-AB7FD04A49F1}"/>
              </a:ext>
            </a:extLst>
          </p:cNvPr>
          <p:cNvSpPr>
            <a:spLocks noGrp="1"/>
          </p:cNvSpPr>
          <p:nvPr>
            <p:ph type="ftr" sz="quarter" idx="3"/>
          </p:nvPr>
        </p:nvSpPr>
        <p:spPr/>
        <p:txBody>
          <a:bodyPr/>
          <a:lstStyle/>
          <a:p>
            <a:pPr algn="l"/>
            <a:r>
              <a:rPr lang="it-IT"/>
              <a:t>D. Schulte, Muon Cooling Demonstrator, Milano, November 2025</a:t>
            </a:r>
            <a:endParaRPr lang="en-GB" dirty="0"/>
          </a:p>
        </p:txBody>
      </p:sp>
      <p:sp>
        <p:nvSpPr>
          <p:cNvPr id="5" name="Title 4">
            <a:extLst>
              <a:ext uri="{FF2B5EF4-FFF2-40B4-BE49-F238E27FC236}">
                <a16:creationId xmlns:a16="http://schemas.microsoft.com/office/drawing/2014/main" id="{F182EA00-4AD2-B438-5237-923B667CDF79}"/>
              </a:ext>
            </a:extLst>
          </p:cNvPr>
          <p:cNvSpPr>
            <a:spLocks noGrp="1"/>
          </p:cNvSpPr>
          <p:nvPr>
            <p:ph type="title"/>
          </p:nvPr>
        </p:nvSpPr>
        <p:spPr>
          <a:xfrm>
            <a:off x="1295400" y="-20538"/>
            <a:ext cx="6781800" cy="565175"/>
          </a:xfrm>
        </p:spPr>
        <p:txBody>
          <a:bodyPr/>
          <a:lstStyle/>
          <a:p>
            <a:pPr algn="ctr"/>
            <a:r>
              <a:rPr lang="en-US" sz="3200" spc="-1" dirty="0">
                <a:solidFill>
                  <a:srgbClr val="000000"/>
                </a:solidFill>
                <a:latin typeface="Calibri" panose="020F0502020204030204" pitchFamily="34" charset="0"/>
                <a:cs typeface="Calibri" panose="020F0502020204030204" pitchFamily="34" charset="0"/>
              </a:rPr>
              <a:t>Site Specific Designs</a:t>
            </a:r>
            <a:endParaRPr lang="en-US" sz="3200" dirty="0">
              <a:latin typeface="Calibri"/>
              <a:cs typeface="Calibri"/>
            </a:endParaRPr>
          </a:p>
        </p:txBody>
      </p:sp>
      <p:sp>
        <p:nvSpPr>
          <p:cNvPr id="6" name="Slide Number Placeholder 5">
            <a:extLst>
              <a:ext uri="{FF2B5EF4-FFF2-40B4-BE49-F238E27FC236}">
                <a16:creationId xmlns:a16="http://schemas.microsoft.com/office/drawing/2014/main" id="{AFE1201E-17D4-DDC3-EA2C-926E9038B576}"/>
              </a:ext>
            </a:extLst>
          </p:cNvPr>
          <p:cNvSpPr>
            <a:spLocks noGrp="1"/>
          </p:cNvSpPr>
          <p:nvPr>
            <p:ph type="sldNum" sz="quarter" idx="4"/>
          </p:nvPr>
        </p:nvSpPr>
        <p:spPr/>
        <p:txBody>
          <a:bodyPr/>
          <a:lstStyle/>
          <a:p>
            <a:fld id="{974172A1-1CBF-0B40-9234-7D4D80EC19EA}" type="slidenum">
              <a:rPr lang="en-GB" smtClean="0"/>
              <a:pPr/>
              <a:t>25</a:t>
            </a:fld>
            <a:endParaRPr lang="en-GB" dirty="0"/>
          </a:p>
        </p:txBody>
      </p:sp>
      <p:sp>
        <p:nvSpPr>
          <p:cNvPr id="4" name="TextBox 3">
            <a:extLst>
              <a:ext uri="{FF2B5EF4-FFF2-40B4-BE49-F238E27FC236}">
                <a16:creationId xmlns:a16="http://schemas.microsoft.com/office/drawing/2014/main" id="{A65C6D15-FF45-41DB-63E7-55F3236ACD8F}"/>
              </a:ext>
            </a:extLst>
          </p:cNvPr>
          <p:cNvSpPr txBox="1"/>
          <p:nvPr/>
        </p:nvSpPr>
        <p:spPr>
          <a:xfrm>
            <a:off x="1331640" y="463773"/>
            <a:ext cx="6696744" cy="307777"/>
          </a:xfrm>
          <a:prstGeom prst="rect">
            <a:avLst/>
          </a:prstGeom>
          <a:noFill/>
        </p:spPr>
        <p:txBody>
          <a:bodyPr wrap="square" rtlCol="0">
            <a:spAutoFit/>
          </a:bodyPr>
          <a:lstStyle/>
          <a:p>
            <a:r>
              <a:rPr lang="de-CH" sz="1400" dirty="0" err="1">
                <a:latin typeface="Calibri" panose="020F0502020204030204" pitchFamily="34" charset="0"/>
                <a:cs typeface="Calibri" panose="020F0502020204030204" pitchFamily="34" charset="0"/>
              </a:rPr>
              <a:t>Started</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studies</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for</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concrete</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site</a:t>
            </a:r>
            <a:r>
              <a:rPr lang="de-CH" sz="1400" dirty="0">
                <a:latin typeface="Calibri" panose="020F0502020204030204" pitchFamily="34" charset="0"/>
                <a:cs typeface="Calibri" panose="020F0502020204030204" pitchFamily="34" charset="0"/>
              </a:rPr>
              <a:t> at CERN and </a:t>
            </a:r>
            <a:r>
              <a:rPr lang="de-CH" sz="1400" dirty="0" err="1">
                <a:latin typeface="Calibri" panose="020F0502020204030204" pitchFamily="34" charset="0"/>
                <a:cs typeface="Calibri" panose="020F0502020204030204" pitchFamily="34" charset="0"/>
              </a:rPr>
              <a:t>Fermilab</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looks</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very</a:t>
            </a:r>
            <a:r>
              <a:rPr lang="de-CH" sz="1400" dirty="0">
                <a:latin typeface="Calibri" panose="020F0502020204030204" pitchFamily="34" charset="0"/>
                <a:cs typeface="Calibri" panose="020F0502020204030204" pitchFamily="34" charset="0"/>
              </a:rPr>
              <a:t> promising</a:t>
            </a:r>
          </a:p>
        </p:txBody>
      </p:sp>
      <p:pic>
        <p:nvPicPr>
          <p:cNvPr id="9" name="Picture 8" descr="A map of a plane&#10;&#10;Description automatically generated">
            <a:extLst>
              <a:ext uri="{FF2B5EF4-FFF2-40B4-BE49-F238E27FC236}">
                <a16:creationId xmlns:a16="http://schemas.microsoft.com/office/drawing/2014/main" id="{FF85D7BB-0DFB-23E4-BD93-DA865B0C3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804255"/>
            <a:ext cx="4260826" cy="3015849"/>
          </a:xfrm>
          <a:prstGeom prst="rect">
            <a:avLst/>
          </a:prstGeom>
        </p:spPr>
      </p:pic>
      <p:pic>
        <p:nvPicPr>
          <p:cNvPr id="12" name="Picture 11" descr="A map with a diagram of a city&#10;&#10;AI-generated content may be incorrect.">
            <a:extLst>
              <a:ext uri="{FF2B5EF4-FFF2-40B4-BE49-F238E27FC236}">
                <a16:creationId xmlns:a16="http://schemas.microsoft.com/office/drawing/2014/main" id="{462B113B-09E5-C11A-1830-3B3F92C26DC8}"/>
              </a:ext>
            </a:extLst>
          </p:cNvPr>
          <p:cNvPicPr>
            <a:picLocks noChangeAspect="1"/>
          </p:cNvPicPr>
          <p:nvPr/>
        </p:nvPicPr>
        <p:blipFill>
          <a:blip r:embed="rId3"/>
          <a:stretch>
            <a:fillRect/>
          </a:stretch>
        </p:blipFill>
        <p:spPr>
          <a:xfrm>
            <a:off x="5944332" y="1797240"/>
            <a:ext cx="3072817" cy="3068402"/>
          </a:xfrm>
          <a:prstGeom prst="rect">
            <a:avLst/>
          </a:prstGeom>
        </p:spPr>
      </p:pic>
      <p:sp>
        <p:nvSpPr>
          <p:cNvPr id="13" name="TextBox 12">
            <a:extLst>
              <a:ext uri="{FF2B5EF4-FFF2-40B4-BE49-F238E27FC236}">
                <a16:creationId xmlns:a16="http://schemas.microsoft.com/office/drawing/2014/main" id="{CC49431E-3265-753D-D36B-B71607FB57C0}"/>
              </a:ext>
            </a:extLst>
          </p:cNvPr>
          <p:cNvSpPr txBox="1"/>
          <p:nvPr/>
        </p:nvSpPr>
        <p:spPr>
          <a:xfrm>
            <a:off x="6349133" y="968990"/>
            <a:ext cx="2794868" cy="738664"/>
          </a:xfrm>
          <a:prstGeom prst="rect">
            <a:avLst/>
          </a:prstGeom>
          <a:noFill/>
        </p:spPr>
        <p:txBody>
          <a:bodyPr wrap="square" rtlCol="0">
            <a:spAutoFit/>
          </a:bodyPr>
          <a:lstStyle/>
          <a:p>
            <a:r>
              <a:rPr lang="de-CH" sz="1400" b="1" dirty="0" err="1">
                <a:latin typeface="Calibri" panose="020F0502020204030204" pitchFamily="34" charset="0"/>
                <a:cs typeface="Calibri" panose="020F0502020204030204" pitchFamily="34" charset="0"/>
              </a:rPr>
              <a:t>Fermilab</a:t>
            </a:r>
            <a:r>
              <a:rPr lang="de-CH" sz="1400" b="1" dirty="0">
                <a:latin typeface="Calibri" panose="020F0502020204030204" pitchFamily="34" charset="0"/>
                <a:cs typeface="Calibri" panose="020F0502020204030204" pitchFamily="34" charset="0"/>
              </a:rPr>
              <a:t>:</a:t>
            </a:r>
          </a:p>
          <a:p>
            <a:r>
              <a:rPr lang="de-CH" sz="1400" dirty="0" err="1">
                <a:latin typeface="Calibri" panose="020F0502020204030204" pitchFamily="34" charset="0"/>
                <a:cs typeface="Calibri" panose="020F0502020204030204" pitchFamily="34" charset="0"/>
              </a:rPr>
              <a:t>One</a:t>
            </a:r>
            <a:r>
              <a:rPr lang="de-CH" sz="1400" dirty="0">
                <a:latin typeface="Calibri" panose="020F0502020204030204" pitchFamily="34" charset="0"/>
                <a:cs typeface="Calibri" panose="020F0502020204030204" pitchFamily="34" charset="0"/>
              </a:rPr>
              <a:t> RCS in </a:t>
            </a:r>
            <a:r>
              <a:rPr lang="de-CH" sz="1400" dirty="0" err="1">
                <a:latin typeface="Calibri" panose="020F0502020204030204" pitchFamily="34" charset="0"/>
                <a:cs typeface="Calibri" panose="020F0502020204030204" pitchFamily="34" charset="0"/>
              </a:rPr>
              <a:t>Tevatron</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tunnel</a:t>
            </a:r>
            <a:r>
              <a:rPr lang="de-CH" sz="1400" dirty="0">
                <a:latin typeface="Calibri" panose="020F0502020204030204" pitchFamily="34" charset="0"/>
                <a:cs typeface="Calibri" panose="020F0502020204030204" pitchFamily="34" charset="0"/>
              </a:rPr>
              <a:t>,</a:t>
            </a:r>
          </a:p>
          <a:p>
            <a:r>
              <a:rPr lang="de-CH" sz="1400" dirty="0" err="1">
                <a:latin typeface="Calibri" panose="020F0502020204030204" pitchFamily="34" charset="0"/>
                <a:cs typeface="Calibri" panose="020F0502020204030204" pitchFamily="34" charset="0"/>
              </a:rPr>
              <a:t>Three</a:t>
            </a:r>
            <a:r>
              <a:rPr lang="de-CH" sz="1400" dirty="0">
                <a:latin typeface="Calibri" panose="020F0502020204030204" pitchFamily="34" charset="0"/>
                <a:cs typeface="Calibri" panose="020F0502020204030204" pitchFamily="34" charset="0"/>
              </a:rPr>
              <a:t> RCSs in </a:t>
            </a:r>
            <a:r>
              <a:rPr lang="de-CH" sz="1400" dirty="0" err="1">
                <a:latin typeface="Calibri" panose="020F0502020204030204" pitchFamily="34" charset="0"/>
                <a:cs typeface="Calibri" panose="020F0502020204030204" pitchFamily="34" charset="0"/>
              </a:rPr>
              <a:t>one</a:t>
            </a:r>
            <a:r>
              <a:rPr lang="de-CH" sz="1400" dirty="0">
                <a:latin typeface="Calibri" panose="020F0502020204030204" pitchFamily="34" charset="0"/>
                <a:cs typeface="Calibri" panose="020F0502020204030204" pitchFamily="34" charset="0"/>
              </a:rPr>
              <a:t> site-filler </a:t>
            </a:r>
            <a:r>
              <a:rPr lang="de-CH" sz="1400" dirty="0" err="1">
                <a:latin typeface="Calibri" panose="020F0502020204030204" pitchFamily="34" charset="0"/>
                <a:cs typeface="Calibri" panose="020F0502020204030204" pitchFamily="34" charset="0"/>
              </a:rPr>
              <a:t>tunnel</a:t>
            </a:r>
            <a:endParaRPr lang="de-CH" sz="14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B6464133-FDB2-022F-D38D-706D9580E88C}"/>
              </a:ext>
            </a:extLst>
          </p:cNvPr>
          <p:cNvSpPr txBox="1"/>
          <p:nvPr/>
        </p:nvSpPr>
        <p:spPr>
          <a:xfrm>
            <a:off x="120088" y="699542"/>
            <a:ext cx="3417795" cy="1169551"/>
          </a:xfrm>
          <a:prstGeom prst="rect">
            <a:avLst/>
          </a:prstGeom>
          <a:noFill/>
        </p:spPr>
        <p:txBody>
          <a:bodyPr wrap="none" rtlCol="0">
            <a:spAutoFit/>
          </a:bodyPr>
          <a:lstStyle/>
          <a:p>
            <a:r>
              <a:rPr lang="de-CH" sz="1400" b="1" dirty="0">
                <a:latin typeface="Calibri" panose="020F0502020204030204" pitchFamily="34" charset="0"/>
                <a:cs typeface="Calibri" panose="020F0502020204030204" pitchFamily="34" charset="0"/>
              </a:rPr>
              <a:t>CERN:</a:t>
            </a:r>
          </a:p>
          <a:p>
            <a:r>
              <a:rPr lang="de-CH" sz="1400" dirty="0" err="1">
                <a:latin typeface="Calibri" panose="020F0502020204030204" pitchFamily="34" charset="0"/>
                <a:cs typeface="Calibri" panose="020F0502020204030204" pitchFamily="34" charset="0"/>
              </a:rPr>
              <a:t>One</a:t>
            </a:r>
            <a:r>
              <a:rPr lang="de-CH" sz="1400" dirty="0">
                <a:latin typeface="Calibri" panose="020F0502020204030204" pitchFamily="34" charset="0"/>
                <a:cs typeface="Calibri" panose="020F0502020204030204" pitchFamily="34" charset="0"/>
              </a:rPr>
              <a:t> RCS in SPS and </a:t>
            </a:r>
            <a:r>
              <a:rPr lang="de-CH" sz="1400" dirty="0" err="1">
                <a:latin typeface="Calibri" panose="020F0502020204030204" pitchFamily="34" charset="0"/>
                <a:cs typeface="Calibri" panose="020F0502020204030204" pitchFamily="34" charset="0"/>
              </a:rPr>
              <a:t>two</a:t>
            </a:r>
            <a:r>
              <a:rPr lang="de-CH" sz="1400" dirty="0">
                <a:latin typeface="Calibri" panose="020F0502020204030204" pitchFamily="34" charset="0"/>
                <a:cs typeface="Calibri" panose="020F0502020204030204" pitchFamily="34" charset="0"/>
              </a:rPr>
              <a:t> in LHC</a:t>
            </a:r>
          </a:p>
          <a:p>
            <a:r>
              <a:rPr lang="de-CH" sz="1400" dirty="0" err="1">
                <a:latin typeface="Calibri" panose="020F0502020204030204" pitchFamily="34" charset="0"/>
                <a:cs typeface="Calibri" panose="020F0502020204030204" pitchFamily="34" charset="0"/>
              </a:rPr>
              <a:t>Construct</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facility</a:t>
            </a:r>
            <a:r>
              <a:rPr lang="de-CH" sz="1400" dirty="0">
                <a:latin typeface="Calibri" panose="020F0502020204030204" pitchFamily="34" charset="0"/>
                <a:cs typeface="Calibri" panose="020F0502020204030204" pitchFamily="34" charset="0"/>
              </a:rPr>
              <a:t> on CERN </a:t>
            </a:r>
            <a:r>
              <a:rPr lang="de-CH" sz="1400" dirty="0" err="1">
                <a:latin typeface="Calibri" panose="020F0502020204030204" pitchFamily="34" charset="0"/>
                <a:cs typeface="Calibri" panose="020F0502020204030204" pitchFamily="34" charset="0"/>
              </a:rPr>
              <a:t>land</a:t>
            </a:r>
            <a:endParaRPr lang="de-CH"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CH" sz="1400" dirty="0" err="1">
                <a:latin typeface="Calibri" panose="020F0502020204030204" pitchFamily="34" charset="0"/>
                <a:cs typeface="Calibri" panose="020F0502020204030204" pitchFamily="34" charset="0"/>
              </a:rPr>
              <a:t>Adjusted</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parameters</a:t>
            </a:r>
            <a:r>
              <a:rPr lang="de-CH" sz="1400" dirty="0">
                <a:latin typeface="Calibri" panose="020F0502020204030204" pitchFamily="34" charset="0"/>
                <a:cs typeface="Calibri" panose="020F0502020204030204" pitchFamily="34" charset="0"/>
              </a:rPr>
              <a:t> </a:t>
            </a:r>
          </a:p>
          <a:p>
            <a:r>
              <a:rPr lang="de-CH" sz="1400" dirty="0">
                <a:latin typeface="Calibri" panose="020F0502020204030204" pitchFamily="34" charset="0"/>
                <a:cs typeface="Calibri" panose="020F0502020204030204" pitchFamily="34" charset="0"/>
              </a:rPr>
              <a:t>       (3.2 and 7.6 </a:t>
            </a:r>
            <a:r>
              <a:rPr lang="de-CH" sz="1400" dirty="0" err="1">
                <a:latin typeface="Calibri" panose="020F0502020204030204" pitchFamily="34" charset="0"/>
                <a:cs typeface="Calibri" panose="020F0502020204030204" pitchFamily="34" charset="0"/>
              </a:rPr>
              <a:t>TeV</a:t>
            </a:r>
            <a:r>
              <a:rPr lang="de-CH" sz="1400" dirty="0">
                <a:latin typeface="Calibri" panose="020F0502020204030204" pitchFamily="34" charset="0"/>
                <a:cs typeface="Calibri" panose="020F0502020204030204" pitchFamily="34" charset="0"/>
              </a:rPr>
              <a:t>, 10 </a:t>
            </a:r>
            <a:r>
              <a:rPr lang="de-CH" sz="1400" dirty="0" err="1">
                <a:latin typeface="Calibri" panose="020F0502020204030204" pitchFamily="34" charset="0"/>
                <a:cs typeface="Calibri" panose="020F0502020204030204" pitchFamily="34" charset="0"/>
              </a:rPr>
              <a:t>TeV</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maybe</a:t>
            </a:r>
            <a:r>
              <a:rPr lang="de-CH" sz="1400" dirty="0">
                <a:latin typeface="Calibri" panose="020F0502020204030204" pitchFamily="34" charset="0"/>
                <a:cs typeface="Calibri" panose="020F0502020204030204" pitchFamily="34" charset="0"/>
              </a:rPr>
              <a:t> possible)</a:t>
            </a:r>
          </a:p>
        </p:txBody>
      </p:sp>
      <p:pic>
        <p:nvPicPr>
          <p:cNvPr id="7" name="Picture 6">
            <a:extLst>
              <a:ext uri="{FF2B5EF4-FFF2-40B4-BE49-F238E27FC236}">
                <a16:creationId xmlns:a16="http://schemas.microsoft.com/office/drawing/2014/main" id="{9EA8D4B6-3C5C-0F17-CABB-EAC6F9F7DB04}"/>
              </a:ext>
            </a:extLst>
          </p:cNvPr>
          <p:cNvPicPr>
            <a:picLocks noChangeAspect="1"/>
          </p:cNvPicPr>
          <p:nvPr/>
        </p:nvPicPr>
        <p:blipFill>
          <a:blip r:embed="rId4"/>
          <a:srcRect l="1198" r="1459" b="7553"/>
          <a:stretch/>
        </p:blipFill>
        <p:spPr>
          <a:xfrm>
            <a:off x="3181047" y="771550"/>
            <a:ext cx="2222916" cy="894856"/>
          </a:xfrm>
          <a:prstGeom prst="rect">
            <a:avLst/>
          </a:prstGeom>
        </p:spPr>
      </p:pic>
      <p:pic>
        <p:nvPicPr>
          <p:cNvPr id="8" name="Picture 7" descr="A diagram of a circular object&#10;&#10;Description automatically generated">
            <a:extLst>
              <a:ext uri="{FF2B5EF4-FFF2-40B4-BE49-F238E27FC236}">
                <a16:creationId xmlns:a16="http://schemas.microsoft.com/office/drawing/2014/main" id="{8658528B-3A6A-8A3C-C852-160D4DE696A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83472" y="1871824"/>
            <a:ext cx="1356680" cy="1169552"/>
          </a:xfrm>
          <a:prstGeom prst="rect">
            <a:avLst/>
          </a:prstGeom>
        </p:spPr>
      </p:pic>
      <p:sp>
        <p:nvSpPr>
          <p:cNvPr id="2" name="TextBox 1">
            <a:extLst>
              <a:ext uri="{FF2B5EF4-FFF2-40B4-BE49-F238E27FC236}">
                <a16:creationId xmlns:a16="http://schemas.microsoft.com/office/drawing/2014/main" id="{BB2E379F-1E06-4ABB-0059-A8141060EA94}"/>
              </a:ext>
            </a:extLst>
          </p:cNvPr>
          <p:cNvSpPr txBox="1"/>
          <p:nvPr/>
        </p:nvSpPr>
        <p:spPr>
          <a:xfrm>
            <a:off x="4021028" y="3750915"/>
            <a:ext cx="1440160" cy="646331"/>
          </a:xfrm>
          <a:prstGeom prst="rect">
            <a:avLst/>
          </a:prstGeom>
          <a:solidFill>
            <a:schemeClr val="bg2"/>
          </a:solidFill>
        </p:spPr>
        <p:txBody>
          <a:bodyPr wrap="square" rtlCol="0">
            <a:spAutoFit/>
          </a:bodyPr>
          <a:lstStyle/>
          <a:p>
            <a:r>
              <a:rPr lang="en-GB" sz="1200" dirty="0"/>
              <a:t>J Osborn, Y. Robert,</a:t>
            </a:r>
          </a:p>
          <a:p>
            <a:r>
              <a:rPr lang="en-GB" sz="1200" dirty="0"/>
              <a:t>E. MacTavish, A. </a:t>
            </a:r>
            <a:r>
              <a:rPr lang="en-GB" sz="1200" dirty="0" err="1"/>
              <a:t>Navascues</a:t>
            </a:r>
            <a:r>
              <a:rPr lang="en-GB" sz="1200" dirty="0"/>
              <a:t> </a:t>
            </a:r>
            <a:r>
              <a:rPr lang="en-GB" sz="1200" dirty="0" err="1"/>
              <a:t>Cornago</a:t>
            </a:r>
            <a:endParaRPr lang="en-GB" sz="1200" dirty="0"/>
          </a:p>
        </p:txBody>
      </p:sp>
    </p:spTree>
    <p:extLst>
      <p:ext uri="{BB962C8B-B14F-4D97-AF65-F5344CB8AC3E}">
        <p14:creationId xmlns:p14="http://schemas.microsoft.com/office/powerpoint/2010/main" val="2735913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660D7-EA60-10B5-0F12-5A1AE541E096}"/>
            </a:ext>
          </a:extLst>
        </p:cNvPr>
        <p:cNvGrpSpPr/>
        <p:nvPr/>
      </p:nvGrpSpPr>
      <p:grpSpPr>
        <a:xfrm>
          <a:off x="0" y="0"/>
          <a:ext cx="0" cy="0"/>
          <a:chOff x="0" y="0"/>
          <a:chExt cx="0" cy="0"/>
        </a:xfrm>
      </p:grpSpPr>
      <p:sp>
        <p:nvSpPr>
          <p:cNvPr id="413" name="PlaceHolder 1">
            <a:extLst>
              <a:ext uri="{FF2B5EF4-FFF2-40B4-BE49-F238E27FC236}">
                <a16:creationId xmlns:a16="http://schemas.microsoft.com/office/drawing/2014/main" id="{FCAE1102-3771-F8EB-3934-C73FCBEFCB4B}"/>
              </a:ext>
            </a:extLst>
          </p:cNvPr>
          <p:cNvSpPr>
            <a:spLocks noGrp="1"/>
          </p:cNvSpPr>
          <p:nvPr>
            <p:ph type="title"/>
          </p:nvPr>
        </p:nvSpPr>
        <p:spPr>
          <a:xfrm>
            <a:off x="1295280" y="-20520"/>
            <a:ext cx="6781320" cy="431640"/>
          </a:xfrm>
          <a:prstGeom prst="rect">
            <a:avLst/>
          </a:prstGeom>
          <a:noFill/>
          <a:ln w="0">
            <a:noFill/>
          </a:ln>
        </p:spPr>
        <p:txBody>
          <a:bodyPr lIns="0" tIns="0" rIns="0" bIns="0" anchor="t">
            <a:noAutofit/>
          </a:bodyPr>
          <a:lstStyle/>
          <a:p>
            <a:pPr indent="0" algn="ctr">
              <a:lnSpc>
                <a:spcPct val="100000"/>
              </a:lnSpc>
              <a:buNone/>
            </a:pPr>
            <a:r>
              <a:rPr lang="en-US" sz="3200" b="0" spc="-1" dirty="0">
                <a:solidFill>
                  <a:srgbClr val="000000"/>
                </a:solidFill>
                <a:latin typeface="Calibri"/>
              </a:rPr>
              <a:t>Conclusion</a:t>
            </a:r>
            <a:endParaRPr lang="fr-FR" sz="3200" b="0" strike="noStrike" spc="-1" dirty="0">
              <a:solidFill>
                <a:srgbClr val="000000"/>
              </a:solidFill>
              <a:latin typeface="Arial"/>
            </a:endParaRPr>
          </a:p>
        </p:txBody>
      </p:sp>
      <p:sp>
        <p:nvSpPr>
          <p:cNvPr id="414" name="PlaceHolder 2">
            <a:extLst>
              <a:ext uri="{FF2B5EF4-FFF2-40B4-BE49-F238E27FC236}">
                <a16:creationId xmlns:a16="http://schemas.microsoft.com/office/drawing/2014/main" id="{EF002AB6-78BA-8D72-4928-D912308144C5}"/>
              </a:ext>
            </a:extLst>
          </p:cNvPr>
          <p:cNvSpPr>
            <a:spLocks noGrp="1"/>
          </p:cNvSpPr>
          <p:nvPr>
            <p:ph type="ftr" idx="18"/>
          </p:nvPr>
        </p:nvSpPr>
        <p:spPr>
          <a:xfrm>
            <a:off x="395640" y="4947840"/>
            <a:ext cx="7416360" cy="245160"/>
          </a:xfrm>
          <a:prstGeom prst="rect">
            <a:avLst/>
          </a:prstGeom>
          <a:noFill/>
          <a:ln w="0">
            <a:noFill/>
          </a:ln>
        </p:spPr>
        <p:txBody>
          <a:bodyPr lIns="0" tIns="0" rIns="0" bIns="0" anchor="t">
            <a:noAutofit/>
          </a:bodyPr>
          <a:lstStyle>
            <a:lvl1pPr indent="0">
              <a:lnSpc>
                <a:spcPct val="100000"/>
              </a:lnSpc>
              <a:buNone/>
              <a:defRPr lang="en-US" sz="1200" b="0" strike="noStrike" spc="-1">
                <a:solidFill>
                  <a:srgbClr val="000000"/>
                </a:solidFill>
                <a:latin typeface="Calibri"/>
              </a:defRPr>
            </a:lvl1pPr>
          </a:lstStyle>
          <a:p>
            <a:pPr indent="0">
              <a:lnSpc>
                <a:spcPct val="100000"/>
              </a:lnSpc>
              <a:buNone/>
            </a:pPr>
            <a:r>
              <a:rPr lang="en-US" sz="1200" b="0" strike="noStrike" spc="-1">
                <a:solidFill>
                  <a:srgbClr val="000000"/>
                </a:solidFill>
                <a:latin typeface="Calibri"/>
              </a:rPr>
              <a:t>D. Schulte,  Future Colliders 3, BND, 2025</a:t>
            </a:r>
            <a:endParaRPr lang="en-GB" sz="1200" b="0" strike="noStrike" spc="-1">
              <a:solidFill>
                <a:srgbClr val="000000"/>
              </a:solidFill>
              <a:latin typeface="Times New Roman"/>
            </a:endParaRPr>
          </a:p>
        </p:txBody>
      </p:sp>
      <p:sp>
        <p:nvSpPr>
          <p:cNvPr id="417" name="AutoShape 7">
            <a:extLst>
              <a:ext uri="{FF2B5EF4-FFF2-40B4-BE49-F238E27FC236}">
                <a16:creationId xmlns:a16="http://schemas.microsoft.com/office/drawing/2014/main" id="{4D40DA85-1714-E1DD-CDC2-53E780E710BF}"/>
              </a:ext>
            </a:extLst>
          </p:cNvPr>
          <p:cNvSpPr/>
          <p:nvPr/>
        </p:nvSpPr>
        <p:spPr>
          <a:xfrm>
            <a:off x="4419720" y="2562120"/>
            <a:ext cx="304560" cy="16164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endParaRPr lang="en-US" sz="1800" b="0" strike="noStrike" spc="-1">
              <a:solidFill>
                <a:srgbClr val="000000"/>
              </a:solidFill>
              <a:latin typeface="Calibri"/>
            </a:endParaRPr>
          </a:p>
        </p:txBody>
      </p:sp>
      <p:sp>
        <p:nvSpPr>
          <p:cNvPr id="4" name="PlaceHolder 3">
            <a:extLst>
              <a:ext uri="{FF2B5EF4-FFF2-40B4-BE49-F238E27FC236}">
                <a16:creationId xmlns:a16="http://schemas.microsoft.com/office/drawing/2014/main" id="{ED487F2F-3C55-46D7-2208-6AD149D1B2D3}"/>
              </a:ext>
            </a:extLst>
          </p:cNvPr>
          <p:cNvSpPr>
            <a:spLocks noGrp="1"/>
          </p:cNvSpPr>
          <p:nvPr>
            <p:ph type="sldNum" idx="4"/>
          </p:nvPr>
        </p:nvSpPr>
        <p:spPr/>
        <p:txBody>
          <a:bodyPr/>
          <a:lstStyle/>
          <a:p>
            <a:fld id="{C47004D5-80D6-4898-BB65-29F0736D664F}" type="slidenum">
              <a:rPr/>
              <a:t>26</a:t>
            </a:fld>
            <a:endParaRPr/>
          </a:p>
        </p:txBody>
      </p:sp>
      <p:sp>
        <p:nvSpPr>
          <p:cNvPr id="6" name="TextBox 5">
            <a:extLst>
              <a:ext uri="{FF2B5EF4-FFF2-40B4-BE49-F238E27FC236}">
                <a16:creationId xmlns:a16="http://schemas.microsoft.com/office/drawing/2014/main" id="{E6FE97CF-E76A-BF88-FE66-07DB94B0EC5F}"/>
              </a:ext>
            </a:extLst>
          </p:cNvPr>
          <p:cNvSpPr txBox="1"/>
          <p:nvPr/>
        </p:nvSpPr>
        <p:spPr>
          <a:xfrm>
            <a:off x="251520" y="627534"/>
            <a:ext cx="5535811" cy="3539430"/>
          </a:xfrm>
          <a:prstGeom prst="rect">
            <a:avLst/>
          </a:prstGeom>
          <a:noFill/>
        </p:spPr>
        <p:txBody>
          <a:bodyPr wrap="none" rtlCol="0">
            <a:spAutoFit/>
          </a:bodyPr>
          <a:lstStyle/>
          <a:p>
            <a:pPr marL="285750" indent="-285750">
              <a:buFont typeface="Arial" panose="020B0604020202020204" pitchFamily="34" charset="0"/>
              <a:buChar char="•"/>
            </a:pPr>
            <a:r>
              <a:rPr lang="en-US" sz="1400" dirty="0"/>
              <a:t>Key parameters are established</a:t>
            </a:r>
          </a:p>
          <a:p>
            <a:pPr marL="742950" lvl="1" indent="-285750">
              <a:buFont typeface="Arial" panose="020B0604020202020204" pitchFamily="34" charset="0"/>
              <a:buChar char="•"/>
            </a:pPr>
            <a:r>
              <a:rPr lang="en-US" sz="1400" dirty="0"/>
              <a:t>Required shielding of magnets in arcs</a:t>
            </a:r>
          </a:p>
          <a:p>
            <a:pPr marL="742950" lvl="1" indent="-285750">
              <a:buFont typeface="Arial" panose="020B0604020202020204" pitchFamily="34" charset="0"/>
              <a:buChar char="•"/>
            </a:pPr>
            <a:r>
              <a:rPr lang="en-US" sz="1400" dirty="0"/>
              <a:t>Achievable field level in magnets</a:t>
            </a:r>
          </a:p>
          <a:p>
            <a:pPr marL="742950" lvl="1" indent="-285750">
              <a:buFont typeface="Arial" panose="020B0604020202020204" pitchFamily="34" charset="0"/>
              <a:buChar char="•"/>
            </a:pPr>
            <a:r>
              <a:rPr lang="en-US" sz="1400" dirty="0"/>
              <a:t>Cooling scheme</a:t>
            </a:r>
          </a:p>
          <a:p>
            <a:pPr marL="285750" indent="-285750">
              <a:buFont typeface="Arial" panose="020B0604020202020204" pitchFamily="34" charset="0"/>
              <a:buChar char="•"/>
            </a:pPr>
            <a:r>
              <a:rPr lang="en-US" sz="1400" dirty="0"/>
              <a:t>Important lattice progress</a:t>
            </a:r>
          </a:p>
          <a:p>
            <a:pPr marL="742950" lvl="1" indent="-285750">
              <a:buFont typeface="Arial" panose="020B0604020202020204" pitchFamily="34" charset="0"/>
              <a:buChar char="•"/>
            </a:pPr>
            <a:r>
              <a:rPr lang="en-US" sz="1400" dirty="0"/>
              <a:t>Beta-functions can be achieved</a:t>
            </a:r>
          </a:p>
          <a:p>
            <a:pPr marL="742950" lvl="1" indent="-285750">
              <a:buFont typeface="Arial" panose="020B0604020202020204" pitchFamily="34" charset="0"/>
              <a:buChar char="•"/>
            </a:pPr>
            <a:r>
              <a:rPr lang="en-US" sz="1400" dirty="0"/>
              <a:t>Slight increase of energy acceptance still the aim</a:t>
            </a:r>
          </a:p>
          <a:p>
            <a:pPr marL="1200150" lvl="2" indent="-285750">
              <a:buFont typeface="Arial" panose="020B0604020202020204" pitchFamily="34" charset="0"/>
              <a:buChar char="•"/>
            </a:pPr>
            <a:r>
              <a:rPr lang="en-US" sz="1400" dirty="0"/>
              <a:t>But expect to profit from reduced longitudinal emittance</a:t>
            </a:r>
          </a:p>
          <a:p>
            <a:pPr marL="742950" lvl="1" indent="-285750">
              <a:buFont typeface="Arial" panose="020B0604020202020204" pitchFamily="34" charset="0"/>
              <a:buChar char="•"/>
            </a:pPr>
            <a:r>
              <a:rPr lang="en-US" sz="1400" dirty="0"/>
              <a:t>Imperfection studies remain to be done</a:t>
            </a:r>
          </a:p>
          <a:p>
            <a:pPr marL="285750" indent="-285750">
              <a:buFont typeface="Arial" panose="020B0604020202020204" pitchFamily="34" charset="0"/>
              <a:buChar char="•"/>
            </a:pPr>
            <a:r>
              <a:rPr lang="en-US" sz="1400" dirty="0"/>
              <a:t>Have concept for neutrino flux mitigation</a:t>
            </a:r>
          </a:p>
          <a:p>
            <a:pPr marL="742950" lvl="1" indent="-285750">
              <a:buFont typeface="Arial" panose="020B0604020202020204" pitchFamily="34" charset="0"/>
              <a:buChar char="•"/>
            </a:pPr>
            <a:r>
              <a:rPr lang="en-US" sz="1400" dirty="0"/>
              <a:t>Appears to achieve goal</a:t>
            </a:r>
            <a:endParaRPr lang="en-GB" sz="1400" dirty="0"/>
          </a:p>
          <a:p>
            <a:pPr marL="742950" lvl="1" indent="-285750">
              <a:buFont typeface="Arial" panose="020B0604020202020204" pitchFamily="34" charset="0"/>
              <a:buChar char="•"/>
            </a:pPr>
            <a:r>
              <a:rPr lang="en-GB" sz="1400" dirty="0"/>
              <a:t>Mover system does not degrade beam in regular arcs</a:t>
            </a:r>
          </a:p>
          <a:p>
            <a:pPr marL="742950" lvl="1" indent="-285750">
              <a:buFont typeface="Arial" panose="020B0604020202020204" pitchFamily="34" charset="0"/>
              <a:buChar char="•"/>
            </a:pPr>
            <a:r>
              <a:rPr lang="en-GB" sz="1400" dirty="0"/>
              <a:t>Are developing solution for experimental insertion</a:t>
            </a:r>
          </a:p>
          <a:p>
            <a:pPr marL="285750" indent="-285750">
              <a:buFont typeface="Arial" panose="020B0604020202020204" pitchFamily="34" charset="0"/>
              <a:buChar char="•"/>
            </a:pPr>
            <a:r>
              <a:rPr lang="en-GB" sz="1400" dirty="0"/>
              <a:t>Studies indicate that collective effects are under control</a:t>
            </a:r>
          </a:p>
          <a:p>
            <a:endParaRPr lang="en-GB" sz="1400" dirty="0"/>
          </a:p>
          <a:p>
            <a:r>
              <a:rPr lang="en-GB" sz="1400" dirty="0"/>
              <a:t>Much more hard to work remains to be done but expect to succeed</a:t>
            </a:r>
            <a:endParaRPr lang="en-US" sz="1400" dirty="0"/>
          </a:p>
        </p:txBody>
      </p:sp>
    </p:spTree>
    <p:extLst>
      <p:ext uri="{BB962C8B-B14F-4D97-AF65-F5344CB8AC3E}">
        <p14:creationId xmlns:p14="http://schemas.microsoft.com/office/powerpoint/2010/main" val="1754741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64F31-366A-B448-5CCC-D017206B320A}"/>
              </a:ext>
            </a:extLst>
          </p:cNvPr>
          <p:cNvSpPr>
            <a:spLocks noGrp="1"/>
          </p:cNvSpPr>
          <p:nvPr>
            <p:ph type="title"/>
          </p:nvPr>
        </p:nvSpPr>
        <p:spPr/>
        <p:txBody>
          <a:bodyPr/>
          <a:lstStyle/>
          <a:p>
            <a:r>
              <a:rPr lang="en-US" dirty="0"/>
              <a:t>Reserve</a:t>
            </a:r>
            <a:endParaRPr lang="en-GB" dirty="0"/>
          </a:p>
        </p:txBody>
      </p:sp>
    </p:spTree>
    <p:extLst>
      <p:ext uri="{BB962C8B-B14F-4D97-AF65-F5344CB8AC3E}">
        <p14:creationId xmlns:p14="http://schemas.microsoft.com/office/powerpoint/2010/main" val="2359416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9B53B8-257D-00C2-C348-9DFEDF3E3D08}"/>
              </a:ext>
            </a:extLst>
          </p:cNvPr>
          <p:cNvSpPr>
            <a:spLocks noGrp="1"/>
          </p:cNvSpPr>
          <p:nvPr>
            <p:ph idx="1"/>
          </p:nvPr>
        </p:nvSpPr>
        <p:spPr>
          <a:xfrm>
            <a:off x="195456" y="1348296"/>
            <a:ext cx="4043128" cy="3295897"/>
          </a:xfrm>
        </p:spPr>
        <p:txBody>
          <a:bodyPr/>
          <a:lstStyle/>
          <a:p>
            <a:pPr marL="257175" indent="-257175">
              <a:buFont typeface="Arial" panose="020B0604020202020204" pitchFamily="34" charset="0"/>
              <a:buChar char="•"/>
            </a:pPr>
            <a:r>
              <a:rPr lang="en-US" sz="1400" dirty="0">
                <a:solidFill>
                  <a:schemeClr val="tx1"/>
                </a:solidFill>
                <a:latin typeface="Calibri" panose="020F0502020204030204" pitchFamily="34" charset="0"/>
                <a:cs typeface="Calibri" panose="020F0502020204030204" pitchFamily="34" charset="0"/>
              </a:rPr>
              <a:t>A preliminary cross section of the Collider Ring has been established based on an LHC cross section.</a:t>
            </a:r>
          </a:p>
          <a:p>
            <a:pPr marL="257175" indent="-257175">
              <a:buFont typeface="Arial" panose="020B0604020202020204" pitchFamily="34" charset="0"/>
              <a:buChar char="•"/>
            </a:pPr>
            <a:r>
              <a:rPr lang="en-US" sz="1400" dirty="0">
                <a:solidFill>
                  <a:schemeClr val="tx1"/>
                </a:solidFill>
                <a:latin typeface="Calibri" panose="020F0502020204030204" pitchFamily="34" charset="0"/>
                <a:cs typeface="Calibri" panose="020F0502020204030204" pitchFamily="34" charset="0"/>
              </a:rPr>
              <a:t>The Interaction Regions haven’t yet been designed.</a:t>
            </a:r>
          </a:p>
          <a:p>
            <a:pPr marL="257175" indent="-257175">
              <a:buFont typeface="Arial" panose="020B0604020202020204" pitchFamily="34" charset="0"/>
              <a:buChar char="•"/>
            </a:pPr>
            <a:r>
              <a:rPr lang="en-US" sz="1400" dirty="0">
                <a:solidFill>
                  <a:schemeClr val="tx1"/>
                </a:solidFill>
                <a:latin typeface="Calibri" panose="020F0502020204030204" pitchFamily="34" charset="0"/>
                <a:cs typeface="Calibri" panose="020F0502020204030204" pitchFamily="34" charset="0"/>
              </a:rPr>
              <a:t>An Interaction Region from the FCC housing a single detector has been used for the preliminary costing exercise as well as the affiliated shafts and surface sites.</a:t>
            </a:r>
          </a:p>
          <a:p>
            <a:pPr marL="257175" indent="-257175">
              <a:buFont typeface="Arial" panose="020B0604020202020204" pitchFamily="34" charset="0"/>
              <a:buChar char="•"/>
            </a:pPr>
            <a:r>
              <a:rPr lang="en-US" sz="1400" dirty="0">
                <a:solidFill>
                  <a:schemeClr val="tx1"/>
                </a:solidFill>
                <a:latin typeface="Calibri" panose="020F0502020204030204" pitchFamily="34" charset="0"/>
                <a:cs typeface="Calibri" panose="020F0502020204030204" pitchFamily="34" charset="0"/>
              </a:rPr>
              <a:t>Therefore, specific designs tailored to the Muon Collider Ring need to be developed, specifically, cavern and shaft sizes for the Interaction Region as well as any further areas necessary to accommodate the required services.</a:t>
            </a:r>
            <a:endParaRPr lang="en-GB" sz="1400" dirty="0">
              <a:solidFill>
                <a:schemeClr val="tx1"/>
              </a:solidFill>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941B3C3B-2769-0817-9ADE-1A513B24B359}"/>
              </a:ext>
            </a:extLst>
          </p:cNvPr>
          <p:cNvSpPr>
            <a:spLocks noGrp="1"/>
          </p:cNvSpPr>
          <p:nvPr>
            <p:ph type="title"/>
          </p:nvPr>
        </p:nvSpPr>
        <p:spPr>
          <a:xfrm>
            <a:off x="168831" y="-20538"/>
            <a:ext cx="8532019" cy="399653"/>
          </a:xfrm>
        </p:spPr>
        <p:txBody>
          <a:bodyPr/>
          <a:lstStyle/>
          <a:p>
            <a:r>
              <a:rPr lang="en-US" sz="3200" b="0" dirty="0">
                <a:latin typeface="Calibri" panose="020F0502020204030204" pitchFamily="34" charset="0"/>
                <a:cs typeface="Calibri" panose="020F0502020204030204" pitchFamily="34" charset="0"/>
              </a:rPr>
              <a:t>Collider Ring and Interaction Region</a:t>
            </a:r>
            <a:endParaRPr lang="en-GB" sz="3200" b="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07B9018-3101-76E9-22D6-306B800B2EEF}"/>
              </a:ext>
            </a:extLst>
          </p:cNvPr>
          <p:cNvSpPr>
            <a:spLocks noGrp="1"/>
          </p:cNvSpPr>
          <p:nvPr>
            <p:ph type="sldNum" sz="quarter" idx="12"/>
          </p:nvPr>
        </p:nvSpPr>
        <p:spPr/>
        <p:txBody>
          <a:bodyPr/>
          <a:lstStyle/>
          <a:p>
            <a:pPr>
              <a:defRPr/>
            </a:pPr>
            <a:fld id="{36B5EA5A-BC32-A742-B11B-8E7414D5B535}" type="slidenum">
              <a:rPr lang="en-US" smtClean="0"/>
              <a:t>28</a:t>
            </a:fld>
            <a:endParaRPr lang="en-US"/>
          </a:p>
        </p:txBody>
      </p:sp>
      <p:pic>
        <p:nvPicPr>
          <p:cNvPr id="5" name="Picture 4">
            <a:extLst>
              <a:ext uri="{FF2B5EF4-FFF2-40B4-BE49-F238E27FC236}">
                <a16:creationId xmlns:a16="http://schemas.microsoft.com/office/drawing/2014/main" id="{092108C9-1ADF-3382-B8B4-94D9DCDFBDA9}"/>
              </a:ext>
            </a:extLst>
          </p:cNvPr>
          <p:cNvPicPr>
            <a:picLocks noChangeAspect="1"/>
          </p:cNvPicPr>
          <p:nvPr/>
        </p:nvPicPr>
        <p:blipFill>
          <a:blip r:embed="rId2"/>
          <a:srcRect b="1270"/>
          <a:stretch/>
        </p:blipFill>
        <p:spPr>
          <a:xfrm>
            <a:off x="5760796" y="780630"/>
            <a:ext cx="1843668" cy="1811927"/>
          </a:xfrm>
          <a:prstGeom prst="rect">
            <a:avLst/>
          </a:prstGeom>
        </p:spPr>
      </p:pic>
      <p:pic>
        <p:nvPicPr>
          <p:cNvPr id="6" name="Picture 5">
            <a:extLst>
              <a:ext uri="{FF2B5EF4-FFF2-40B4-BE49-F238E27FC236}">
                <a16:creationId xmlns:a16="http://schemas.microsoft.com/office/drawing/2014/main" id="{63485522-3D6F-707E-B4BF-FA4CC2568EBE}"/>
              </a:ext>
            </a:extLst>
          </p:cNvPr>
          <p:cNvPicPr>
            <a:picLocks noChangeAspect="1"/>
          </p:cNvPicPr>
          <p:nvPr/>
        </p:nvPicPr>
        <p:blipFill>
          <a:blip r:embed="rId3"/>
          <a:stretch>
            <a:fillRect/>
          </a:stretch>
        </p:blipFill>
        <p:spPr>
          <a:xfrm>
            <a:off x="4811376" y="2443523"/>
            <a:ext cx="3742508" cy="2360475"/>
          </a:xfrm>
          <a:prstGeom prst="rect">
            <a:avLst/>
          </a:prstGeom>
        </p:spPr>
      </p:pic>
      <p:sp>
        <p:nvSpPr>
          <p:cNvPr id="7" name="Footer Placeholder 6">
            <a:extLst>
              <a:ext uri="{FF2B5EF4-FFF2-40B4-BE49-F238E27FC236}">
                <a16:creationId xmlns:a16="http://schemas.microsoft.com/office/drawing/2014/main" id="{30319BAA-5441-2715-5342-889F3CD41D34}"/>
              </a:ext>
            </a:extLst>
          </p:cNvPr>
          <p:cNvSpPr>
            <a:spLocks noGrp="1"/>
          </p:cNvSpPr>
          <p:nvPr>
            <p:ph type="ftr" sz="quarter" idx="11"/>
          </p:nvPr>
        </p:nvSpPr>
        <p:spPr/>
        <p:txBody>
          <a:bodyPr/>
          <a:lstStyle/>
          <a:p>
            <a:pPr>
              <a:defRPr/>
            </a:pPr>
            <a:r>
              <a:rPr lang="it-IT"/>
              <a:t>D. Schulte, Muon Cooling Demonstrator, Milano, November 2025</a:t>
            </a:r>
            <a:endParaRPr lang="en-US"/>
          </a:p>
        </p:txBody>
      </p:sp>
    </p:spTree>
    <p:extLst>
      <p:ext uri="{BB962C8B-B14F-4D97-AF65-F5344CB8AC3E}">
        <p14:creationId xmlns:p14="http://schemas.microsoft.com/office/powerpoint/2010/main" val="2081566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2409E9-7EF7-70E6-8D16-3F2D4BA20B65}"/>
              </a:ext>
            </a:extLst>
          </p:cNvPr>
          <p:cNvSpPr>
            <a:spLocks noGrp="1"/>
          </p:cNvSpPr>
          <p:nvPr>
            <p:ph idx="1"/>
          </p:nvPr>
        </p:nvSpPr>
        <p:spPr>
          <a:xfrm>
            <a:off x="305991" y="721561"/>
            <a:ext cx="8532018" cy="1852864"/>
          </a:xfrm>
        </p:spPr>
        <p:txBody>
          <a:bodyPr/>
          <a:lstStyle/>
          <a:p>
            <a:pPr marL="257175" indent="-257175">
              <a:buFont typeface="Arial" panose="020B0604020202020204" pitchFamily="34" charset="0"/>
              <a:buChar char="•"/>
            </a:pPr>
            <a:r>
              <a:rPr lang="en-US" sz="1500" dirty="0">
                <a:solidFill>
                  <a:schemeClr val="tx1"/>
                </a:solidFill>
                <a:latin typeface="Calibri" panose="020F0502020204030204" pitchFamily="34" charset="0"/>
                <a:cs typeface="Calibri" panose="020F0502020204030204" pitchFamily="34" charset="0"/>
              </a:rPr>
              <a:t>Ensuring the surface structures are housed where possible on CERN owned land is of upmost importance.</a:t>
            </a:r>
          </a:p>
          <a:p>
            <a:pPr marL="257175" indent="-257175">
              <a:buFont typeface="Arial" panose="020B0604020202020204" pitchFamily="34" charset="0"/>
              <a:buChar char="•"/>
            </a:pPr>
            <a:r>
              <a:rPr lang="en-US" sz="1500" dirty="0">
                <a:solidFill>
                  <a:schemeClr val="tx1"/>
                </a:solidFill>
                <a:latin typeface="Calibri" panose="020F0502020204030204" pitchFamily="34" charset="0"/>
                <a:cs typeface="Calibri" panose="020F0502020204030204" pitchFamily="34" charset="0"/>
              </a:rPr>
              <a:t>Geographical studies will confirm surface placement of the injector complex and particularly, the surface experimental sites if not to be housed on CERN land. Ensuring these surface sites are in turn located on feasible plots of land.</a:t>
            </a:r>
          </a:p>
          <a:p>
            <a:pPr marL="257175" indent="-257175">
              <a:buFont typeface="Arial" panose="020B0604020202020204" pitchFamily="34" charset="0"/>
              <a:buChar char="•"/>
            </a:pPr>
            <a:r>
              <a:rPr lang="en-US" sz="1500" dirty="0">
                <a:solidFill>
                  <a:schemeClr val="tx1"/>
                </a:solidFill>
                <a:latin typeface="Calibri" panose="020F0502020204030204" pitchFamily="34" charset="0"/>
                <a:cs typeface="Calibri" panose="020F0502020204030204" pitchFamily="34" charset="0"/>
              </a:rPr>
              <a:t>The Neutrino Flux model, however, aims to find an optimal Collider Ring placement with the surface experimental sites housed on CERN land.</a:t>
            </a:r>
          </a:p>
        </p:txBody>
      </p:sp>
      <p:sp>
        <p:nvSpPr>
          <p:cNvPr id="3" name="Title 2">
            <a:extLst>
              <a:ext uri="{FF2B5EF4-FFF2-40B4-BE49-F238E27FC236}">
                <a16:creationId xmlns:a16="http://schemas.microsoft.com/office/drawing/2014/main" id="{5DDEB42A-28D1-95F2-BC65-9831FB80C18E}"/>
              </a:ext>
            </a:extLst>
          </p:cNvPr>
          <p:cNvSpPr>
            <a:spLocks noGrp="1"/>
          </p:cNvSpPr>
          <p:nvPr>
            <p:ph type="title"/>
          </p:nvPr>
        </p:nvSpPr>
        <p:spPr>
          <a:xfrm>
            <a:off x="305991" y="-20538"/>
            <a:ext cx="8532019" cy="463334"/>
          </a:xfrm>
        </p:spPr>
        <p:txBody>
          <a:bodyPr/>
          <a:lstStyle/>
          <a:p>
            <a:r>
              <a:rPr lang="en-US" sz="3200" b="0" dirty="0">
                <a:latin typeface="Calibri" panose="020F0502020204030204" pitchFamily="34" charset="0"/>
                <a:cs typeface="Calibri" panose="020F0502020204030204" pitchFamily="34" charset="0"/>
              </a:rPr>
              <a:t>Surface Structures</a:t>
            </a:r>
            <a:endParaRPr lang="en-GB" sz="3200" b="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93E29AB-FFF9-D77F-A2CF-038353B800BA}"/>
              </a:ext>
            </a:extLst>
          </p:cNvPr>
          <p:cNvSpPr>
            <a:spLocks noGrp="1"/>
          </p:cNvSpPr>
          <p:nvPr>
            <p:ph type="sldNum" sz="quarter" idx="12"/>
          </p:nvPr>
        </p:nvSpPr>
        <p:spPr/>
        <p:txBody>
          <a:bodyPr/>
          <a:lstStyle/>
          <a:p>
            <a:pPr>
              <a:defRPr/>
            </a:pPr>
            <a:fld id="{36B5EA5A-BC32-A742-B11B-8E7414D5B535}" type="slidenum">
              <a:rPr lang="en-US" smtClean="0"/>
              <a:t>29</a:t>
            </a:fld>
            <a:endParaRPr lang="en-US"/>
          </a:p>
        </p:txBody>
      </p:sp>
      <p:pic>
        <p:nvPicPr>
          <p:cNvPr id="6" name="Picture 5">
            <a:extLst>
              <a:ext uri="{FF2B5EF4-FFF2-40B4-BE49-F238E27FC236}">
                <a16:creationId xmlns:a16="http://schemas.microsoft.com/office/drawing/2014/main" id="{49C43399-A9A6-4289-FFD8-1225800CADF9}"/>
              </a:ext>
            </a:extLst>
          </p:cNvPr>
          <p:cNvPicPr>
            <a:picLocks noChangeAspect="1"/>
          </p:cNvPicPr>
          <p:nvPr/>
        </p:nvPicPr>
        <p:blipFill>
          <a:blip r:embed="rId2"/>
          <a:stretch>
            <a:fillRect/>
          </a:stretch>
        </p:blipFill>
        <p:spPr>
          <a:xfrm>
            <a:off x="2270419" y="2574425"/>
            <a:ext cx="4603162" cy="2301581"/>
          </a:xfrm>
          <a:prstGeom prst="rect">
            <a:avLst/>
          </a:prstGeom>
        </p:spPr>
      </p:pic>
      <p:sp>
        <p:nvSpPr>
          <p:cNvPr id="5" name="Footer Placeholder 4">
            <a:extLst>
              <a:ext uri="{FF2B5EF4-FFF2-40B4-BE49-F238E27FC236}">
                <a16:creationId xmlns:a16="http://schemas.microsoft.com/office/drawing/2014/main" id="{4F38B347-0817-6B54-0D70-901CA540F8A5}"/>
              </a:ext>
            </a:extLst>
          </p:cNvPr>
          <p:cNvSpPr>
            <a:spLocks noGrp="1"/>
          </p:cNvSpPr>
          <p:nvPr>
            <p:ph type="ftr" sz="quarter" idx="11"/>
          </p:nvPr>
        </p:nvSpPr>
        <p:spPr/>
        <p:txBody>
          <a:bodyPr/>
          <a:lstStyle/>
          <a:p>
            <a:pPr>
              <a:defRPr/>
            </a:pPr>
            <a:r>
              <a:rPr lang="it-IT"/>
              <a:t>D. Schulte, Muon Cooling Demonstrator, Milano, November 2025</a:t>
            </a:r>
            <a:endParaRPr lang="en-US"/>
          </a:p>
        </p:txBody>
      </p:sp>
    </p:spTree>
    <p:extLst>
      <p:ext uri="{BB962C8B-B14F-4D97-AF65-F5344CB8AC3E}">
        <p14:creationId xmlns:p14="http://schemas.microsoft.com/office/powerpoint/2010/main" val="3362048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laceHolder 1"/>
          <p:cNvSpPr>
            <a:spLocks noGrp="1"/>
          </p:cNvSpPr>
          <p:nvPr>
            <p:ph type="title"/>
          </p:nvPr>
        </p:nvSpPr>
        <p:spPr>
          <a:xfrm>
            <a:off x="1295280" y="-20520"/>
            <a:ext cx="6781320" cy="431640"/>
          </a:xfrm>
          <a:prstGeom prst="rect">
            <a:avLst/>
          </a:prstGeom>
          <a:noFill/>
          <a:ln w="0">
            <a:noFill/>
          </a:ln>
        </p:spPr>
        <p:txBody>
          <a:bodyPr lIns="0" tIns="0" rIns="0" bIns="0" anchor="t">
            <a:noAutofit/>
          </a:bodyPr>
          <a:lstStyle/>
          <a:p>
            <a:pPr indent="0" algn="ctr">
              <a:lnSpc>
                <a:spcPct val="100000"/>
              </a:lnSpc>
              <a:buNone/>
            </a:pPr>
            <a:r>
              <a:rPr lang="en-GB" sz="3200" b="0" strike="noStrike" spc="-1">
                <a:solidFill>
                  <a:srgbClr val="000000"/>
                </a:solidFill>
                <a:latin typeface="Calibri"/>
              </a:rPr>
              <a:t>Key Challenges</a:t>
            </a:r>
            <a:endParaRPr lang="fr-FR" sz="3200" b="0" strike="noStrike" spc="-1">
              <a:solidFill>
                <a:srgbClr val="000000"/>
              </a:solidFill>
              <a:latin typeface="Arial"/>
            </a:endParaRPr>
          </a:p>
        </p:txBody>
      </p:sp>
      <p:sp>
        <p:nvSpPr>
          <p:cNvPr id="297" name="Espace réservé du numéro de diapositive 3"/>
          <p:cNvSpPr/>
          <p:nvPr/>
        </p:nvSpPr>
        <p:spPr>
          <a:xfrm>
            <a:off x="7632720" y="4555440"/>
            <a:ext cx="456840" cy="27360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r">
              <a:lnSpc>
                <a:spcPct val="100000"/>
              </a:lnSpc>
            </a:pPr>
            <a:fld id="{16E341D2-BCB9-4A8F-8609-FD362A12F47B}" type="slidenum">
              <a:rPr lang="en-GB" sz="1200" b="1" strike="noStrike" spc="-1">
                <a:solidFill>
                  <a:srgbClr val="FFFFFF"/>
                </a:solidFill>
                <a:latin typeface="Arial Narrow"/>
              </a:rPr>
              <a:t>3</a:t>
            </a:fld>
            <a:endParaRPr lang="en-GB" sz="1200" b="0" strike="noStrike" spc="-1">
              <a:solidFill>
                <a:srgbClr val="000000"/>
              </a:solidFill>
              <a:latin typeface="Arial"/>
            </a:endParaRPr>
          </a:p>
        </p:txBody>
      </p:sp>
      <p:sp>
        <p:nvSpPr>
          <p:cNvPr id="298" name="PlaceHolder 2"/>
          <p:cNvSpPr>
            <a:spLocks noGrp="1"/>
          </p:cNvSpPr>
          <p:nvPr>
            <p:ph type="ftr" idx="11"/>
          </p:nvPr>
        </p:nvSpPr>
        <p:spPr>
          <a:xfrm>
            <a:off x="395640" y="4947840"/>
            <a:ext cx="7416360" cy="245160"/>
          </a:xfrm>
          <a:prstGeom prst="rect">
            <a:avLst/>
          </a:prstGeom>
          <a:noFill/>
          <a:ln w="0">
            <a:noFill/>
          </a:ln>
        </p:spPr>
        <p:txBody>
          <a:bodyPr lIns="0" tIns="0" rIns="0" bIns="0" anchor="t">
            <a:noAutofit/>
          </a:bodyPr>
          <a:lstStyle>
            <a:lvl1pPr indent="0">
              <a:lnSpc>
                <a:spcPct val="100000"/>
              </a:lnSpc>
              <a:buNone/>
              <a:defRPr lang="en-US" sz="1200" b="0" strike="noStrike" spc="-1">
                <a:solidFill>
                  <a:srgbClr val="000000"/>
                </a:solidFill>
                <a:latin typeface="Calibri"/>
              </a:defRPr>
            </a:lvl1pPr>
          </a:lstStyle>
          <a:p>
            <a:pPr indent="0">
              <a:lnSpc>
                <a:spcPct val="100000"/>
              </a:lnSpc>
              <a:buNone/>
            </a:pPr>
            <a:r>
              <a:rPr lang="en-US" sz="1200" b="0" strike="noStrike" spc="-1">
                <a:solidFill>
                  <a:srgbClr val="000000"/>
                </a:solidFill>
                <a:latin typeface="Calibri"/>
              </a:rPr>
              <a:t>D. Schulte,  Future Colliders 3, BND, 2025</a:t>
            </a:r>
            <a:endParaRPr lang="en-GB" sz="1200" b="0" strike="noStrike" spc="-1">
              <a:solidFill>
                <a:srgbClr val="000000"/>
              </a:solidFill>
              <a:latin typeface="Times New Roman"/>
            </a:endParaRPr>
          </a:p>
        </p:txBody>
      </p:sp>
      <p:pic>
        <p:nvPicPr>
          <p:cNvPr id="299" name="image2.png"/>
          <p:cNvPicPr/>
          <p:nvPr/>
        </p:nvPicPr>
        <p:blipFill>
          <a:blip r:embed="rId2"/>
          <a:stretch/>
        </p:blipFill>
        <p:spPr>
          <a:xfrm>
            <a:off x="668880" y="627480"/>
            <a:ext cx="6855120" cy="3220920"/>
          </a:xfrm>
          <a:prstGeom prst="rect">
            <a:avLst/>
          </a:prstGeom>
          <a:ln w="0">
            <a:noFill/>
          </a:ln>
        </p:spPr>
      </p:pic>
      <p:sp>
        <p:nvSpPr>
          <p:cNvPr id="300" name="TextBox 7"/>
          <p:cNvSpPr/>
          <p:nvPr/>
        </p:nvSpPr>
        <p:spPr>
          <a:xfrm>
            <a:off x="69840" y="4083840"/>
            <a:ext cx="4573800" cy="830520"/>
          </a:xfrm>
          <a:prstGeom prst="rect">
            <a:avLst/>
          </a:prstGeom>
          <a:solidFill>
            <a:schemeClr val="accent5">
              <a:lumMod val="20000"/>
              <a:lumOff val="80000"/>
            </a:schemeClr>
          </a:solidFill>
          <a:ln w="0">
            <a:noFill/>
          </a:ln>
        </p:spPr>
        <p:style>
          <a:lnRef idx="0">
            <a:scrgbClr r="0" g="0" b="0"/>
          </a:lnRef>
          <a:fillRef idx="0">
            <a:scrgbClr r="0" g="0" b="0"/>
          </a:fillRef>
          <a:effectRef idx="0">
            <a:scrgbClr r="0" g="0" b="0"/>
          </a:effectRef>
          <a:fontRef idx="minor"/>
        </p:style>
        <p:txBody>
          <a:bodyPr lIns="100440" tIns="50400" rIns="100440" bIns="50400" anchor="t">
            <a:spAutoFit/>
          </a:bodyPr>
          <a:lstStyle/>
          <a:p>
            <a:pPr>
              <a:lnSpc>
                <a:spcPct val="100000"/>
              </a:lnSpc>
            </a:pPr>
            <a:r>
              <a:rPr lang="en-US" sz="1600" b="1" strike="noStrike" spc="-1">
                <a:solidFill>
                  <a:srgbClr val="000000"/>
                </a:solidFill>
                <a:latin typeface="Arial"/>
              </a:rPr>
              <a:t>3</a:t>
            </a:r>
            <a:r>
              <a:rPr lang="en-US" sz="1600" b="1" strike="noStrike" spc="-1">
                <a:solidFill>
                  <a:srgbClr val="000000"/>
                </a:solidFill>
                <a:latin typeface="Calibri"/>
              </a:rPr>
              <a:t>) Cost</a:t>
            </a:r>
            <a:r>
              <a:rPr lang="en-US" sz="1600" b="0" strike="noStrike" spc="-1">
                <a:solidFill>
                  <a:srgbClr val="000000"/>
                </a:solidFill>
                <a:latin typeface="Calibri"/>
              </a:rPr>
              <a:t> and </a:t>
            </a:r>
            <a:r>
              <a:rPr lang="en-US" sz="1600" b="1" strike="noStrike" spc="-1">
                <a:solidFill>
                  <a:srgbClr val="000000"/>
                </a:solidFill>
                <a:latin typeface="Calibri"/>
              </a:rPr>
              <a:t>power</a:t>
            </a:r>
            <a:r>
              <a:rPr lang="en-US" sz="1600" b="0" strike="noStrike" spc="-1">
                <a:solidFill>
                  <a:srgbClr val="000000"/>
                </a:solidFill>
                <a:latin typeface="Calibri"/>
              </a:rPr>
              <a:t> consumption limit energy reach</a:t>
            </a:r>
            <a:endParaRPr lang="en-GB" sz="1600" b="0" strike="noStrike" spc="-1">
              <a:solidFill>
                <a:srgbClr val="000000"/>
              </a:solidFill>
              <a:latin typeface="Arial"/>
            </a:endParaRPr>
          </a:p>
          <a:p>
            <a:pPr>
              <a:lnSpc>
                <a:spcPct val="100000"/>
              </a:lnSpc>
            </a:pPr>
            <a:r>
              <a:rPr lang="en-US" sz="1600" b="0" strike="noStrike" spc="-1">
                <a:solidFill>
                  <a:srgbClr val="000000"/>
                </a:solidFill>
                <a:latin typeface="Calibri"/>
              </a:rPr>
              <a:t>e.g. 35 km accelerator for 10 TeV, 10 km collider ring</a:t>
            </a:r>
            <a:endParaRPr lang="en-GB" sz="1600" b="0" strike="noStrike" spc="-1">
              <a:solidFill>
                <a:srgbClr val="000000"/>
              </a:solidFill>
              <a:latin typeface="Arial"/>
            </a:endParaRPr>
          </a:p>
          <a:p>
            <a:pPr>
              <a:lnSpc>
                <a:spcPct val="100000"/>
              </a:lnSpc>
            </a:pPr>
            <a:r>
              <a:rPr lang="en-US" sz="1600" b="0" strike="noStrike" spc="-1">
                <a:solidFill>
                  <a:srgbClr val="000000"/>
                </a:solidFill>
                <a:latin typeface="Calibri"/>
              </a:rPr>
              <a:t>Also impacts </a:t>
            </a:r>
            <a:r>
              <a:rPr lang="en-US" sz="1600" b="1" strike="noStrike" spc="-1">
                <a:solidFill>
                  <a:srgbClr val="000000"/>
                </a:solidFill>
                <a:latin typeface="Calibri"/>
              </a:rPr>
              <a:t>beam quality</a:t>
            </a:r>
            <a:endParaRPr lang="en-GB" sz="1600" b="0" strike="noStrike" spc="-1">
              <a:solidFill>
                <a:srgbClr val="000000"/>
              </a:solidFill>
              <a:latin typeface="Arial"/>
            </a:endParaRPr>
          </a:p>
        </p:txBody>
      </p:sp>
      <p:sp>
        <p:nvSpPr>
          <p:cNvPr id="301" name="TextBox 8"/>
          <p:cNvSpPr/>
          <p:nvPr/>
        </p:nvSpPr>
        <p:spPr>
          <a:xfrm>
            <a:off x="429840" y="1083600"/>
            <a:ext cx="2989800" cy="830520"/>
          </a:xfrm>
          <a:prstGeom prst="rect">
            <a:avLst/>
          </a:prstGeom>
          <a:solidFill>
            <a:srgbClr val="FCD5B5"/>
          </a:solidFill>
          <a:ln w="0">
            <a:noFill/>
          </a:ln>
        </p:spPr>
        <p:style>
          <a:lnRef idx="0">
            <a:scrgbClr r="0" g="0" b="0"/>
          </a:lnRef>
          <a:fillRef idx="0">
            <a:scrgbClr r="0" g="0" b="0"/>
          </a:fillRef>
          <a:effectRef idx="0">
            <a:scrgbClr r="0" g="0" b="0"/>
          </a:effectRef>
          <a:fontRef idx="minor"/>
        </p:style>
        <p:txBody>
          <a:bodyPr lIns="100440" tIns="50400" rIns="100440" bIns="50400" anchor="t">
            <a:spAutoFit/>
          </a:bodyPr>
          <a:lstStyle/>
          <a:p>
            <a:pPr>
              <a:lnSpc>
                <a:spcPct val="100000"/>
              </a:lnSpc>
            </a:pPr>
            <a:r>
              <a:rPr lang="en-US" sz="1600" b="0" strike="noStrike" spc="-1">
                <a:solidFill>
                  <a:srgbClr val="000000"/>
                </a:solidFill>
                <a:latin typeface="Calibri"/>
              </a:rPr>
              <a:t>4) Drives the </a:t>
            </a:r>
            <a:r>
              <a:rPr lang="en-US" sz="1600" b="1" strike="noStrike" spc="-1">
                <a:solidFill>
                  <a:srgbClr val="000000"/>
                </a:solidFill>
                <a:latin typeface="Calibri"/>
              </a:rPr>
              <a:t>beam quality</a:t>
            </a:r>
            <a:endParaRPr lang="en-GB" sz="1600" b="0" strike="noStrike" spc="-1">
              <a:solidFill>
                <a:srgbClr val="000000"/>
              </a:solidFill>
              <a:latin typeface="Arial"/>
            </a:endParaRPr>
          </a:p>
          <a:p>
            <a:pPr>
              <a:lnSpc>
                <a:spcPct val="100000"/>
              </a:lnSpc>
            </a:pPr>
            <a:r>
              <a:rPr lang="en-US" sz="1600" b="0" strike="noStrike" spc="-1">
                <a:solidFill>
                  <a:srgbClr val="000000"/>
                </a:solidFill>
                <a:latin typeface="Calibri"/>
              </a:rPr>
              <a:t>MAP put much effort in design</a:t>
            </a:r>
            <a:endParaRPr lang="en-GB" sz="1600" b="0" strike="noStrike" spc="-1">
              <a:solidFill>
                <a:srgbClr val="000000"/>
              </a:solidFill>
              <a:latin typeface="Arial"/>
            </a:endParaRPr>
          </a:p>
          <a:p>
            <a:pPr>
              <a:lnSpc>
                <a:spcPct val="100000"/>
              </a:lnSpc>
            </a:pPr>
            <a:r>
              <a:rPr lang="en-US" sz="1600" b="0" i="1" strike="noStrike" spc="-1">
                <a:solidFill>
                  <a:srgbClr val="000000"/>
                </a:solidFill>
                <a:latin typeface="Calibri"/>
              </a:rPr>
              <a:t>optimise as much as possible</a:t>
            </a:r>
            <a:endParaRPr lang="en-GB" sz="1600" b="0" strike="noStrike" spc="-1">
              <a:solidFill>
                <a:srgbClr val="000000"/>
              </a:solidFill>
              <a:latin typeface="Arial"/>
            </a:endParaRPr>
          </a:p>
        </p:txBody>
      </p:sp>
      <p:cxnSp>
        <p:nvCxnSpPr>
          <p:cNvPr id="302" name="Straight Arrow Connector 9"/>
          <p:cNvCxnSpPr/>
          <p:nvPr/>
        </p:nvCxnSpPr>
        <p:spPr>
          <a:xfrm>
            <a:off x="1907640" y="1923480"/>
            <a:ext cx="648360" cy="360360"/>
          </a:xfrm>
          <a:prstGeom prst="straightConnector1">
            <a:avLst/>
          </a:prstGeom>
          <a:ln>
            <a:solidFill>
              <a:srgbClr val="FF3645"/>
            </a:solidFill>
            <a:round/>
            <a:tailEnd type="arrow" w="med" len="med"/>
          </a:ln>
        </p:spPr>
      </p:cxnSp>
      <p:cxnSp>
        <p:nvCxnSpPr>
          <p:cNvPr id="303" name="Straight Arrow Connector 10"/>
          <p:cNvCxnSpPr>
            <a:stCxn id="300" idx="0"/>
          </p:cNvCxnSpPr>
          <p:nvPr/>
        </p:nvCxnSpPr>
        <p:spPr>
          <a:xfrm flipV="1">
            <a:off x="2356560" y="3501720"/>
            <a:ext cx="2431800" cy="582480"/>
          </a:xfrm>
          <a:prstGeom prst="straightConnector1">
            <a:avLst/>
          </a:prstGeom>
          <a:ln>
            <a:solidFill>
              <a:srgbClr val="FF3645"/>
            </a:solidFill>
            <a:round/>
            <a:tailEnd type="arrow" w="med" len="med"/>
          </a:ln>
        </p:spPr>
      </p:cxnSp>
      <p:cxnSp>
        <p:nvCxnSpPr>
          <p:cNvPr id="304" name="Straight Arrow Connector 12"/>
          <p:cNvCxnSpPr>
            <a:stCxn id="300" idx="0"/>
          </p:cNvCxnSpPr>
          <p:nvPr/>
        </p:nvCxnSpPr>
        <p:spPr>
          <a:xfrm flipV="1">
            <a:off x="2356560" y="3723840"/>
            <a:ext cx="3295800" cy="360360"/>
          </a:xfrm>
          <a:prstGeom prst="straightConnector1">
            <a:avLst/>
          </a:prstGeom>
          <a:ln>
            <a:solidFill>
              <a:srgbClr val="FF3645"/>
            </a:solidFill>
            <a:round/>
            <a:tailEnd type="arrow" w="med" len="med"/>
          </a:ln>
        </p:spPr>
      </p:cxnSp>
      <p:sp>
        <p:nvSpPr>
          <p:cNvPr id="305" name="TextBox 13"/>
          <p:cNvSpPr/>
          <p:nvPr/>
        </p:nvSpPr>
        <p:spPr>
          <a:xfrm>
            <a:off x="6476040" y="3795840"/>
            <a:ext cx="2661480" cy="830520"/>
          </a:xfrm>
          <a:prstGeom prst="rect">
            <a:avLst/>
          </a:prstGeom>
          <a:solidFill>
            <a:schemeClr val="accent1">
              <a:lumMod val="40000"/>
              <a:lumOff val="60000"/>
            </a:schemeClr>
          </a:solidFill>
          <a:ln w="0">
            <a:noFill/>
          </a:ln>
        </p:spPr>
        <p:style>
          <a:lnRef idx="0">
            <a:scrgbClr r="0" g="0" b="0"/>
          </a:lnRef>
          <a:fillRef idx="0">
            <a:scrgbClr r="0" g="0" b="0"/>
          </a:fillRef>
          <a:effectRef idx="0">
            <a:scrgbClr r="0" g="0" b="0"/>
          </a:effectRef>
          <a:fontRef idx="minor"/>
        </p:style>
        <p:txBody>
          <a:bodyPr lIns="100440" tIns="50400" rIns="100440" bIns="50400" anchor="t">
            <a:spAutoFit/>
          </a:bodyPr>
          <a:lstStyle/>
          <a:p>
            <a:pPr>
              <a:lnSpc>
                <a:spcPct val="100000"/>
              </a:lnSpc>
            </a:pPr>
            <a:r>
              <a:rPr lang="en-US" sz="1600" b="1" strike="noStrike" spc="-1">
                <a:solidFill>
                  <a:srgbClr val="000000"/>
                </a:solidFill>
                <a:latin typeface="Calibri"/>
              </a:rPr>
              <a:t>1) Dense neutrino flux</a:t>
            </a:r>
            <a:endParaRPr lang="en-GB" sz="1600" b="0" strike="noStrike" spc="-1">
              <a:solidFill>
                <a:srgbClr val="000000"/>
              </a:solidFill>
              <a:latin typeface="Arial"/>
            </a:endParaRPr>
          </a:p>
          <a:p>
            <a:pPr>
              <a:lnSpc>
                <a:spcPct val="100000"/>
              </a:lnSpc>
            </a:pPr>
            <a:r>
              <a:rPr lang="en-US" sz="1600" b="0" strike="noStrike" spc="-1">
                <a:solidFill>
                  <a:srgbClr val="000000"/>
                </a:solidFill>
                <a:latin typeface="Calibri"/>
              </a:rPr>
              <a:t>mitigated by mover system and site selection</a:t>
            </a:r>
            <a:endParaRPr lang="en-GB" sz="1600" b="0" strike="noStrike" spc="-1">
              <a:solidFill>
                <a:srgbClr val="000000"/>
              </a:solidFill>
              <a:latin typeface="Arial"/>
            </a:endParaRPr>
          </a:p>
        </p:txBody>
      </p:sp>
      <p:sp>
        <p:nvSpPr>
          <p:cNvPr id="306" name="TextBox 14"/>
          <p:cNvSpPr/>
          <p:nvPr/>
        </p:nvSpPr>
        <p:spPr>
          <a:xfrm>
            <a:off x="7164360" y="1041840"/>
            <a:ext cx="1938240" cy="587160"/>
          </a:xfrm>
          <a:prstGeom prst="rect">
            <a:avLst/>
          </a:prstGeom>
          <a:solidFill>
            <a:schemeClr val="accent3">
              <a:lumMod val="40000"/>
              <a:lumOff val="60000"/>
            </a:schemeClr>
          </a:solidFill>
          <a:ln w="0">
            <a:noFill/>
          </a:ln>
        </p:spPr>
        <p:style>
          <a:lnRef idx="0">
            <a:scrgbClr r="0" g="0" b="0"/>
          </a:lnRef>
          <a:fillRef idx="0">
            <a:scrgbClr r="0" g="0" b="0"/>
          </a:fillRef>
          <a:effectRef idx="0">
            <a:scrgbClr r="0" g="0" b="0"/>
          </a:effectRef>
          <a:fontRef idx="minor"/>
        </p:style>
        <p:txBody>
          <a:bodyPr lIns="100440" tIns="50400" rIns="100440" bIns="50400" anchor="t">
            <a:spAutoFit/>
          </a:bodyPr>
          <a:lstStyle/>
          <a:p>
            <a:pPr>
              <a:lnSpc>
                <a:spcPct val="100000"/>
              </a:lnSpc>
            </a:pPr>
            <a:r>
              <a:rPr lang="en-US" sz="1600" b="1" strike="noStrike" spc="-1">
                <a:solidFill>
                  <a:srgbClr val="000000"/>
                </a:solidFill>
                <a:latin typeface="Calibri"/>
              </a:rPr>
              <a:t>2) Beam-induced background</a:t>
            </a:r>
            <a:endParaRPr lang="en-GB" sz="1600" b="0" strike="noStrike" spc="-1">
              <a:solidFill>
                <a:srgbClr val="000000"/>
              </a:solidFill>
              <a:latin typeface="Arial"/>
            </a:endParaRPr>
          </a:p>
        </p:txBody>
      </p:sp>
      <p:cxnSp>
        <p:nvCxnSpPr>
          <p:cNvPr id="307" name="Straight Arrow Connector 15"/>
          <p:cNvCxnSpPr/>
          <p:nvPr/>
        </p:nvCxnSpPr>
        <p:spPr>
          <a:xfrm flipH="1" flipV="1">
            <a:off x="5436000" y="3291480"/>
            <a:ext cx="1040040" cy="514800"/>
          </a:xfrm>
          <a:prstGeom prst="straightConnector1">
            <a:avLst/>
          </a:prstGeom>
          <a:ln>
            <a:solidFill>
              <a:srgbClr val="FF3645"/>
            </a:solidFill>
            <a:round/>
            <a:tailEnd type="arrow" w="med" len="med"/>
          </a:ln>
        </p:spPr>
      </p:cxnSp>
      <p:cxnSp>
        <p:nvCxnSpPr>
          <p:cNvPr id="308" name="Straight Arrow Connector 16"/>
          <p:cNvCxnSpPr>
            <a:stCxn id="306" idx="1"/>
          </p:cNvCxnSpPr>
          <p:nvPr/>
        </p:nvCxnSpPr>
        <p:spPr>
          <a:xfrm flipH="1" flipV="1">
            <a:off x="5436000" y="1131480"/>
            <a:ext cx="1728720" cy="204120"/>
          </a:xfrm>
          <a:prstGeom prst="straightConnector1">
            <a:avLst/>
          </a:prstGeom>
          <a:ln>
            <a:solidFill>
              <a:srgbClr val="FF3645"/>
            </a:solidFill>
            <a:round/>
            <a:tailEnd type="arrow" w="med" len="med"/>
          </a:ln>
        </p:spPr>
      </p:cxnSp>
      <p:sp>
        <p:nvSpPr>
          <p:cNvPr id="309" name="TextBox 17"/>
          <p:cNvSpPr/>
          <p:nvPr/>
        </p:nvSpPr>
        <p:spPr>
          <a:xfrm>
            <a:off x="1259640" y="537480"/>
            <a:ext cx="1938240" cy="343800"/>
          </a:xfrm>
          <a:prstGeom prst="rect">
            <a:avLst/>
          </a:prstGeom>
          <a:solidFill>
            <a:schemeClr val="accent4">
              <a:lumMod val="40000"/>
              <a:lumOff val="60000"/>
            </a:schemeClr>
          </a:solidFill>
          <a:ln w="0">
            <a:noFill/>
          </a:ln>
        </p:spPr>
        <p:style>
          <a:lnRef idx="0">
            <a:scrgbClr r="0" g="0" b="0"/>
          </a:lnRef>
          <a:fillRef idx="0">
            <a:scrgbClr r="0" g="0" b="0"/>
          </a:fillRef>
          <a:effectRef idx="0">
            <a:scrgbClr r="0" g="0" b="0"/>
          </a:effectRef>
          <a:fontRef idx="minor"/>
        </p:style>
        <p:txBody>
          <a:bodyPr lIns="100440" tIns="50400" rIns="100440" bIns="50400" anchor="t">
            <a:spAutoFit/>
          </a:bodyPr>
          <a:lstStyle/>
          <a:p>
            <a:pPr>
              <a:lnSpc>
                <a:spcPct val="100000"/>
              </a:lnSpc>
            </a:pPr>
            <a:r>
              <a:rPr lang="en-US" sz="1600" b="1" strike="noStrike" spc="-1">
                <a:solidFill>
                  <a:srgbClr val="000000"/>
                </a:solidFill>
                <a:latin typeface="Calibri"/>
              </a:rPr>
              <a:t>0) Physics case</a:t>
            </a:r>
            <a:endParaRPr lang="en-GB" sz="1600" b="0" strike="noStrike" spc="-1">
              <a:solidFill>
                <a:srgbClr val="000000"/>
              </a:solidFill>
              <a:latin typeface="Arial"/>
            </a:endParaRPr>
          </a:p>
        </p:txBody>
      </p:sp>
      <p:sp>
        <p:nvSpPr>
          <p:cNvPr id="4" name="PlaceHolder 3"/>
          <p:cNvSpPr>
            <a:spLocks noGrp="1"/>
          </p:cNvSpPr>
          <p:nvPr>
            <p:ph type="sldNum" idx="4"/>
          </p:nvPr>
        </p:nvSpPr>
        <p:spPr/>
        <p:txBody>
          <a:bodyPr/>
          <a:lstStyle/>
          <a:p>
            <a:fld id="{5882CEF1-7667-4BC7-B8BD-97CA77335E1B}" type="slidenum">
              <a:rPr/>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CED6F7-7E80-2CC2-A02E-EC14C5CB4425}"/>
              </a:ext>
            </a:extLst>
          </p:cNvPr>
          <p:cNvSpPr>
            <a:spLocks noGrp="1"/>
          </p:cNvSpPr>
          <p:nvPr>
            <p:ph idx="1"/>
          </p:nvPr>
        </p:nvSpPr>
        <p:spPr>
          <a:xfrm>
            <a:off x="6475575" y="1130563"/>
            <a:ext cx="2591092" cy="3313395"/>
          </a:xfrm>
        </p:spPr>
        <p:txBody>
          <a:bodyPr/>
          <a:lstStyle/>
          <a:p>
            <a:pPr marL="257175" indent="-257175">
              <a:buFont typeface="Arial" panose="020B0604020202020204" pitchFamily="34" charset="0"/>
              <a:buChar char="•"/>
            </a:pPr>
            <a:r>
              <a:rPr lang="en-US" sz="1400" dirty="0">
                <a:solidFill>
                  <a:schemeClr val="tx1"/>
                </a:solidFill>
                <a:latin typeface="Calibri" panose="020F0502020204030204" pitchFamily="34" charset="0"/>
                <a:cs typeface="Calibri" panose="020F0502020204030204" pitchFamily="34" charset="0"/>
              </a:rPr>
              <a:t>With the aim to begin Civil Construction in 2040.</a:t>
            </a:r>
          </a:p>
          <a:p>
            <a:pPr marL="257175" indent="-257175">
              <a:buFont typeface="Arial" panose="020B0604020202020204" pitchFamily="34" charset="0"/>
              <a:buChar char="•"/>
            </a:pPr>
            <a:r>
              <a:rPr lang="en-US" sz="1400" dirty="0">
                <a:solidFill>
                  <a:schemeClr val="tx1"/>
                </a:solidFill>
                <a:latin typeface="Calibri" panose="020F0502020204030204" pitchFamily="34" charset="0"/>
                <a:cs typeface="Calibri" panose="020F0502020204030204" pitchFamily="34" charset="0"/>
              </a:rPr>
              <a:t>S</a:t>
            </a:r>
            <a:r>
              <a:rPr lang="en-US" sz="1400" kern="0" dirty="0">
                <a:solidFill>
                  <a:schemeClr val="tx1"/>
                </a:solidFill>
                <a:latin typeface="Calibri" panose="020F0502020204030204" pitchFamily="34" charset="0"/>
                <a:cs typeface="Calibri" panose="020F0502020204030204" pitchFamily="34" charset="0"/>
              </a:rPr>
              <a:t>ite specific technical designs, site preparation, an environmental impact study and all the corresponding procedures in preparation for construction need to be conducted.</a:t>
            </a:r>
          </a:p>
          <a:p>
            <a:pPr marL="257175" indent="-257175">
              <a:buFont typeface="Arial" panose="020B0604020202020204" pitchFamily="34" charset="0"/>
              <a:buChar char="•"/>
            </a:pPr>
            <a:r>
              <a:rPr lang="en-US" sz="1400" kern="0" dirty="0">
                <a:solidFill>
                  <a:schemeClr val="tx1"/>
                </a:solidFill>
                <a:latin typeface="Calibri" panose="020F0502020204030204" pitchFamily="34" charset="0"/>
                <a:cs typeface="Calibri" panose="020F0502020204030204" pitchFamily="34" charset="0"/>
              </a:rPr>
              <a:t>As well as the preparation for civil engineering construction works, obtaining all required permits, preparation of technical documentation, tenders and commercial documents.</a:t>
            </a:r>
            <a:endParaRPr lang="en-GB" sz="1400" kern="0" dirty="0">
              <a:solidFill>
                <a:schemeClr val="tx1"/>
              </a:solidFill>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endParaRPr lang="en-GB" dirty="0">
              <a:solidFill>
                <a:schemeClr val="tx1"/>
              </a:solidFill>
            </a:endParaRPr>
          </a:p>
        </p:txBody>
      </p:sp>
      <p:sp>
        <p:nvSpPr>
          <p:cNvPr id="3" name="Title 2">
            <a:extLst>
              <a:ext uri="{FF2B5EF4-FFF2-40B4-BE49-F238E27FC236}">
                <a16:creationId xmlns:a16="http://schemas.microsoft.com/office/drawing/2014/main" id="{96A30B2C-FD73-17A5-C1B0-8552AFCD4DBF}"/>
              </a:ext>
            </a:extLst>
          </p:cNvPr>
          <p:cNvSpPr>
            <a:spLocks noGrp="1"/>
          </p:cNvSpPr>
          <p:nvPr>
            <p:ph type="title"/>
          </p:nvPr>
        </p:nvSpPr>
        <p:spPr>
          <a:xfrm>
            <a:off x="92140" y="-20538"/>
            <a:ext cx="8532019" cy="412979"/>
          </a:xfrm>
        </p:spPr>
        <p:txBody>
          <a:bodyPr/>
          <a:lstStyle/>
          <a:p>
            <a:r>
              <a:rPr lang="en-US" sz="3200" b="0" dirty="0">
                <a:latin typeface="Calibri" panose="020F0502020204030204" pitchFamily="34" charset="0"/>
                <a:cs typeface="Calibri" panose="020F0502020204030204" pitchFamily="34" charset="0"/>
              </a:rPr>
              <a:t>Long Term R&amp;D</a:t>
            </a:r>
            <a:endParaRPr lang="en-GB" sz="3200" b="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DB02A61-7125-36B6-367D-54085AEB9DFD}"/>
              </a:ext>
            </a:extLst>
          </p:cNvPr>
          <p:cNvSpPr>
            <a:spLocks noGrp="1"/>
          </p:cNvSpPr>
          <p:nvPr>
            <p:ph type="sldNum" sz="quarter" idx="12"/>
          </p:nvPr>
        </p:nvSpPr>
        <p:spPr/>
        <p:txBody>
          <a:bodyPr/>
          <a:lstStyle/>
          <a:p>
            <a:pPr>
              <a:defRPr/>
            </a:pPr>
            <a:fld id="{36B5EA5A-BC32-A742-B11B-8E7414D5B535}" type="slidenum">
              <a:rPr lang="en-US" smtClean="0"/>
              <a:t>30</a:t>
            </a:fld>
            <a:endParaRPr lang="en-US"/>
          </a:p>
        </p:txBody>
      </p:sp>
      <p:pic>
        <p:nvPicPr>
          <p:cNvPr id="6" name="Picture 5">
            <a:extLst>
              <a:ext uri="{FF2B5EF4-FFF2-40B4-BE49-F238E27FC236}">
                <a16:creationId xmlns:a16="http://schemas.microsoft.com/office/drawing/2014/main" id="{4B696B35-DEA6-88F2-1FC8-2742777B7034}"/>
              </a:ext>
            </a:extLst>
          </p:cNvPr>
          <p:cNvPicPr>
            <a:picLocks noChangeAspect="1"/>
          </p:cNvPicPr>
          <p:nvPr/>
        </p:nvPicPr>
        <p:blipFill>
          <a:blip r:embed="rId2"/>
          <a:stretch>
            <a:fillRect/>
          </a:stretch>
        </p:blipFill>
        <p:spPr>
          <a:xfrm>
            <a:off x="106073" y="3143669"/>
            <a:ext cx="6293840" cy="1300289"/>
          </a:xfrm>
          <a:prstGeom prst="rect">
            <a:avLst/>
          </a:prstGeom>
        </p:spPr>
      </p:pic>
      <p:pic>
        <p:nvPicPr>
          <p:cNvPr id="9" name="Picture 8">
            <a:extLst>
              <a:ext uri="{FF2B5EF4-FFF2-40B4-BE49-F238E27FC236}">
                <a16:creationId xmlns:a16="http://schemas.microsoft.com/office/drawing/2014/main" id="{25177615-25C4-B225-E505-DAE1A3D240A0}"/>
              </a:ext>
            </a:extLst>
          </p:cNvPr>
          <p:cNvPicPr>
            <a:picLocks noChangeAspect="1"/>
          </p:cNvPicPr>
          <p:nvPr/>
        </p:nvPicPr>
        <p:blipFill>
          <a:blip r:embed="rId3"/>
          <a:stretch>
            <a:fillRect/>
          </a:stretch>
        </p:blipFill>
        <p:spPr>
          <a:xfrm>
            <a:off x="92139" y="834651"/>
            <a:ext cx="6246917" cy="1809107"/>
          </a:xfrm>
          <a:prstGeom prst="rect">
            <a:avLst/>
          </a:prstGeom>
        </p:spPr>
      </p:pic>
      <p:sp>
        <p:nvSpPr>
          <p:cNvPr id="5" name="Footer Placeholder 4">
            <a:extLst>
              <a:ext uri="{FF2B5EF4-FFF2-40B4-BE49-F238E27FC236}">
                <a16:creationId xmlns:a16="http://schemas.microsoft.com/office/drawing/2014/main" id="{6FA99AB4-1775-4E63-8E7B-43C288F0D35C}"/>
              </a:ext>
            </a:extLst>
          </p:cNvPr>
          <p:cNvSpPr>
            <a:spLocks noGrp="1"/>
          </p:cNvSpPr>
          <p:nvPr>
            <p:ph type="ftr" sz="quarter" idx="11"/>
          </p:nvPr>
        </p:nvSpPr>
        <p:spPr/>
        <p:txBody>
          <a:bodyPr/>
          <a:lstStyle/>
          <a:p>
            <a:pPr>
              <a:defRPr/>
            </a:pPr>
            <a:r>
              <a:rPr lang="it-IT"/>
              <a:t>D. Schulte, Muon Cooling Demonstrator, Milano, November 2025</a:t>
            </a:r>
            <a:endParaRPr lang="en-US"/>
          </a:p>
        </p:txBody>
      </p:sp>
    </p:spTree>
    <p:extLst>
      <p:ext uri="{BB962C8B-B14F-4D97-AF65-F5344CB8AC3E}">
        <p14:creationId xmlns:p14="http://schemas.microsoft.com/office/powerpoint/2010/main" val="1825276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C21F2-6617-8EA5-CF4A-714B3751175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A1C4BF83-FDEF-257A-6A48-E7232667DB77}"/>
              </a:ext>
            </a:extLst>
          </p:cNvPr>
          <p:cNvSpPr>
            <a:spLocks noGrp="1"/>
          </p:cNvSpPr>
          <p:nvPr>
            <p:ph type="ftr" sz="quarter" idx="3"/>
          </p:nvPr>
        </p:nvSpPr>
        <p:spPr>
          <a:xfrm>
            <a:off x="35496" y="4977845"/>
            <a:ext cx="6768752" cy="195485"/>
          </a:xfrm>
        </p:spPr>
        <p:txBody>
          <a:bodyPr/>
          <a:lstStyle/>
          <a:p>
            <a:pPr algn="l"/>
            <a:r>
              <a:rPr lang="it-IT"/>
              <a:t>D. Schulte, Muon Cooling Demonstrator, Milano, November 2025</a:t>
            </a:r>
            <a:endParaRPr lang="en-GB" dirty="0"/>
          </a:p>
        </p:txBody>
      </p:sp>
      <p:sp>
        <p:nvSpPr>
          <p:cNvPr id="5" name="Title 4">
            <a:extLst>
              <a:ext uri="{FF2B5EF4-FFF2-40B4-BE49-F238E27FC236}">
                <a16:creationId xmlns:a16="http://schemas.microsoft.com/office/drawing/2014/main" id="{CB1CC1A8-302A-3D57-2867-D04D62F6D244}"/>
              </a:ext>
            </a:extLst>
          </p:cNvPr>
          <p:cNvSpPr>
            <a:spLocks noGrp="1"/>
          </p:cNvSpPr>
          <p:nvPr>
            <p:ph type="title"/>
          </p:nvPr>
        </p:nvSpPr>
        <p:spPr>
          <a:xfrm>
            <a:off x="395536" y="-20537"/>
            <a:ext cx="7992888" cy="483522"/>
          </a:xfrm>
        </p:spPr>
        <p:txBody>
          <a:bodyPr/>
          <a:lstStyle/>
          <a:p>
            <a:r>
              <a:rPr lang="en-US" dirty="0"/>
              <a:t>RF and High-Field HTS Development Strategy</a:t>
            </a:r>
            <a:endParaRPr lang="en-US" sz="3200" dirty="0">
              <a:latin typeface="Calibri"/>
              <a:cs typeface="Calibri"/>
            </a:endParaRPr>
          </a:p>
        </p:txBody>
      </p:sp>
      <p:sp>
        <p:nvSpPr>
          <p:cNvPr id="2" name="Slide Number Placeholder 1">
            <a:extLst>
              <a:ext uri="{FF2B5EF4-FFF2-40B4-BE49-F238E27FC236}">
                <a16:creationId xmlns:a16="http://schemas.microsoft.com/office/drawing/2014/main" id="{970010E8-B505-EAD3-CAB8-FD7C2D028E17}"/>
              </a:ext>
            </a:extLst>
          </p:cNvPr>
          <p:cNvSpPr>
            <a:spLocks noGrp="1"/>
          </p:cNvSpPr>
          <p:nvPr>
            <p:ph type="sldNum" sz="quarter" idx="4"/>
          </p:nvPr>
        </p:nvSpPr>
        <p:spPr/>
        <p:txBody>
          <a:bodyPr/>
          <a:lstStyle/>
          <a:p>
            <a:fld id="{974172A1-1CBF-0B40-9234-7D4D80EC19EA}" type="slidenum">
              <a:rPr lang="en-GB" smtClean="0"/>
              <a:pPr/>
              <a:t>31</a:t>
            </a:fld>
            <a:endParaRPr lang="en-GB" dirty="0"/>
          </a:p>
        </p:txBody>
      </p:sp>
      <p:sp>
        <p:nvSpPr>
          <p:cNvPr id="8" name="TextBox 7">
            <a:extLst>
              <a:ext uri="{FF2B5EF4-FFF2-40B4-BE49-F238E27FC236}">
                <a16:creationId xmlns:a16="http://schemas.microsoft.com/office/drawing/2014/main" id="{B9D145B9-643D-3E0A-E6B4-1F67A3EBA92A}"/>
              </a:ext>
            </a:extLst>
          </p:cNvPr>
          <p:cNvSpPr txBox="1"/>
          <p:nvPr/>
        </p:nvSpPr>
        <p:spPr>
          <a:xfrm>
            <a:off x="84993" y="618817"/>
            <a:ext cx="8974014" cy="4401205"/>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For the RF development:</a:t>
            </a:r>
          </a:p>
          <a:p>
            <a:r>
              <a:rPr lang="en-US" sz="1400" dirty="0">
                <a:latin typeface="Calibri" panose="020F0502020204030204" pitchFamily="34" charset="0"/>
                <a:cs typeface="Calibri" panose="020F0502020204030204" pitchFamily="34" charset="0"/>
              </a:rPr>
              <a:t>The key challenge is the normal conducting RF in the muon cooling section</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Attempt to remain within state of the art for the other parts</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This might change once the commitment to a muon collider becomes stronger</a:t>
            </a:r>
          </a:p>
          <a:p>
            <a:r>
              <a:rPr lang="en-US" sz="1400" dirty="0">
                <a:latin typeface="Calibri" panose="020F0502020204030204" pitchFamily="34" charset="0"/>
                <a:cs typeface="Calibri" panose="020F0502020204030204" pitchFamily="34" charset="0"/>
              </a:rPr>
              <a:t>This is therefore a part of the muon cooling technology development</a:t>
            </a: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Had good discussions with the LDG RF panel</a:t>
            </a:r>
          </a:p>
          <a:p>
            <a:r>
              <a:rPr lang="en-US" sz="1400" dirty="0">
                <a:latin typeface="Calibri" panose="020F0502020204030204" pitchFamily="34" charset="0"/>
                <a:cs typeface="Calibri" panose="020F0502020204030204" pitchFamily="34" charset="0"/>
              </a:rPr>
              <a:t>SLAC is investing into an RF test stand</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Also efforts at INFN and in the UK</a:t>
            </a:r>
          </a:p>
          <a:p>
            <a:endParaRPr lang="en-US" sz="1400"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A clear Roadmap for the development of HTS magnets exists and funding needs to be secured</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The LDG should play an important role</a:t>
            </a: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The HTS solenoid technology is of high importance for societal applications</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We can profit from developments driven by society</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We can contribute to society</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We see that this is leading to additional support for R&amp;D</a:t>
            </a:r>
          </a:p>
          <a:p>
            <a:r>
              <a:rPr lang="en-US" sz="1400" dirty="0">
                <a:latin typeface="Calibri" panose="020F0502020204030204" pitchFamily="34" charset="0"/>
                <a:cs typeface="Calibri" panose="020F0502020204030204" pitchFamily="34" charset="0"/>
              </a:rPr>
              <a:t>The power converter for the fast-ramping magnets are of high relevance for society</a:t>
            </a:r>
          </a:p>
          <a:p>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4965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2CBBC-CB1D-D611-F09E-67C78491A3D4}"/>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9B0EA161-6EB7-5AA3-5356-AFCBB4EB5D08}"/>
              </a:ext>
            </a:extLst>
          </p:cNvPr>
          <p:cNvSpPr>
            <a:spLocks noGrp="1"/>
          </p:cNvSpPr>
          <p:nvPr>
            <p:ph type="title"/>
          </p:nvPr>
        </p:nvSpPr>
        <p:spPr>
          <a:xfrm>
            <a:off x="502920" y="-7475"/>
            <a:ext cx="7574280" cy="432048"/>
          </a:xfrm>
        </p:spPr>
        <p:txBody>
          <a:bodyPr/>
          <a:lstStyle/>
          <a:p>
            <a:pPr algn="ctr"/>
            <a:r>
              <a:rPr lang="en-GB" sz="3200" dirty="0">
                <a:latin typeface="Calibri"/>
                <a:cs typeface="Calibri"/>
              </a:rPr>
              <a:t>Magnets</a:t>
            </a:r>
            <a:endParaRPr lang="en-GB" sz="3200" b="0" dirty="0">
              <a:latin typeface="Calibri"/>
              <a:cs typeface="Calibri"/>
            </a:endParaRPr>
          </a:p>
        </p:txBody>
      </p:sp>
      <p:sp>
        <p:nvSpPr>
          <p:cNvPr id="5" name="Espace réservé du numéro de diapositive 3">
            <a:extLst>
              <a:ext uri="{FF2B5EF4-FFF2-40B4-BE49-F238E27FC236}">
                <a16:creationId xmlns:a16="http://schemas.microsoft.com/office/drawing/2014/main" id="{CB5B8590-E6E9-172B-FC7F-DB79F075D85E}"/>
              </a:ext>
            </a:extLst>
          </p:cNvPr>
          <p:cNvSpPr txBox="1">
            <a:spLocks/>
          </p:cNvSpPr>
          <p:nvPr/>
        </p:nvSpPr>
        <p:spPr>
          <a:xfrm>
            <a:off x="7632576" y="4555307"/>
            <a:ext cx="457200" cy="273844"/>
          </a:xfrm>
          <a:prstGeom prst="rect">
            <a:avLst/>
          </a:prstGeom>
        </p:spPr>
        <p:txBody>
          <a:bodyPr vert="horz" lIns="91440" tIns="45720" rIns="91440" bIns="4572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4172A1-1CBF-0B40-9234-7D4D80EC19EA}" type="slidenum">
              <a:rPr lang="en-GB" smtClean="0"/>
              <a:pPr/>
              <a:t>32</a:t>
            </a:fld>
            <a:endParaRPr lang="en-GB" dirty="0"/>
          </a:p>
        </p:txBody>
      </p:sp>
      <p:sp>
        <p:nvSpPr>
          <p:cNvPr id="6" name="Footer Placeholder 5">
            <a:extLst>
              <a:ext uri="{FF2B5EF4-FFF2-40B4-BE49-F238E27FC236}">
                <a16:creationId xmlns:a16="http://schemas.microsoft.com/office/drawing/2014/main" id="{51DA4C80-C039-9999-632D-BD7F8152EB5E}"/>
              </a:ext>
            </a:extLst>
          </p:cNvPr>
          <p:cNvSpPr>
            <a:spLocks noGrp="1"/>
          </p:cNvSpPr>
          <p:nvPr>
            <p:ph type="ftr" sz="quarter" idx="3"/>
          </p:nvPr>
        </p:nvSpPr>
        <p:spPr/>
        <p:txBody>
          <a:bodyPr/>
          <a:lstStyle/>
          <a:p>
            <a:pPr algn="l"/>
            <a:r>
              <a:rPr lang="it-IT"/>
              <a:t>D. Schulte, Muon Cooling Demonstrator, Milano, November 2025</a:t>
            </a:r>
            <a:endParaRPr lang="en-GB" dirty="0"/>
          </a:p>
        </p:txBody>
      </p:sp>
      <p:sp>
        <p:nvSpPr>
          <p:cNvPr id="4" name="Slide Number Placeholder 3">
            <a:extLst>
              <a:ext uri="{FF2B5EF4-FFF2-40B4-BE49-F238E27FC236}">
                <a16:creationId xmlns:a16="http://schemas.microsoft.com/office/drawing/2014/main" id="{BFB9F4D6-D26B-F9F3-225E-DACEFE7CE9C8}"/>
              </a:ext>
            </a:extLst>
          </p:cNvPr>
          <p:cNvSpPr>
            <a:spLocks noGrp="1"/>
          </p:cNvSpPr>
          <p:nvPr>
            <p:ph type="sldNum" sz="quarter" idx="4"/>
          </p:nvPr>
        </p:nvSpPr>
        <p:spPr/>
        <p:txBody>
          <a:bodyPr/>
          <a:lstStyle/>
          <a:p>
            <a:fld id="{974172A1-1CBF-0B40-9234-7D4D80EC19EA}" type="slidenum">
              <a:rPr lang="en-GB" smtClean="0"/>
              <a:pPr/>
              <a:t>32</a:t>
            </a:fld>
            <a:endParaRPr lang="en-GB" dirty="0"/>
          </a:p>
        </p:txBody>
      </p:sp>
      <p:pic>
        <p:nvPicPr>
          <p:cNvPr id="26" name="Picture 25" descr="A diagram of a test&#10;&#10;Description automatically generated">
            <a:extLst>
              <a:ext uri="{FF2B5EF4-FFF2-40B4-BE49-F238E27FC236}">
                <a16:creationId xmlns:a16="http://schemas.microsoft.com/office/drawing/2014/main" id="{A38B3250-1A4F-74A3-4939-DD2AB9658F3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39706" y="624098"/>
            <a:ext cx="2369744" cy="2761663"/>
          </a:xfrm>
          <a:prstGeom prst="rect">
            <a:avLst/>
          </a:prstGeom>
        </p:spPr>
      </p:pic>
      <p:pic>
        <p:nvPicPr>
          <p:cNvPr id="31" name="Afbeelding 5">
            <a:extLst>
              <a:ext uri="{FF2B5EF4-FFF2-40B4-BE49-F238E27FC236}">
                <a16:creationId xmlns:a16="http://schemas.microsoft.com/office/drawing/2014/main" id="{D52EC912-3BA9-7169-8D23-7B86A274C7D6}"/>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10336" y="3578347"/>
            <a:ext cx="1587015" cy="1153840"/>
          </a:xfrm>
          <a:prstGeom prst="rect">
            <a:avLst/>
          </a:prstGeom>
        </p:spPr>
      </p:pic>
      <p:sp>
        <p:nvSpPr>
          <p:cNvPr id="32" name="TextBox 31">
            <a:extLst>
              <a:ext uri="{FF2B5EF4-FFF2-40B4-BE49-F238E27FC236}">
                <a16:creationId xmlns:a16="http://schemas.microsoft.com/office/drawing/2014/main" id="{6B64CDDD-49AA-FF27-24E6-E8ED9F2F3FA3}"/>
              </a:ext>
            </a:extLst>
          </p:cNvPr>
          <p:cNvSpPr txBox="1"/>
          <p:nvPr/>
        </p:nvSpPr>
        <p:spPr>
          <a:xfrm>
            <a:off x="2031729" y="4255234"/>
            <a:ext cx="1736764" cy="400110"/>
          </a:xfrm>
          <a:prstGeom prst="rect">
            <a:avLst/>
          </a:prstGeom>
          <a:solidFill>
            <a:schemeClr val="bg1">
              <a:alpha val="50000"/>
            </a:schemeClr>
          </a:solidFill>
        </p:spPr>
        <p:txBody>
          <a:bodyPr wrap="square" rtlCol="0">
            <a:spAutoFit/>
          </a:bodyPr>
          <a:lstStyle/>
          <a:p>
            <a:r>
              <a:rPr lang="en-US" sz="1000" dirty="0">
                <a:latin typeface="Calibri" panose="020F0502020204030204" pitchFamily="34" charset="0"/>
                <a:cs typeface="Calibri" panose="020F0502020204030204" pitchFamily="34" charset="0"/>
              </a:rPr>
              <a:t>Normal-conducting RCS </a:t>
            </a:r>
            <a:r>
              <a:rPr lang="en-US" sz="1000" b="1" dirty="0">
                <a:latin typeface="Calibri" panose="020F0502020204030204" pitchFamily="34" charset="0"/>
                <a:cs typeface="Calibri" panose="020F0502020204030204" pitchFamily="34" charset="0"/>
              </a:rPr>
              <a:t>pulsed magnets</a:t>
            </a:r>
            <a:endParaRPr lang="en-US" sz="1000"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009730CC-38AA-C235-A226-E88CFA399253}"/>
              </a:ext>
            </a:extLst>
          </p:cNvPr>
          <p:cNvGrpSpPr/>
          <p:nvPr/>
        </p:nvGrpSpPr>
        <p:grpSpPr>
          <a:xfrm>
            <a:off x="344398" y="2867356"/>
            <a:ext cx="1424649" cy="2021743"/>
            <a:chOff x="1783585" y="772159"/>
            <a:chExt cx="4146307" cy="5246844"/>
          </a:xfrm>
        </p:grpSpPr>
        <p:pic>
          <p:nvPicPr>
            <p:cNvPr id="3" name="Picture 2">
              <a:extLst>
                <a:ext uri="{FF2B5EF4-FFF2-40B4-BE49-F238E27FC236}">
                  <a16:creationId xmlns:a16="http://schemas.microsoft.com/office/drawing/2014/main" id="{0CEA8EA7-997B-C9BC-CC4E-16A62F7E6B4D}"/>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5400000">
              <a:off x="35260" y="2553010"/>
              <a:ext cx="5229202" cy="1667500"/>
            </a:xfrm>
            <a:prstGeom prst="rect">
              <a:avLst/>
            </a:prstGeom>
          </p:spPr>
        </p:pic>
        <p:grpSp>
          <p:nvGrpSpPr>
            <p:cNvPr id="7" name="Group 6">
              <a:extLst>
                <a:ext uri="{FF2B5EF4-FFF2-40B4-BE49-F238E27FC236}">
                  <a16:creationId xmlns:a16="http://schemas.microsoft.com/office/drawing/2014/main" id="{3F3B58A1-8E2C-7A2A-EDAE-4800F06841B3}"/>
                </a:ext>
              </a:extLst>
            </p:cNvPr>
            <p:cNvGrpSpPr/>
            <p:nvPr/>
          </p:nvGrpSpPr>
          <p:grpSpPr>
            <a:xfrm>
              <a:off x="1783585" y="1522689"/>
              <a:ext cx="4146307" cy="4496314"/>
              <a:chOff x="1783585" y="1522689"/>
              <a:chExt cx="4146307" cy="4496314"/>
            </a:xfrm>
          </p:grpSpPr>
          <p:sp>
            <p:nvSpPr>
              <p:cNvPr id="25" name="TextBox 24">
                <a:extLst>
                  <a:ext uri="{FF2B5EF4-FFF2-40B4-BE49-F238E27FC236}">
                    <a16:creationId xmlns:a16="http://schemas.microsoft.com/office/drawing/2014/main" id="{B0EEDFDD-2420-3213-3182-6BE54B9BD046}"/>
                  </a:ext>
                </a:extLst>
              </p:cNvPr>
              <p:cNvSpPr txBox="1"/>
              <p:nvPr/>
            </p:nvSpPr>
            <p:spPr>
              <a:xfrm rot="16200000">
                <a:off x="313278" y="2992996"/>
                <a:ext cx="3525746" cy="585131"/>
              </a:xfrm>
              <a:prstGeom prst="rect">
                <a:avLst/>
              </a:prstGeom>
              <a:noFill/>
            </p:spPr>
            <p:txBody>
              <a:bodyPr wrap="none" rtlCol="0">
                <a:spAutoFit/>
              </a:bodyPr>
              <a:lstStyle/>
              <a:p>
                <a:r>
                  <a:rPr lang="en-US" sz="1000" dirty="0">
                    <a:latin typeface="Calibri" panose="020F0502020204030204" pitchFamily="34" charset="0"/>
                    <a:cs typeface="Calibri" panose="020F0502020204030204" pitchFamily="34" charset="0"/>
                  </a:rPr>
                  <a:t>HTS pancakes 4 mm tape</a:t>
                </a:r>
              </a:p>
            </p:txBody>
          </p:sp>
          <p:grpSp>
            <p:nvGrpSpPr>
              <p:cNvPr id="11" name="Group 10">
                <a:extLst>
                  <a:ext uri="{FF2B5EF4-FFF2-40B4-BE49-F238E27FC236}">
                    <a16:creationId xmlns:a16="http://schemas.microsoft.com/office/drawing/2014/main" id="{C364DF5A-2D4E-2B1B-6047-B52D9D50112F}"/>
                  </a:ext>
                </a:extLst>
              </p:cNvPr>
              <p:cNvGrpSpPr/>
              <p:nvPr/>
            </p:nvGrpSpPr>
            <p:grpSpPr>
              <a:xfrm>
                <a:off x="3090627" y="3471505"/>
                <a:ext cx="2839265" cy="2547498"/>
                <a:chOff x="3331159" y="3577151"/>
                <a:chExt cx="2839265" cy="2547498"/>
              </a:xfrm>
            </p:grpSpPr>
            <p:pic>
              <p:nvPicPr>
                <p:cNvPr id="13" name="Picture 12">
                  <a:extLst>
                    <a:ext uri="{FF2B5EF4-FFF2-40B4-BE49-F238E27FC236}">
                      <a16:creationId xmlns:a16="http://schemas.microsoft.com/office/drawing/2014/main" id="{64180390-DFEB-00B8-DCDF-24722F15AEC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700364" y="4954533"/>
                  <a:ext cx="2356771" cy="1170116"/>
                </a:xfrm>
                <a:prstGeom prst="rect">
                  <a:avLst/>
                </a:prstGeom>
              </p:spPr>
            </p:pic>
            <p:pic>
              <p:nvPicPr>
                <p:cNvPr id="23" name="Picture 22">
                  <a:extLst>
                    <a:ext uri="{FF2B5EF4-FFF2-40B4-BE49-F238E27FC236}">
                      <a16:creationId xmlns:a16="http://schemas.microsoft.com/office/drawing/2014/main" id="{3C19FCFF-FEB4-BFFB-A999-E10069760A5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331159" y="3577151"/>
                  <a:ext cx="2839265" cy="1343465"/>
                </a:xfrm>
                <a:prstGeom prst="rect">
                  <a:avLst/>
                </a:prstGeom>
              </p:spPr>
            </p:pic>
          </p:grpSp>
        </p:grpSp>
      </p:grpSp>
      <p:sp>
        <p:nvSpPr>
          <p:cNvPr id="29" name="TextBox 28">
            <a:extLst>
              <a:ext uri="{FF2B5EF4-FFF2-40B4-BE49-F238E27FC236}">
                <a16:creationId xmlns:a16="http://schemas.microsoft.com/office/drawing/2014/main" id="{982FBE1D-3B04-F12D-D0C3-B1B650FE0A1B}"/>
              </a:ext>
            </a:extLst>
          </p:cNvPr>
          <p:cNvSpPr txBox="1"/>
          <p:nvPr/>
        </p:nvSpPr>
        <p:spPr>
          <a:xfrm>
            <a:off x="11561" y="2479571"/>
            <a:ext cx="1587014" cy="400110"/>
          </a:xfrm>
          <a:prstGeom prst="rect">
            <a:avLst/>
          </a:prstGeom>
          <a:solidFill>
            <a:schemeClr val="bg1">
              <a:alpha val="50000"/>
            </a:schemeClr>
          </a:solidFill>
          <a:ln>
            <a:solidFill>
              <a:schemeClr val="accent1">
                <a:lumMod val="20000"/>
                <a:lumOff val="80000"/>
              </a:schemeClr>
            </a:solidFill>
          </a:ln>
        </p:spPr>
        <p:txBody>
          <a:bodyPr wrap="square" rtlCol="0">
            <a:spAutoFit/>
          </a:bodyPr>
          <a:lstStyle/>
          <a:p>
            <a:pPr>
              <a:lnSpc>
                <a:spcPct val="100000"/>
              </a:lnSpc>
            </a:pPr>
            <a:r>
              <a:rPr lang="en-US" sz="1000" spc="-1" dirty="0">
                <a:solidFill>
                  <a:srgbClr val="000000"/>
                </a:solidFill>
                <a:latin typeface="Calibri" panose="020F0502020204030204" pitchFamily="34" charset="0"/>
                <a:cs typeface="Calibri" panose="020F0502020204030204" pitchFamily="34" charset="0"/>
              </a:rPr>
              <a:t>HTS final cooling solenoid mechanical design</a:t>
            </a:r>
            <a:endParaRPr lang="en-US" sz="1000" b="1" spc="-1" dirty="0">
              <a:solidFill>
                <a:srgbClr val="000000"/>
              </a:solidFill>
              <a:latin typeface="Calibri" panose="020F0502020204030204"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8D36CB8A-3F9C-A914-FDD0-8B411676FB9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882410" y="1218120"/>
            <a:ext cx="1142488" cy="1131608"/>
          </a:xfrm>
          <a:prstGeom prst="rect">
            <a:avLst/>
          </a:prstGeom>
        </p:spPr>
      </p:pic>
      <p:pic>
        <p:nvPicPr>
          <p:cNvPr id="34" name="Picture 33">
            <a:extLst>
              <a:ext uri="{FF2B5EF4-FFF2-40B4-BE49-F238E27FC236}">
                <a16:creationId xmlns:a16="http://schemas.microsoft.com/office/drawing/2014/main" id="{50BD284A-672E-1DF7-303F-92FC21566CF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938522" y="2396608"/>
            <a:ext cx="934948" cy="712347"/>
          </a:xfrm>
          <a:prstGeom prst="rect">
            <a:avLst/>
          </a:prstGeom>
        </p:spPr>
      </p:pic>
      <p:sp>
        <p:nvSpPr>
          <p:cNvPr id="35" name="TextBox 34">
            <a:extLst>
              <a:ext uri="{FF2B5EF4-FFF2-40B4-BE49-F238E27FC236}">
                <a16:creationId xmlns:a16="http://schemas.microsoft.com/office/drawing/2014/main" id="{559A74CA-4C1D-6FFE-11AD-B95CB1B50803}"/>
              </a:ext>
            </a:extLst>
          </p:cNvPr>
          <p:cNvSpPr txBox="1"/>
          <p:nvPr/>
        </p:nvSpPr>
        <p:spPr>
          <a:xfrm>
            <a:off x="7753704" y="3085000"/>
            <a:ext cx="1387430" cy="246221"/>
          </a:xfrm>
          <a:prstGeom prst="rect">
            <a:avLst/>
          </a:prstGeom>
          <a:noFill/>
          <a:ln>
            <a:noFill/>
          </a:ln>
        </p:spPr>
        <p:txBody>
          <a:bodyPr wrap="square" rtlCol="0">
            <a:spAutoFit/>
          </a:bodyPr>
          <a:lstStyle/>
          <a:p>
            <a:pPr>
              <a:lnSpc>
                <a:spcPct val="100000"/>
              </a:lnSpc>
            </a:pPr>
            <a:r>
              <a:rPr lang="en-US" sz="1000" spc="-1" dirty="0">
                <a:solidFill>
                  <a:srgbClr val="000000"/>
                </a:solidFill>
                <a:latin typeface="Calibri" panose="020F0502020204030204" pitchFamily="34" charset="0"/>
                <a:cs typeface="Calibri" panose="020F0502020204030204" pitchFamily="34" charset="0"/>
              </a:rPr>
              <a:t>First </a:t>
            </a:r>
            <a:r>
              <a:rPr lang="en-US" sz="1000" b="1" spc="-1" dirty="0">
                <a:solidFill>
                  <a:srgbClr val="000000"/>
                </a:solidFill>
                <a:latin typeface="Calibri" panose="020F0502020204030204" pitchFamily="34" charset="0"/>
                <a:cs typeface="Calibri" panose="020F0502020204030204" pitchFamily="34" charset="0"/>
              </a:rPr>
              <a:t>HTS winding tests</a:t>
            </a:r>
          </a:p>
        </p:txBody>
      </p:sp>
      <p:pic>
        <p:nvPicPr>
          <p:cNvPr id="37" name="Content Placeholder 5" descr="A close-up of a machine&#10;&#10;Description automatically generated">
            <a:extLst>
              <a:ext uri="{FF2B5EF4-FFF2-40B4-BE49-F238E27FC236}">
                <a16:creationId xmlns:a16="http://schemas.microsoft.com/office/drawing/2014/main" id="{6B7770CE-C118-873A-FC48-3083FA81DF36}"/>
              </a:ext>
            </a:extLst>
          </p:cNvPr>
          <p:cNvPicPr>
            <a:picLocks noChangeAspect="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05706" y="2691630"/>
            <a:ext cx="1219196" cy="1059686"/>
          </a:xfrm>
          <a:prstGeom prst="rect">
            <a:avLst/>
          </a:prstGeom>
        </p:spPr>
      </p:pic>
      <p:sp>
        <p:nvSpPr>
          <p:cNvPr id="38" name="TextBox 37">
            <a:extLst>
              <a:ext uri="{FF2B5EF4-FFF2-40B4-BE49-F238E27FC236}">
                <a16:creationId xmlns:a16="http://schemas.microsoft.com/office/drawing/2014/main" id="{4D43BC5D-ED19-10D7-8BA6-97560CF2940C}"/>
              </a:ext>
            </a:extLst>
          </p:cNvPr>
          <p:cNvSpPr txBox="1"/>
          <p:nvPr/>
        </p:nvSpPr>
        <p:spPr>
          <a:xfrm>
            <a:off x="1403537" y="3487507"/>
            <a:ext cx="1211171" cy="246221"/>
          </a:xfrm>
          <a:prstGeom prst="rect">
            <a:avLst/>
          </a:prstGeom>
          <a:solidFill>
            <a:schemeClr val="bg1">
              <a:alpha val="50000"/>
            </a:schemeClr>
          </a:solidFill>
          <a:ln>
            <a:solidFill>
              <a:schemeClr val="accent1">
                <a:lumMod val="20000"/>
                <a:lumOff val="80000"/>
              </a:schemeClr>
            </a:solidFill>
          </a:ln>
        </p:spPr>
        <p:txBody>
          <a:bodyPr wrap="square" rtlCol="0">
            <a:spAutoFit/>
          </a:bodyPr>
          <a:lstStyle/>
          <a:p>
            <a:pPr>
              <a:lnSpc>
                <a:spcPct val="100000"/>
              </a:lnSpc>
            </a:pPr>
            <a:r>
              <a:rPr lang="en-US" sz="1000" spc="-1" dirty="0">
                <a:solidFill>
                  <a:srgbClr val="000000"/>
                </a:solidFill>
                <a:latin typeface="Calibri" panose="020F0502020204030204" pitchFamily="34" charset="0"/>
                <a:cs typeface="Calibri" panose="020F0502020204030204" pitchFamily="34" charset="0"/>
              </a:rPr>
              <a:t>Target HTS solenoid</a:t>
            </a:r>
            <a:endParaRPr lang="en-US" sz="1000" b="1" spc="-1" dirty="0">
              <a:solidFill>
                <a:srgbClr val="000000"/>
              </a:solidFill>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049BB51D-EFD1-7935-68F6-E425169D303B}"/>
              </a:ext>
            </a:extLst>
          </p:cNvPr>
          <p:cNvSpPr txBox="1"/>
          <p:nvPr/>
        </p:nvSpPr>
        <p:spPr>
          <a:xfrm>
            <a:off x="78505" y="476943"/>
            <a:ext cx="4571721" cy="1200329"/>
          </a:xfrm>
          <a:prstGeom prst="rect">
            <a:avLst/>
          </a:prstGeom>
          <a:solidFill>
            <a:schemeClr val="accent3">
              <a:lumMod val="20000"/>
              <a:lumOff val="80000"/>
              <a:alpha val="50000"/>
            </a:schemeClr>
          </a:solidFill>
          <a:ln>
            <a:noFill/>
          </a:ln>
        </p:spPr>
        <p:txBody>
          <a:bodyPr wrap="square" rtlCol="0">
            <a:spAutoFit/>
          </a:bodyPr>
          <a:lstStyle/>
          <a:p>
            <a:pPr>
              <a:lnSpc>
                <a:spcPct val="100000"/>
              </a:lnSpc>
            </a:pPr>
            <a:r>
              <a:rPr lang="en-US" sz="1200" b="1" spc="-1" dirty="0">
                <a:solidFill>
                  <a:srgbClr val="000000"/>
                </a:solidFill>
                <a:latin typeface="Calibri" panose="020F0502020204030204" pitchFamily="34" charset="0"/>
                <a:cs typeface="Calibri" panose="020F0502020204030204" pitchFamily="34" charset="0"/>
              </a:rPr>
              <a:t>Achieved:</a:t>
            </a:r>
          </a:p>
          <a:p>
            <a:pPr marL="171450" indent="-171450">
              <a:lnSpc>
                <a:spcPct val="100000"/>
              </a:lnSpc>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Systematic</a:t>
            </a:r>
            <a:r>
              <a:rPr lang="en-US" sz="1200" b="1" spc="-1" dirty="0">
                <a:solidFill>
                  <a:srgbClr val="000000"/>
                </a:solidFill>
                <a:latin typeface="Calibri" panose="020F0502020204030204" pitchFamily="34" charset="0"/>
                <a:cs typeface="Calibri" panose="020F0502020204030204" pitchFamily="34" charset="0"/>
              </a:rPr>
              <a:t> dipole/solenoid performance prediction (LTS </a:t>
            </a:r>
            <a:r>
              <a:rPr lang="en-US" sz="1200" spc="-1" dirty="0">
                <a:solidFill>
                  <a:srgbClr val="000000"/>
                </a:solidFill>
                <a:latin typeface="Calibri" panose="020F0502020204030204" pitchFamily="34" charset="0"/>
                <a:cs typeface="Calibri" panose="020F0502020204030204" pitchFamily="34" charset="0"/>
              </a:rPr>
              <a:t>and</a:t>
            </a:r>
            <a:r>
              <a:rPr lang="en-US" sz="1200" b="1" spc="-1" dirty="0">
                <a:solidFill>
                  <a:srgbClr val="000000"/>
                </a:solidFill>
                <a:latin typeface="Calibri" panose="020F0502020204030204" pitchFamily="34" charset="0"/>
                <a:cs typeface="Calibri" panose="020F0502020204030204" pitchFamily="34" charset="0"/>
              </a:rPr>
              <a:t> HTS)</a:t>
            </a:r>
          </a:p>
          <a:p>
            <a:pPr marL="628650" lvl="1"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Aperture, field, cost, stress, </a:t>
            </a:r>
            <a:r>
              <a:rPr lang="en-US" sz="1200" spc="-1" dirty="0" err="1">
                <a:solidFill>
                  <a:srgbClr val="000000"/>
                </a:solidFill>
                <a:latin typeface="Calibri" panose="020F0502020204030204" pitchFamily="34" charset="0"/>
                <a:cs typeface="Calibri" panose="020F0502020204030204" pitchFamily="34" charset="0"/>
              </a:rPr>
              <a:t>loadline</a:t>
            </a:r>
            <a:r>
              <a:rPr lang="en-US" sz="1200" spc="-1" dirty="0">
                <a:solidFill>
                  <a:srgbClr val="000000"/>
                </a:solidFill>
                <a:latin typeface="Calibri" panose="020F0502020204030204" pitchFamily="34" charset="0"/>
                <a:cs typeface="Calibri" panose="020F0502020204030204" pitchFamily="34" charset="0"/>
              </a:rPr>
              <a:t>, protection, …</a:t>
            </a:r>
          </a:p>
          <a:p>
            <a:pPr marL="171450" indent="-171450">
              <a:lnSpc>
                <a:spcPct val="100000"/>
              </a:lnSpc>
              <a:buFont typeface="Arial" panose="020B0604020202020204" pitchFamily="34" charset="0"/>
              <a:buChar char="•"/>
            </a:pPr>
            <a:r>
              <a:rPr lang="en-US" sz="1200" b="1" spc="-1" dirty="0">
                <a:solidFill>
                  <a:srgbClr val="000000"/>
                </a:solidFill>
                <a:latin typeface="Calibri" panose="020F0502020204030204" pitchFamily="34" charset="0"/>
                <a:cs typeface="Calibri" panose="020F0502020204030204" pitchFamily="34" charset="0"/>
              </a:rPr>
              <a:t>HTS solenoid designs (6D cooling, final cooling, target)</a:t>
            </a:r>
          </a:p>
          <a:p>
            <a:pPr marL="171450" indent="-171450">
              <a:lnSpc>
                <a:spcPct val="100000"/>
              </a:lnSpc>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Normal-conducting </a:t>
            </a:r>
            <a:r>
              <a:rPr lang="en-US" sz="1200" b="1" spc="-1" dirty="0">
                <a:solidFill>
                  <a:srgbClr val="000000"/>
                </a:solidFill>
                <a:latin typeface="Calibri" panose="020F0502020204030204" pitchFamily="34" charset="0"/>
                <a:cs typeface="Calibri" panose="020F0502020204030204" pitchFamily="34" charset="0"/>
              </a:rPr>
              <a:t>fast-pulsed dipoles </a:t>
            </a:r>
            <a:r>
              <a:rPr lang="en-US" sz="1200" spc="-1" dirty="0">
                <a:solidFill>
                  <a:srgbClr val="000000"/>
                </a:solidFill>
                <a:latin typeface="Calibri" panose="020F0502020204030204" pitchFamily="34" charset="0"/>
                <a:cs typeface="Calibri" panose="020F0502020204030204" pitchFamily="34" charset="0"/>
              </a:rPr>
              <a:t>(HTS as alternative)</a:t>
            </a:r>
          </a:p>
          <a:p>
            <a:pPr marL="171450" indent="-171450">
              <a:lnSpc>
                <a:spcPct val="100000"/>
              </a:lnSpc>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Technically limited R&amp;D timeline developed</a:t>
            </a:r>
          </a:p>
        </p:txBody>
      </p:sp>
      <p:grpSp>
        <p:nvGrpSpPr>
          <p:cNvPr id="40" name="Group 39">
            <a:extLst>
              <a:ext uri="{FF2B5EF4-FFF2-40B4-BE49-F238E27FC236}">
                <a16:creationId xmlns:a16="http://schemas.microsoft.com/office/drawing/2014/main" id="{C0B47307-25F8-F010-6CDC-AA6591A9DB4A}"/>
              </a:ext>
            </a:extLst>
          </p:cNvPr>
          <p:cNvGrpSpPr/>
          <p:nvPr/>
        </p:nvGrpSpPr>
        <p:grpSpPr>
          <a:xfrm>
            <a:off x="2951187" y="1707654"/>
            <a:ext cx="2182589" cy="1789602"/>
            <a:chOff x="3770970" y="2885938"/>
            <a:chExt cx="4449248" cy="3474720"/>
          </a:xfrm>
        </p:grpSpPr>
        <p:pic>
          <p:nvPicPr>
            <p:cNvPr id="41" name="Picture 40">
              <a:extLst>
                <a:ext uri="{FF2B5EF4-FFF2-40B4-BE49-F238E27FC236}">
                  <a16:creationId xmlns:a16="http://schemas.microsoft.com/office/drawing/2014/main" id="{F3177C5E-B947-28EE-0D8E-B5349CF2F547}"/>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3770970" y="2885938"/>
              <a:ext cx="4449248" cy="3474720"/>
            </a:xfrm>
            <a:prstGeom prst="rect">
              <a:avLst/>
            </a:prstGeom>
          </p:spPr>
        </p:pic>
        <p:sp>
          <p:nvSpPr>
            <p:cNvPr id="42" name="TextBox 41">
              <a:extLst>
                <a:ext uri="{FF2B5EF4-FFF2-40B4-BE49-F238E27FC236}">
                  <a16:creationId xmlns:a16="http://schemas.microsoft.com/office/drawing/2014/main" id="{07F83327-0A9B-250C-4B7F-15F65ADFAD16}"/>
                </a:ext>
              </a:extLst>
            </p:cNvPr>
            <p:cNvSpPr txBox="1"/>
            <p:nvPr/>
          </p:nvSpPr>
          <p:spPr>
            <a:xfrm>
              <a:off x="4190762" y="5050195"/>
              <a:ext cx="2904173" cy="641939"/>
            </a:xfrm>
            <a:prstGeom prst="rect">
              <a:avLst/>
            </a:prstGeom>
            <a:noFill/>
          </p:spPr>
          <p:txBody>
            <a:bodyPr wrap="none" rtlCol="0">
              <a:spAutoFit/>
            </a:bodyPr>
            <a:lstStyle/>
            <a:p>
              <a:r>
                <a:rPr lang="en-US" sz="1200" dirty="0"/>
                <a:t>REBCO, 20 K</a:t>
              </a:r>
            </a:p>
          </p:txBody>
        </p:sp>
      </p:grpSp>
      <p:pic>
        <p:nvPicPr>
          <p:cNvPr id="44" name="Picture 43">
            <a:extLst>
              <a:ext uri="{FF2B5EF4-FFF2-40B4-BE49-F238E27FC236}">
                <a16:creationId xmlns:a16="http://schemas.microsoft.com/office/drawing/2014/main" id="{3E1354ED-1115-6775-8FAF-C9D518E95C3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798620" y="514014"/>
            <a:ext cx="1462837" cy="974232"/>
          </a:xfrm>
          <a:prstGeom prst="rect">
            <a:avLst/>
          </a:prstGeom>
        </p:spPr>
      </p:pic>
      <p:sp>
        <p:nvSpPr>
          <p:cNvPr id="45" name="TextBox 44">
            <a:extLst>
              <a:ext uri="{FF2B5EF4-FFF2-40B4-BE49-F238E27FC236}">
                <a16:creationId xmlns:a16="http://schemas.microsoft.com/office/drawing/2014/main" id="{8646A52A-37BB-61A1-DE7F-5082D077D625}"/>
              </a:ext>
            </a:extLst>
          </p:cNvPr>
          <p:cNvSpPr txBox="1"/>
          <p:nvPr/>
        </p:nvSpPr>
        <p:spPr>
          <a:xfrm>
            <a:off x="4791940" y="547966"/>
            <a:ext cx="1337525" cy="338554"/>
          </a:xfrm>
          <a:prstGeom prst="rect">
            <a:avLst/>
          </a:prstGeom>
          <a:noFill/>
        </p:spPr>
        <p:txBody>
          <a:bodyPr wrap="square" rtlCol="0">
            <a:spAutoFit/>
          </a:bodyPr>
          <a:lstStyle/>
          <a:p>
            <a:pPr algn="ctr"/>
            <a:r>
              <a:rPr lang="en-CH" sz="800" dirty="0">
                <a:solidFill>
                  <a:srgbClr val="FFFF00"/>
                </a:solidFill>
                <a:latin typeface="Calibri" panose="020F0502020204030204" pitchFamily="34" charset="0"/>
                <a:cs typeface="Calibri" panose="020F0502020204030204" pitchFamily="34" charset="0"/>
              </a:rPr>
              <a:t>MuCol HTS conductor</a:t>
            </a:r>
          </a:p>
          <a:p>
            <a:pPr algn="ctr"/>
            <a:r>
              <a:rPr lang="en-CH" sz="800" dirty="0">
                <a:solidFill>
                  <a:srgbClr val="FFFF00"/>
                </a:solidFill>
                <a:latin typeface="Calibri" panose="020F0502020204030204" pitchFamily="34" charset="0"/>
                <a:cs typeface="Calibri" panose="020F0502020204030204" pitchFamily="34" charset="0"/>
              </a:rPr>
              <a:t>Operating current: 61 kA</a:t>
            </a:r>
          </a:p>
        </p:txBody>
      </p:sp>
      <p:sp>
        <p:nvSpPr>
          <p:cNvPr id="46" name="TextBox 45">
            <a:extLst>
              <a:ext uri="{FF2B5EF4-FFF2-40B4-BE49-F238E27FC236}">
                <a16:creationId xmlns:a16="http://schemas.microsoft.com/office/drawing/2014/main" id="{68B33B90-DBF1-70DE-1627-4DCDC1013849}"/>
              </a:ext>
            </a:extLst>
          </p:cNvPr>
          <p:cNvSpPr txBox="1"/>
          <p:nvPr/>
        </p:nvSpPr>
        <p:spPr>
          <a:xfrm>
            <a:off x="1043608" y="1913638"/>
            <a:ext cx="1960757" cy="276999"/>
          </a:xfrm>
          <a:prstGeom prst="rect">
            <a:avLst/>
          </a:prstGeom>
          <a:solidFill>
            <a:schemeClr val="accent3">
              <a:lumMod val="20000"/>
              <a:lumOff val="80000"/>
              <a:alpha val="50155"/>
            </a:schemeClr>
          </a:solidFill>
        </p:spPr>
        <p:txBody>
          <a:bodyPr wrap="square" rtlCol="0">
            <a:spAutoFit/>
          </a:bodyPr>
          <a:lstStyle/>
          <a:p>
            <a:r>
              <a:rPr lang="en-US" sz="1200" dirty="0">
                <a:latin typeface="Calibri" panose="020F0502020204030204" pitchFamily="34" charset="0"/>
                <a:cs typeface="Calibri" panose="020F0502020204030204" pitchFamily="34" charset="0"/>
              </a:rPr>
              <a:t>Did adjust collider ring field</a:t>
            </a:r>
          </a:p>
        </p:txBody>
      </p:sp>
      <p:sp>
        <p:nvSpPr>
          <p:cNvPr id="8" name="TextBox 7">
            <a:extLst>
              <a:ext uri="{FF2B5EF4-FFF2-40B4-BE49-F238E27FC236}">
                <a16:creationId xmlns:a16="http://schemas.microsoft.com/office/drawing/2014/main" id="{5CA1027F-AD1A-BCE9-350D-4483300FD0C5}"/>
              </a:ext>
            </a:extLst>
          </p:cNvPr>
          <p:cNvSpPr txBox="1"/>
          <p:nvPr/>
        </p:nvSpPr>
        <p:spPr>
          <a:xfrm>
            <a:off x="4972666" y="3435846"/>
            <a:ext cx="4135838" cy="1569660"/>
          </a:xfrm>
          <a:prstGeom prst="rect">
            <a:avLst/>
          </a:prstGeom>
          <a:solidFill>
            <a:schemeClr val="accent5">
              <a:lumMod val="20000"/>
              <a:lumOff val="80000"/>
              <a:alpha val="50000"/>
            </a:schemeClr>
          </a:solidFill>
          <a:ln>
            <a:noFill/>
          </a:ln>
        </p:spPr>
        <p:txBody>
          <a:bodyPr wrap="square" rtlCol="0">
            <a:spAutoFit/>
          </a:bodyPr>
          <a:lstStyle/>
          <a:p>
            <a:pPr>
              <a:lnSpc>
                <a:spcPct val="100000"/>
              </a:lnSpc>
            </a:pPr>
            <a:r>
              <a:rPr lang="en-US" sz="1200" b="1" spc="-1" dirty="0">
                <a:solidFill>
                  <a:srgbClr val="000000"/>
                </a:solidFill>
                <a:latin typeface="Calibri" panose="020F0502020204030204" pitchFamily="34" charset="0"/>
                <a:cs typeface="Calibri" panose="020F0502020204030204" pitchFamily="34" charset="0"/>
              </a:rPr>
              <a:t>Key conclusions:</a:t>
            </a:r>
          </a:p>
          <a:p>
            <a:pPr marL="171450" indent="-171450">
              <a:lnSpc>
                <a:spcPct val="100000"/>
              </a:lnSpc>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Design work is basically done</a:t>
            </a:r>
          </a:p>
          <a:p>
            <a:pPr marL="171450" indent="-171450">
              <a:lnSpc>
                <a:spcPct val="100000"/>
              </a:lnSpc>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Opportunity to </a:t>
            </a:r>
            <a:r>
              <a:rPr lang="en-US" sz="1200" b="1" spc="-1" dirty="0">
                <a:solidFill>
                  <a:srgbClr val="000000"/>
                </a:solidFill>
                <a:latin typeface="Calibri" panose="020F0502020204030204" pitchFamily="34" charset="0"/>
                <a:cs typeface="Calibri" panose="020F0502020204030204" pitchFamily="34" charset="0"/>
              </a:rPr>
              <a:t>ramp up </a:t>
            </a:r>
            <a:r>
              <a:rPr lang="en-US" sz="1200" spc="-1" dirty="0">
                <a:solidFill>
                  <a:srgbClr val="000000"/>
                </a:solidFill>
                <a:latin typeface="Calibri" panose="020F0502020204030204" pitchFamily="34" charset="0"/>
                <a:cs typeface="Calibri" panose="020F0502020204030204" pitchFamily="34" charset="0"/>
              </a:rPr>
              <a:t>effort (engineering designs, building models, …)</a:t>
            </a:r>
          </a:p>
          <a:p>
            <a:pPr marL="171450" indent="-171450">
              <a:lnSpc>
                <a:spcPct val="100000"/>
              </a:lnSpc>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With sufficient resources </a:t>
            </a:r>
            <a:r>
              <a:rPr lang="en-US" sz="1200" b="1" spc="-1" dirty="0">
                <a:solidFill>
                  <a:srgbClr val="000000"/>
                </a:solidFill>
                <a:latin typeface="Calibri" panose="020F0502020204030204" pitchFamily="34" charset="0"/>
                <a:cs typeface="Calibri" panose="020F0502020204030204" pitchFamily="34" charset="0"/>
              </a:rPr>
              <a:t>HTS solenoids </a:t>
            </a:r>
            <a:r>
              <a:rPr lang="en-US" sz="1200" spc="-1" dirty="0">
                <a:solidFill>
                  <a:srgbClr val="000000"/>
                </a:solidFill>
                <a:latin typeface="Calibri" panose="020F0502020204030204" pitchFamily="34" charset="0"/>
                <a:cs typeface="Calibri" panose="020F0502020204030204" pitchFamily="34" charset="0"/>
              </a:rPr>
              <a:t>and </a:t>
            </a:r>
            <a:r>
              <a:rPr lang="en-US" sz="1200" b="1" spc="-1" dirty="0">
                <a:solidFill>
                  <a:srgbClr val="000000"/>
                </a:solidFill>
                <a:latin typeface="Calibri" panose="020F0502020204030204" pitchFamily="34" charset="0"/>
                <a:cs typeface="Calibri" panose="020F0502020204030204" pitchFamily="34" charset="0"/>
              </a:rPr>
              <a:t>Nb</a:t>
            </a:r>
            <a:r>
              <a:rPr lang="en-US" sz="1200" b="1" spc="-1" baseline="-25000" dirty="0">
                <a:solidFill>
                  <a:srgbClr val="000000"/>
                </a:solidFill>
                <a:latin typeface="Calibri" panose="020F0502020204030204" pitchFamily="34" charset="0"/>
                <a:cs typeface="Calibri" panose="020F0502020204030204" pitchFamily="34" charset="0"/>
              </a:rPr>
              <a:t>3</a:t>
            </a:r>
            <a:r>
              <a:rPr lang="en-US" sz="1200" b="1" spc="-1" dirty="0">
                <a:solidFill>
                  <a:srgbClr val="000000"/>
                </a:solidFill>
                <a:latin typeface="Calibri" panose="020F0502020204030204" pitchFamily="34" charset="0"/>
                <a:cs typeface="Calibri" panose="020F0502020204030204" pitchFamily="34" charset="0"/>
              </a:rPr>
              <a:t>Sn dipoles </a:t>
            </a:r>
            <a:r>
              <a:rPr lang="en-US" sz="1200" spc="-1" dirty="0">
                <a:solidFill>
                  <a:srgbClr val="000000"/>
                </a:solidFill>
                <a:latin typeface="Calibri" panose="020F0502020204030204" pitchFamily="34" charset="0"/>
                <a:cs typeface="Calibri" panose="020F0502020204030204" pitchFamily="34" charset="0"/>
              </a:rPr>
              <a:t>could be ready for decision in 10-15 years, </a:t>
            </a:r>
            <a:r>
              <a:rPr lang="en-US" sz="1200" b="1" spc="-1" dirty="0">
                <a:solidFill>
                  <a:srgbClr val="000000"/>
                </a:solidFill>
                <a:latin typeface="Calibri" panose="020F0502020204030204" pitchFamily="34" charset="0"/>
                <a:cs typeface="Calibri" panose="020F0502020204030204" pitchFamily="34" charset="0"/>
              </a:rPr>
              <a:t>consistent with implementation timeline</a:t>
            </a:r>
          </a:p>
          <a:p>
            <a:pPr marL="171450" indent="-171450">
              <a:lnSpc>
                <a:spcPct val="100000"/>
              </a:lnSpc>
              <a:buFont typeface="Arial" panose="020B0604020202020204" pitchFamily="34" charset="0"/>
              <a:buChar char="•"/>
            </a:pPr>
            <a:r>
              <a:rPr lang="en-US" sz="1200" b="1" spc="-1" dirty="0">
                <a:solidFill>
                  <a:srgbClr val="000000"/>
                </a:solidFill>
                <a:latin typeface="Calibri" panose="020F0502020204030204" pitchFamily="34" charset="0"/>
                <a:cs typeface="Calibri" panose="020F0502020204030204" pitchFamily="34" charset="0"/>
              </a:rPr>
              <a:t>HTS dipoles </a:t>
            </a:r>
            <a:r>
              <a:rPr lang="en-US" sz="1200" spc="-1" dirty="0">
                <a:solidFill>
                  <a:srgbClr val="000000"/>
                </a:solidFill>
                <a:latin typeface="Calibri" panose="020F0502020204030204" pitchFamily="34" charset="0"/>
                <a:cs typeface="Calibri" panose="020F0502020204030204" pitchFamily="34" charset="0"/>
              </a:rPr>
              <a:t>likely take longer</a:t>
            </a:r>
            <a:endParaRPr lang="en-US" sz="1200" b="1"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4461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6BF3-13C8-8B45-1DC0-C7F2835922F2}"/>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B0B7FBDF-1F78-0D78-92AC-8163B6049CE1}"/>
              </a:ext>
            </a:extLst>
          </p:cNvPr>
          <p:cNvSpPr>
            <a:spLocks noGrp="1"/>
          </p:cNvSpPr>
          <p:nvPr>
            <p:ph type="title"/>
          </p:nvPr>
        </p:nvSpPr>
        <p:spPr>
          <a:xfrm>
            <a:off x="1295400" y="-20538"/>
            <a:ext cx="6781800" cy="432048"/>
          </a:xfrm>
        </p:spPr>
        <p:txBody>
          <a:bodyPr/>
          <a:lstStyle/>
          <a:p>
            <a:pPr algn="ctr"/>
            <a:r>
              <a:rPr lang="en-GB" sz="3200" b="0" dirty="0">
                <a:latin typeface="Calibri"/>
                <a:cs typeface="Calibri"/>
              </a:rPr>
              <a:t>Collective Effects</a:t>
            </a:r>
          </a:p>
        </p:txBody>
      </p:sp>
      <p:sp>
        <p:nvSpPr>
          <p:cNvPr id="52" name="Espace réservé du pied de page 4">
            <a:extLst>
              <a:ext uri="{FF2B5EF4-FFF2-40B4-BE49-F238E27FC236}">
                <a16:creationId xmlns:a16="http://schemas.microsoft.com/office/drawing/2014/main" id="{50BF91D5-CAB1-5444-07C7-CD57196BF1EE}"/>
              </a:ext>
            </a:extLst>
          </p:cNvPr>
          <p:cNvSpPr>
            <a:spLocks noGrp="1"/>
          </p:cNvSpPr>
          <p:nvPr>
            <p:ph type="ftr" sz="quarter" idx="3"/>
          </p:nvPr>
        </p:nvSpPr>
        <p:spPr>
          <a:xfrm>
            <a:off x="395536" y="4948014"/>
            <a:ext cx="7416824" cy="245664"/>
          </a:xfrm>
          <a:prstGeom prst="rect">
            <a:avLst/>
          </a:prstGeom>
        </p:spPr>
        <p:txBody>
          <a:bodyPr lIns="0" tIns="0" rIns="0" bIns="0"/>
          <a:lstStyle>
            <a:lvl1pPr algn="ctr">
              <a:defRPr sz="1200">
                <a:latin typeface="Arial Narrow"/>
                <a:cs typeface="Arial Narrow"/>
              </a:defRPr>
            </a:lvl1pPr>
          </a:lstStyle>
          <a:p>
            <a:pPr algn="l"/>
            <a:r>
              <a:rPr lang="it-IT">
                <a:latin typeface="Calibri"/>
                <a:cs typeface="Calibri"/>
              </a:rPr>
              <a:t>D. Schulte, Muon Cooling Demonstrator, Milano, November 2025</a:t>
            </a:r>
            <a:endParaRPr lang="en-GB" dirty="0">
              <a:latin typeface="Calibri"/>
              <a:cs typeface="Calibri"/>
            </a:endParaRPr>
          </a:p>
        </p:txBody>
      </p:sp>
      <p:sp>
        <p:nvSpPr>
          <p:cNvPr id="4" name="TextBox 3">
            <a:extLst>
              <a:ext uri="{FF2B5EF4-FFF2-40B4-BE49-F238E27FC236}">
                <a16:creationId xmlns:a16="http://schemas.microsoft.com/office/drawing/2014/main" id="{C3D09225-2DB8-644B-C441-BD0C0627FE20}"/>
              </a:ext>
            </a:extLst>
          </p:cNvPr>
          <p:cNvSpPr txBox="1"/>
          <p:nvPr/>
        </p:nvSpPr>
        <p:spPr>
          <a:xfrm>
            <a:off x="5094557" y="3203669"/>
            <a:ext cx="3635294" cy="1569660"/>
          </a:xfrm>
          <a:prstGeom prst="rect">
            <a:avLst/>
          </a:prstGeom>
          <a:solidFill>
            <a:schemeClr val="accent5">
              <a:lumMod val="20000"/>
              <a:lumOff val="80000"/>
              <a:alpha val="49980"/>
            </a:schemeClr>
          </a:solidFill>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Key conclusions:</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Impedances in RCSs and collider ring can be taken care of by design</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Beam-beam can be handled by 20 turn feedback</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Resistive wall in muon cooling is OK</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Further key detailed studies: beam loading, longitudinal and transverse space charge in 6D cooling, impedance of cooling absorbers</a:t>
            </a:r>
          </a:p>
        </p:txBody>
      </p:sp>
      <p:sp>
        <p:nvSpPr>
          <p:cNvPr id="2" name="Slide Number Placeholder 1">
            <a:extLst>
              <a:ext uri="{FF2B5EF4-FFF2-40B4-BE49-F238E27FC236}">
                <a16:creationId xmlns:a16="http://schemas.microsoft.com/office/drawing/2014/main" id="{2DD97D51-D14B-326E-E927-4A31F72B71A6}"/>
              </a:ext>
            </a:extLst>
          </p:cNvPr>
          <p:cNvSpPr>
            <a:spLocks noGrp="1"/>
          </p:cNvSpPr>
          <p:nvPr>
            <p:ph type="sldNum" sz="quarter" idx="4"/>
          </p:nvPr>
        </p:nvSpPr>
        <p:spPr/>
        <p:txBody>
          <a:bodyPr/>
          <a:lstStyle/>
          <a:p>
            <a:fld id="{974172A1-1CBF-0B40-9234-7D4D80EC19EA}" type="slidenum">
              <a:rPr lang="en-GB" smtClean="0"/>
              <a:pPr/>
              <a:t>33</a:t>
            </a:fld>
            <a:endParaRPr lang="en-GB" dirty="0"/>
          </a:p>
        </p:txBody>
      </p:sp>
      <p:sp>
        <p:nvSpPr>
          <p:cNvPr id="7" name="TextBox 6">
            <a:extLst>
              <a:ext uri="{FF2B5EF4-FFF2-40B4-BE49-F238E27FC236}">
                <a16:creationId xmlns:a16="http://schemas.microsoft.com/office/drawing/2014/main" id="{7A3768B0-E5C3-5FAF-2E9E-E93B3823721C}"/>
              </a:ext>
            </a:extLst>
          </p:cNvPr>
          <p:cNvSpPr txBox="1"/>
          <p:nvPr/>
        </p:nvSpPr>
        <p:spPr>
          <a:xfrm>
            <a:off x="129293" y="1208822"/>
            <a:ext cx="2426484" cy="1569660"/>
          </a:xfrm>
          <a:prstGeom prst="rect">
            <a:avLst/>
          </a:prstGeom>
          <a:solidFill>
            <a:schemeClr val="accent3">
              <a:lumMod val="20000"/>
              <a:lumOff val="80000"/>
              <a:alpha val="50000"/>
            </a:schemeClr>
          </a:solidFill>
          <a:ln>
            <a:noFill/>
          </a:ln>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Achieved:</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Initial studies for proton complex</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Assessed impedances (beam screen and RF cavities) in RCSs and collider ring</a:t>
            </a:r>
          </a:p>
          <a:p>
            <a:pPr marL="628650" lvl="1"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Studying counter-rotating beam impedance</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Studies started on muon cooling</a:t>
            </a:r>
          </a:p>
        </p:txBody>
      </p:sp>
      <p:sp>
        <p:nvSpPr>
          <p:cNvPr id="35" name="AutoShape 2">
            <a:extLst>
              <a:ext uri="{FF2B5EF4-FFF2-40B4-BE49-F238E27FC236}">
                <a16:creationId xmlns:a16="http://schemas.microsoft.com/office/drawing/2014/main" id="{1E64C66E-DE06-3BB1-5B76-F53DA1E3657A}"/>
              </a:ext>
            </a:extLst>
          </p:cNvPr>
          <p:cNvSpPr>
            <a:spLocks noChangeAspect="1" noChangeArrowheads="1"/>
          </p:cNvSpPr>
          <p:nvPr/>
        </p:nvSpPr>
        <p:spPr bwMode="auto">
          <a:xfrm>
            <a:off x="4419600" y="2562144"/>
            <a:ext cx="304800" cy="1620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A650D3D1-2CFD-CB7B-C9C9-7D078DFC7D0A}"/>
              </a:ext>
            </a:extLst>
          </p:cNvPr>
          <p:cNvSpPr txBox="1"/>
          <p:nvPr/>
        </p:nvSpPr>
        <p:spPr>
          <a:xfrm>
            <a:off x="129292" y="489372"/>
            <a:ext cx="2426485" cy="646331"/>
          </a:xfrm>
          <a:prstGeom prst="rect">
            <a:avLst/>
          </a:prstGeom>
          <a:solidFill>
            <a:schemeClr val="accent1">
              <a:lumMod val="20000"/>
              <a:lumOff val="80000"/>
              <a:alpha val="50000"/>
            </a:schemeClr>
          </a:solidFill>
        </p:spPr>
        <p:txBody>
          <a:bodyPr wrap="square">
            <a:spAutoFit/>
          </a:bodyPr>
          <a:lstStyle/>
          <a:p>
            <a:r>
              <a:rPr lang="en-US" sz="1200" b="1" dirty="0">
                <a:latin typeface="Calibri" panose="020F0502020204030204" pitchFamily="34" charset="0"/>
                <a:cs typeface="Calibri" panose="020F0502020204030204" pitchFamily="34" charset="0"/>
              </a:rPr>
              <a:t>Goal:</a:t>
            </a:r>
          </a:p>
          <a:p>
            <a:r>
              <a:rPr lang="en-US" sz="1200" dirty="0">
                <a:latin typeface="Calibri" panose="020F0502020204030204" pitchFamily="34" charset="0"/>
                <a:cs typeface="Calibri" panose="020F0502020204030204" pitchFamily="34" charset="0"/>
              </a:rPr>
              <a:t>Identify collective effects intensity bottlenecks</a:t>
            </a:r>
          </a:p>
        </p:txBody>
      </p:sp>
      <p:pic>
        <p:nvPicPr>
          <p:cNvPr id="5" name="Picture 4">
            <a:extLst>
              <a:ext uri="{FF2B5EF4-FFF2-40B4-BE49-F238E27FC236}">
                <a16:creationId xmlns:a16="http://schemas.microsoft.com/office/drawing/2014/main" id="{AE9ECA61-6B15-0464-61A1-765EF7639D27}"/>
              </a:ext>
            </a:extLst>
          </p:cNvPr>
          <p:cNvPicPr>
            <a:picLocks noChangeAspect="1"/>
          </p:cNvPicPr>
          <p:nvPr/>
        </p:nvPicPr>
        <p:blipFill>
          <a:blip r:embed="rId2">
            <a:lum/>
            <a:alphaModFix/>
          </a:blip>
          <a:srcRect/>
          <a:stretch>
            <a:fillRect/>
          </a:stretch>
        </p:blipFill>
        <p:spPr>
          <a:xfrm>
            <a:off x="2632694" y="508536"/>
            <a:ext cx="2227502" cy="1559158"/>
          </a:xfrm>
          <a:prstGeom prst="rect">
            <a:avLst/>
          </a:prstGeom>
          <a:noFill/>
          <a:ln>
            <a:noFill/>
          </a:ln>
        </p:spPr>
      </p:pic>
      <p:pic>
        <p:nvPicPr>
          <p:cNvPr id="8" name="Picture 7">
            <a:extLst>
              <a:ext uri="{FF2B5EF4-FFF2-40B4-BE49-F238E27FC236}">
                <a16:creationId xmlns:a16="http://schemas.microsoft.com/office/drawing/2014/main" id="{323E45C7-ABC3-FF68-577C-4D464332B834}"/>
              </a:ext>
            </a:extLst>
          </p:cNvPr>
          <p:cNvPicPr>
            <a:picLocks noChangeAspect="1"/>
          </p:cNvPicPr>
          <p:nvPr/>
        </p:nvPicPr>
        <p:blipFill>
          <a:blip r:embed="rId3">
            <a:lum/>
            <a:alphaModFix/>
          </a:blip>
          <a:srcRect/>
          <a:stretch>
            <a:fillRect/>
          </a:stretch>
        </p:blipFill>
        <p:spPr>
          <a:xfrm>
            <a:off x="4372900" y="1707654"/>
            <a:ext cx="1927292" cy="1376653"/>
          </a:xfrm>
          <a:prstGeom prst="rect">
            <a:avLst/>
          </a:prstGeom>
          <a:noFill/>
          <a:ln>
            <a:noFill/>
          </a:ln>
        </p:spPr>
      </p:pic>
      <p:pic>
        <p:nvPicPr>
          <p:cNvPr id="10" name="Picture 9" descr="A graph of sound waves&#10;&#10;Description automatically generated">
            <a:extLst>
              <a:ext uri="{FF2B5EF4-FFF2-40B4-BE49-F238E27FC236}">
                <a16:creationId xmlns:a16="http://schemas.microsoft.com/office/drawing/2014/main" id="{E08A3F90-1614-61F5-7DF4-F4477B19A0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61422" y="1642403"/>
            <a:ext cx="2559050" cy="1577419"/>
          </a:xfrm>
          <a:prstGeom prst="rect">
            <a:avLst/>
          </a:prstGeom>
        </p:spPr>
      </p:pic>
      <p:pic>
        <p:nvPicPr>
          <p:cNvPr id="13" name="Picture 12"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AF08D27E-7229-F06A-F7C9-0459A5BBCFD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18912" y="498463"/>
            <a:ext cx="3193637" cy="1133416"/>
          </a:xfrm>
          <a:prstGeom prst="rect">
            <a:avLst/>
          </a:prstGeom>
        </p:spPr>
      </p:pic>
      <p:pic>
        <p:nvPicPr>
          <p:cNvPr id="15" name="Picture 14" descr="A graph with blue lines&#10;&#10;Description automatically generated">
            <a:extLst>
              <a:ext uri="{FF2B5EF4-FFF2-40B4-BE49-F238E27FC236}">
                <a16:creationId xmlns:a16="http://schemas.microsoft.com/office/drawing/2014/main" id="{C2DBC350-35EC-C873-E5C4-34FF6B6ABF2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39752" y="3249922"/>
            <a:ext cx="2598672" cy="1503194"/>
          </a:xfrm>
          <a:prstGeom prst="rect">
            <a:avLst/>
          </a:prstGeom>
        </p:spPr>
      </p:pic>
      <p:pic>
        <p:nvPicPr>
          <p:cNvPr id="17" name="Picture 16" descr="A graph of a graph&#10;&#10;Description automatically generated with medium confidence">
            <a:extLst>
              <a:ext uri="{FF2B5EF4-FFF2-40B4-BE49-F238E27FC236}">
                <a16:creationId xmlns:a16="http://schemas.microsoft.com/office/drawing/2014/main" id="{5F7BA58A-5453-D477-CF66-546B1D16D014}"/>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164854" y="3075806"/>
            <a:ext cx="1953086" cy="1576937"/>
          </a:xfrm>
          <a:prstGeom prst="rect">
            <a:avLst/>
          </a:prstGeom>
        </p:spPr>
      </p:pic>
      <p:sp>
        <p:nvSpPr>
          <p:cNvPr id="11" name="TextBox 10">
            <a:extLst>
              <a:ext uri="{FF2B5EF4-FFF2-40B4-BE49-F238E27FC236}">
                <a16:creationId xmlns:a16="http://schemas.microsoft.com/office/drawing/2014/main" id="{AF29C4FF-3EF6-DE7C-D008-731ABFBC97B9}"/>
              </a:ext>
            </a:extLst>
          </p:cNvPr>
          <p:cNvSpPr txBox="1"/>
          <p:nvPr/>
        </p:nvSpPr>
        <p:spPr>
          <a:xfrm>
            <a:off x="3105619" y="2664057"/>
            <a:ext cx="954107" cy="307777"/>
          </a:xfrm>
          <a:prstGeom prst="rect">
            <a:avLst/>
          </a:prstGeom>
          <a:solidFill>
            <a:srgbClr val="FFFF00"/>
          </a:solidFill>
        </p:spPr>
        <p:txBody>
          <a:bodyPr wrap="none" rtlCol="0">
            <a:spAutoFit/>
          </a:bodyPr>
          <a:lstStyle/>
          <a:p>
            <a:r>
              <a:rPr lang="en-US" sz="1400" dirty="0">
                <a:solidFill>
                  <a:srgbClr val="000000"/>
                </a:solidFill>
                <a:latin typeface="Calibri" panose="020F0502020204030204" pitchFamily="34" charset="0"/>
                <a:cs typeface="Calibri" panose="020F0502020204030204" pitchFamily="34" charset="0"/>
              </a:rPr>
              <a:t>WEPM095</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90679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ED533-4052-0AA4-BADE-45017F0DBAE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DB12095-DCE3-495C-AB43-776BB6FE5A2E}"/>
              </a:ext>
            </a:extLst>
          </p:cNvPr>
          <p:cNvSpPr>
            <a:spLocks noGrp="1"/>
          </p:cNvSpPr>
          <p:nvPr>
            <p:ph type="ftr" sz="quarter" idx="3"/>
          </p:nvPr>
        </p:nvSpPr>
        <p:spPr/>
        <p:txBody>
          <a:bodyPr/>
          <a:lstStyle/>
          <a:p>
            <a:pPr algn="l"/>
            <a:r>
              <a:rPr lang="it-IT"/>
              <a:t>D. Schulte, Muon Cooling Demonstrator, Milano, November 2025</a:t>
            </a:r>
            <a:endParaRPr lang="en-GB" dirty="0"/>
          </a:p>
        </p:txBody>
      </p:sp>
      <p:sp>
        <p:nvSpPr>
          <p:cNvPr id="5" name="Title 4">
            <a:extLst>
              <a:ext uri="{FF2B5EF4-FFF2-40B4-BE49-F238E27FC236}">
                <a16:creationId xmlns:a16="http://schemas.microsoft.com/office/drawing/2014/main" id="{4A7ED111-6370-0A05-C03D-16E5E73721E0}"/>
              </a:ext>
            </a:extLst>
          </p:cNvPr>
          <p:cNvSpPr>
            <a:spLocks noGrp="1"/>
          </p:cNvSpPr>
          <p:nvPr>
            <p:ph type="title"/>
          </p:nvPr>
        </p:nvSpPr>
        <p:spPr>
          <a:xfrm>
            <a:off x="1295400" y="-20538"/>
            <a:ext cx="6781800" cy="565175"/>
          </a:xfrm>
        </p:spPr>
        <p:txBody>
          <a:bodyPr/>
          <a:lstStyle/>
          <a:p>
            <a:pPr algn="ctr"/>
            <a:r>
              <a:rPr lang="en-US" sz="3200" spc="-1" dirty="0">
                <a:solidFill>
                  <a:srgbClr val="000000"/>
                </a:solidFill>
                <a:latin typeface="Calibri" panose="020F0502020204030204" pitchFamily="34" charset="0"/>
                <a:cs typeface="Calibri" panose="020F0502020204030204" pitchFamily="34" charset="0"/>
              </a:rPr>
              <a:t>R&amp;D Plan Deliverables and Resources</a:t>
            </a:r>
            <a:endParaRPr lang="en-US" sz="3200" dirty="0">
              <a:latin typeface="Calibri"/>
              <a:cs typeface="Calibri"/>
            </a:endParaRPr>
          </a:p>
        </p:txBody>
      </p:sp>
      <p:sp>
        <p:nvSpPr>
          <p:cNvPr id="6" name="Slide Number Placeholder 5">
            <a:extLst>
              <a:ext uri="{FF2B5EF4-FFF2-40B4-BE49-F238E27FC236}">
                <a16:creationId xmlns:a16="http://schemas.microsoft.com/office/drawing/2014/main" id="{EB82FFCD-9994-AC5F-DDC4-D853B75745DD}"/>
              </a:ext>
            </a:extLst>
          </p:cNvPr>
          <p:cNvSpPr>
            <a:spLocks noGrp="1"/>
          </p:cNvSpPr>
          <p:nvPr>
            <p:ph type="sldNum" sz="quarter" idx="4"/>
          </p:nvPr>
        </p:nvSpPr>
        <p:spPr/>
        <p:txBody>
          <a:bodyPr/>
          <a:lstStyle/>
          <a:p>
            <a:fld id="{974172A1-1CBF-0B40-9234-7D4D80EC19EA}" type="slidenum">
              <a:rPr lang="en-GB" smtClean="0"/>
              <a:pPr/>
              <a:t>34</a:t>
            </a:fld>
            <a:endParaRPr lang="en-GB" dirty="0"/>
          </a:p>
        </p:txBody>
      </p:sp>
      <p:pic>
        <p:nvPicPr>
          <p:cNvPr id="4" name="Picture 3" descr="A table of information&#10;&#10;Description automatically generated">
            <a:extLst>
              <a:ext uri="{FF2B5EF4-FFF2-40B4-BE49-F238E27FC236}">
                <a16:creationId xmlns:a16="http://schemas.microsoft.com/office/drawing/2014/main" id="{B864508F-BE62-B102-B399-153E304122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9944" y="1262012"/>
            <a:ext cx="2572512" cy="3347189"/>
          </a:xfrm>
          <a:prstGeom prst="rect">
            <a:avLst/>
          </a:prstGeom>
        </p:spPr>
      </p:pic>
      <p:cxnSp>
        <p:nvCxnSpPr>
          <p:cNvPr id="9" name="Straight Connector 8">
            <a:extLst>
              <a:ext uri="{FF2B5EF4-FFF2-40B4-BE49-F238E27FC236}">
                <a16:creationId xmlns:a16="http://schemas.microsoft.com/office/drawing/2014/main" id="{9D58D56D-3472-E5FC-F6B3-C83C418CEFFE}"/>
              </a:ext>
            </a:extLst>
          </p:cNvPr>
          <p:cNvCxnSpPr>
            <a:cxnSpLocks/>
          </p:cNvCxnSpPr>
          <p:nvPr/>
        </p:nvCxnSpPr>
        <p:spPr>
          <a:xfrm>
            <a:off x="148094" y="680932"/>
            <a:ext cx="6261850" cy="4849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45007DE-FC25-CA76-BC8D-8EF9467F2BF5}"/>
              </a:ext>
            </a:extLst>
          </p:cNvPr>
          <p:cNvCxnSpPr>
            <a:cxnSpLocks/>
          </p:cNvCxnSpPr>
          <p:nvPr/>
        </p:nvCxnSpPr>
        <p:spPr>
          <a:xfrm flipV="1">
            <a:off x="6276213" y="1979387"/>
            <a:ext cx="2853423" cy="3825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47E03-AE9A-0FB4-8F1C-9FDA3C393C5A}"/>
              </a:ext>
            </a:extLst>
          </p:cNvPr>
          <p:cNvCxnSpPr>
            <a:cxnSpLocks/>
          </p:cNvCxnSpPr>
          <p:nvPr/>
        </p:nvCxnSpPr>
        <p:spPr>
          <a:xfrm flipV="1">
            <a:off x="161544" y="1994094"/>
            <a:ext cx="6261849" cy="4178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rame 21">
            <a:extLst>
              <a:ext uri="{FF2B5EF4-FFF2-40B4-BE49-F238E27FC236}">
                <a16:creationId xmlns:a16="http://schemas.microsoft.com/office/drawing/2014/main" id="{DAA3A236-64BD-A2FC-4C39-BAA2A82E170B}"/>
              </a:ext>
            </a:extLst>
          </p:cNvPr>
          <p:cNvSpPr/>
          <p:nvPr/>
        </p:nvSpPr>
        <p:spPr>
          <a:xfrm>
            <a:off x="6423394" y="1145958"/>
            <a:ext cx="2706242" cy="833429"/>
          </a:xfrm>
          <a:prstGeom prst="frame">
            <a:avLst>
              <a:gd name="adj1" fmla="val 7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9" name="Straight Connector 28">
            <a:extLst>
              <a:ext uri="{FF2B5EF4-FFF2-40B4-BE49-F238E27FC236}">
                <a16:creationId xmlns:a16="http://schemas.microsoft.com/office/drawing/2014/main" id="{ABF2372A-B7E1-910C-5C9F-6A89BB17D6B9}"/>
              </a:ext>
            </a:extLst>
          </p:cNvPr>
          <p:cNvCxnSpPr>
            <a:cxnSpLocks/>
          </p:cNvCxnSpPr>
          <p:nvPr/>
        </p:nvCxnSpPr>
        <p:spPr>
          <a:xfrm>
            <a:off x="6262764" y="680932"/>
            <a:ext cx="2866872" cy="4849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32" descr="A table of information&#10;&#10;Description automatically generated">
            <a:extLst>
              <a:ext uri="{FF2B5EF4-FFF2-40B4-BE49-F238E27FC236}">
                <a16:creationId xmlns:a16="http://schemas.microsoft.com/office/drawing/2014/main" id="{237A98F4-AEBA-4AA0-77E4-73B1DEAAB2C6}"/>
              </a:ext>
            </a:extLst>
          </p:cNvPr>
          <p:cNvPicPr>
            <a:picLocks noChangeAspect="1"/>
          </p:cNvPicPr>
          <p:nvPr/>
        </p:nvPicPr>
        <p:blipFill>
          <a:blip r:embed="rId2">
            <a:extLst>
              <a:ext uri="{28A0092B-C50C-407E-A947-70E740481C1C}">
                <a14:useLocalDpi xmlns:a14="http://schemas.microsoft.com/office/drawing/2010/main" val="0"/>
              </a:ext>
            </a:extLst>
          </a:blip>
          <a:srcRect b="79367"/>
          <a:stretch/>
        </p:blipFill>
        <p:spPr>
          <a:xfrm>
            <a:off x="14363" y="693124"/>
            <a:ext cx="6261850" cy="1681040"/>
          </a:xfrm>
          <a:prstGeom prst="rect">
            <a:avLst/>
          </a:prstGeom>
        </p:spPr>
      </p:pic>
      <p:sp>
        <p:nvSpPr>
          <p:cNvPr id="34" name="Frame 33">
            <a:extLst>
              <a:ext uri="{FF2B5EF4-FFF2-40B4-BE49-F238E27FC236}">
                <a16:creationId xmlns:a16="http://schemas.microsoft.com/office/drawing/2014/main" id="{D8F27BAF-2F97-00F5-00D0-F977D6A29F03}"/>
              </a:ext>
            </a:extLst>
          </p:cNvPr>
          <p:cNvSpPr/>
          <p:nvPr/>
        </p:nvSpPr>
        <p:spPr>
          <a:xfrm>
            <a:off x="148094" y="672596"/>
            <a:ext cx="6114670" cy="1730981"/>
          </a:xfrm>
          <a:prstGeom prst="frame">
            <a:avLst>
              <a:gd name="adj1" fmla="val 7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5" name="Picture 34" descr="A table with numbers and numbers&#10;&#10;Description automatically generated">
            <a:extLst>
              <a:ext uri="{FF2B5EF4-FFF2-40B4-BE49-F238E27FC236}">
                <a16:creationId xmlns:a16="http://schemas.microsoft.com/office/drawing/2014/main" id="{ADA13EEC-EC4D-F372-690C-305134526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86" y="2426620"/>
            <a:ext cx="4994262" cy="2459262"/>
          </a:xfrm>
          <a:prstGeom prst="rect">
            <a:avLst/>
          </a:prstGeom>
        </p:spPr>
      </p:pic>
    </p:spTree>
    <p:extLst>
      <p:ext uri="{BB962C8B-B14F-4D97-AF65-F5344CB8AC3E}">
        <p14:creationId xmlns:p14="http://schemas.microsoft.com/office/powerpoint/2010/main" val="853930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DF76A-CFD2-6786-29EC-22F2511A8EBC}"/>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2CAB59-B502-4C06-C859-AD04D89C7811}"/>
              </a:ext>
            </a:extLst>
          </p:cNvPr>
          <p:cNvSpPr>
            <a:spLocks noGrp="1"/>
          </p:cNvSpPr>
          <p:nvPr>
            <p:ph type="ftr" sz="quarter" idx="3"/>
          </p:nvPr>
        </p:nvSpPr>
        <p:spPr/>
        <p:txBody>
          <a:bodyPr/>
          <a:lstStyle/>
          <a:p>
            <a:pPr algn="l"/>
            <a:r>
              <a:rPr lang="it-IT"/>
              <a:t>D. Schulte, Muon Cooling Demonstrator, Milano, November 2025</a:t>
            </a:r>
            <a:endParaRPr lang="en-GB" dirty="0"/>
          </a:p>
        </p:txBody>
      </p:sp>
      <p:sp>
        <p:nvSpPr>
          <p:cNvPr id="5" name="Title 4">
            <a:extLst>
              <a:ext uri="{FF2B5EF4-FFF2-40B4-BE49-F238E27FC236}">
                <a16:creationId xmlns:a16="http://schemas.microsoft.com/office/drawing/2014/main" id="{5D219736-5443-D751-72EA-C76F985E4576}"/>
              </a:ext>
            </a:extLst>
          </p:cNvPr>
          <p:cNvSpPr>
            <a:spLocks noGrp="1"/>
          </p:cNvSpPr>
          <p:nvPr>
            <p:ph type="title"/>
          </p:nvPr>
        </p:nvSpPr>
        <p:spPr>
          <a:xfrm>
            <a:off x="1295400" y="-20538"/>
            <a:ext cx="6781800" cy="565175"/>
          </a:xfrm>
        </p:spPr>
        <p:txBody>
          <a:bodyPr/>
          <a:lstStyle/>
          <a:p>
            <a:pPr algn="ctr"/>
            <a:r>
              <a:rPr lang="en-US" sz="3200" spc="-1" dirty="0">
                <a:solidFill>
                  <a:srgbClr val="000000"/>
                </a:solidFill>
                <a:latin typeface="Calibri" panose="020F0502020204030204" pitchFamily="34" charset="0"/>
                <a:cs typeface="Calibri" panose="020F0502020204030204" pitchFamily="34" charset="0"/>
              </a:rPr>
              <a:t>R&amp;D Plan Deliverables and Resources</a:t>
            </a:r>
            <a:endParaRPr lang="en-US" sz="3200" dirty="0">
              <a:latin typeface="Calibri"/>
              <a:cs typeface="Calibri"/>
            </a:endParaRPr>
          </a:p>
        </p:txBody>
      </p:sp>
      <p:sp>
        <p:nvSpPr>
          <p:cNvPr id="6" name="Slide Number Placeholder 5">
            <a:extLst>
              <a:ext uri="{FF2B5EF4-FFF2-40B4-BE49-F238E27FC236}">
                <a16:creationId xmlns:a16="http://schemas.microsoft.com/office/drawing/2014/main" id="{B34BE71E-0BB1-CF45-3963-5DA946321184}"/>
              </a:ext>
            </a:extLst>
          </p:cNvPr>
          <p:cNvSpPr>
            <a:spLocks noGrp="1"/>
          </p:cNvSpPr>
          <p:nvPr>
            <p:ph type="sldNum" sz="quarter" idx="4"/>
          </p:nvPr>
        </p:nvSpPr>
        <p:spPr/>
        <p:txBody>
          <a:bodyPr/>
          <a:lstStyle/>
          <a:p>
            <a:fld id="{974172A1-1CBF-0B40-9234-7D4D80EC19EA}" type="slidenum">
              <a:rPr lang="en-GB" smtClean="0"/>
              <a:pPr/>
              <a:t>35</a:t>
            </a:fld>
            <a:endParaRPr lang="en-GB" dirty="0"/>
          </a:p>
        </p:txBody>
      </p:sp>
      <p:pic>
        <p:nvPicPr>
          <p:cNvPr id="4" name="Picture 3" descr="A table of information&#10;&#10;Description automatically generated">
            <a:extLst>
              <a:ext uri="{FF2B5EF4-FFF2-40B4-BE49-F238E27FC236}">
                <a16:creationId xmlns:a16="http://schemas.microsoft.com/office/drawing/2014/main" id="{1AACB52C-DB57-63B9-3B98-780ADBB67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9944" y="1262012"/>
            <a:ext cx="2572512" cy="3347189"/>
          </a:xfrm>
          <a:prstGeom prst="rect">
            <a:avLst/>
          </a:prstGeom>
        </p:spPr>
      </p:pic>
      <p:cxnSp>
        <p:nvCxnSpPr>
          <p:cNvPr id="9" name="Straight Connector 8">
            <a:extLst>
              <a:ext uri="{FF2B5EF4-FFF2-40B4-BE49-F238E27FC236}">
                <a16:creationId xmlns:a16="http://schemas.microsoft.com/office/drawing/2014/main" id="{7AB3D456-0C5C-2B07-D4D3-5924C28E7A97}"/>
              </a:ext>
            </a:extLst>
          </p:cNvPr>
          <p:cNvCxnSpPr>
            <a:cxnSpLocks/>
          </p:cNvCxnSpPr>
          <p:nvPr/>
        </p:nvCxnSpPr>
        <p:spPr>
          <a:xfrm>
            <a:off x="148094" y="680932"/>
            <a:ext cx="6261850" cy="4849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7D1F2F8-E918-F5B7-3C36-D4EAD1945CC1}"/>
              </a:ext>
            </a:extLst>
          </p:cNvPr>
          <p:cNvCxnSpPr>
            <a:cxnSpLocks/>
          </p:cNvCxnSpPr>
          <p:nvPr/>
        </p:nvCxnSpPr>
        <p:spPr>
          <a:xfrm flipV="1">
            <a:off x="6276213" y="1979387"/>
            <a:ext cx="2853423" cy="3825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DCE67F-55BF-AB03-3AA2-EAE6A1A15064}"/>
              </a:ext>
            </a:extLst>
          </p:cNvPr>
          <p:cNvCxnSpPr>
            <a:cxnSpLocks/>
          </p:cNvCxnSpPr>
          <p:nvPr/>
        </p:nvCxnSpPr>
        <p:spPr>
          <a:xfrm flipV="1">
            <a:off x="161544" y="1994094"/>
            <a:ext cx="6261849" cy="4178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rame 21">
            <a:extLst>
              <a:ext uri="{FF2B5EF4-FFF2-40B4-BE49-F238E27FC236}">
                <a16:creationId xmlns:a16="http://schemas.microsoft.com/office/drawing/2014/main" id="{56A8E938-BCE5-332F-6DD6-D4CCE266C11E}"/>
              </a:ext>
            </a:extLst>
          </p:cNvPr>
          <p:cNvSpPr/>
          <p:nvPr/>
        </p:nvSpPr>
        <p:spPr>
          <a:xfrm>
            <a:off x="6423394" y="1145958"/>
            <a:ext cx="2706242" cy="833429"/>
          </a:xfrm>
          <a:prstGeom prst="frame">
            <a:avLst>
              <a:gd name="adj1" fmla="val 7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9" name="Straight Connector 28">
            <a:extLst>
              <a:ext uri="{FF2B5EF4-FFF2-40B4-BE49-F238E27FC236}">
                <a16:creationId xmlns:a16="http://schemas.microsoft.com/office/drawing/2014/main" id="{6BC879D4-7230-7DA1-3994-EB91A5F67EA1}"/>
              </a:ext>
            </a:extLst>
          </p:cNvPr>
          <p:cNvCxnSpPr>
            <a:cxnSpLocks/>
          </p:cNvCxnSpPr>
          <p:nvPr/>
        </p:nvCxnSpPr>
        <p:spPr>
          <a:xfrm>
            <a:off x="6262764" y="680932"/>
            <a:ext cx="2866872" cy="4849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32" descr="A table of information&#10;&#10;Description automatically generated">
            <a:extLst>
              <a:ext uri="{FF2B5EF4-FFF2-40B4-BE49-F238E27FC236}">
                <a16:creationId xmlns:a16="http://schemas.microsoft.com/office/drawing/2014/main" id="{CF37CC70-376B-31E7-C461-5FB107C1E481}"/>
              </a:ext>
            </a:extLst>
          </p:cNvPr>
          <p:cNvPicPr>
            <a:picLocks noChangeAspect="1"/>
          </p:cNvPicPr>
          <p:nvPr/>
        </p:nvPicPr>
        <p:blipFill>
          <a:blip r:embed="rId2">
            <a:extLst>
              <a:ext uri="{28A0092B-C50C-407E-A947-70E740481C1C}">
                <a14:useLocalDpi xmlns:a14="http://schemas.microsoft.com/office/drawing/2010/main" val="0"/>
              </a:ext>
            </a:extLst>
          </a:blip>
          <a:srcRect b="79367"/>
          <a:stretch/>
        </p:blipFill>
        <p:spPr>
          <a:xfrm>
            <a:off x="14363" y="693124"/>
            <a:ext cx="6261850" cy="1681040"/>
          </a:xfrm>
          <a:prstGeom prst="rect">
            <a:avLst/>
          </a:prstGeom>
        </p:spPr>
      </p:pic>
      <p:sp>
        <p:nvSpPr>
          <p:cNvPr id="34" name="Frame 33">
            <a:extLst>
              <a:ext uri="{FF2B5EF4-FFF2-40B4-BE49-F238E27FC236}">
                <a16:creationId xmlns:a16="http://schemas.microsoft.com/office/drawing/2014/main" id="{78083958-5C21-4325-04D5-7E4C7721AC0B}"/>
              </a:ext>
            </a:extLst>
          </p:cNvPr>
          <p:cNvSpPr/>
          <p:nvPr/>
        </p:nvSpPr>
        <p:spPr>
          <a:xfrm>
            <a:off x="148094" y="672596"/>
            <a:ext cx="6114670" cy="1730981"/>
          </a:xfrm>
          <a:prstGeom prst="frame">
            <a:avLst>
              <a:gd name="adj1" fmla="val 7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5" name="Picture 34" descr="A table with numbers and numbers&#10;&#10;Description automatically generated">
            <a:extLst>
              <a:ext uri="{FF2B5EF4-FFF2-40B4-BE49-F238E27FC236}">
                <a16:creationId xmlns:a16="http://schemas.microsoft.com/office/drawing/2014/main" id="{0FD03149-21A3-29BA-4F97-8AA81F9DA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86" y="2426620"/>
            <a:ext cx="4994262" cy="2459262"/>
          </a:xfrm>
          <a:prstGeom prst="rect">
            <a:avLst/>
          </a:prstGeom>
        </p:spPr>
      </p:pic>
      <p:sp>
        <p:nvSpPr>
          <p:cNvPr id="7" name="TextBox 6">
            <a:extLst>
              <a:ext uri="{FF2B5EF4-FFF2-40B4-BE49-F238E27FC236}">
                <a16:creationId xmlns:a16="http://schemas.microsoft.com/office/drawing/2014/main" id="{760D1738-645C-A348-3C84-842BABD30843}"/>
              </a:ext>
            </a:extLst>
          </p:cNvPr>
          <p:cNvSpPr txBox="1"/>
          <p:nvPr/>
        </p:nvSpPr>
        <p:spPr>
          <a:xfrm>
            <a:off x="2416641" y="2089006"/>
            <a:ext cx="3785982" cy="1323439"/>
          </a:xfrm>
          <a:prstGeom prst="rect">
            <a:avLst/>
          </a:prstGeom>
          <a:solidFill>
            <a:schemeClr val="tx2">
              <a:lumMod val="20000"/>
              <a:lumOff val="80000"/>
            </a:schemeClr>
          </a:solidFill>
          <a:ln>
            <a:solidFill>
              <a:schemeClr val="tx1"/>
            </a:solidFill>
          </a:ln>
        </p:spPr>
        <p:txBody>
          <a:bodyPr wrap="square" rtlCol="0">
            <a:spAutoFit/>
          </a:bodyPr>
          <a:lstStyle/>
          <a:p>
            <a:r>
              <a:rPr lang="en-US" sz="1600" dirty="0">
                <a:latin typeface="Calibri" panose="020F0502020204030204" pitchFamily="34" charset="0"/>
                <a:cs typeface="Calibri" panose="020F0502020204030204" pitchFamily="34" charset="0"/>
              </a:rPr>
              <a:t>Totals:</a:t>
            </a:r>
          </a:p>
          <a:p>
            <a:r>
              <a:rPr lang="en-US" sz="1600" dirty="0">
                <a:latin typeface="Calibri" panose="020F0502020204030204" pitchFamily="34" charset="0"/>
                <a:cs typeface="Calibri" panose="020F0502020204030204" pitchFamily="34" charset="0"/>
              </a:rPr>
              <a:t>Duration 10 years</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Accelerator: 300 MCHF material, 1800 </a:t>
            </a:r>
            <a:r>
              <a:rPr lang="en-US" sz="1600" dirty="0" err="1">
                <a:latin typeface="Calibri" panose="020F0502020204030204" pitchFamily="34" charset="0"/>
                <a:cs typeface="Calibri" panose="020F0502020204030204" pitchFamily="34" charset="0"/>
              </a:rPr>
              <a:t>FTEy</a:t>
            </a:r>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Detector:        20 MCHF material,   900 </a:t>
            </a:r>
            <a:r>
              <a:rPr lang="en-US" sz="1600" dirty="0" err="1">
                <a:latin typeface="Calibri" panose="020F0502020204030204" pitchFamily="34" charset="0"/>
                <a:cs typeface="Calibri" panose="020F0502020204030204" pitchFamily="34" charset="0"/>
              </a:rPr>
              <a:t>FTEy</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8880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9540A-AECB-9E87-CBF3-FB59223CE2D6}"/>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B87C7DCD-2F9C-3A6B-9798-8D33FD3A7430}"/>
              </a:ext>
            </a:extLst>
          </p:cNvPr>
          <p:cNvSpPr>
            <a:spLocks noGrp="1"/>
          </p:cNvSpPr>
          <p:nvPr>
            <p:ph type="title"/>
          </p:nvPr>
        </p:nvSpPr>
        <p:spPr>
          <a:xfrm>
            <a:off x="1115616" y="64526"/>
            <a:ext cx="7190184" cy="432048"/>
          </a:xfrm>
        </p:spPr>
        <p:txBody>
          <a:bodyPr>
            <a:noAutofit/>
          </a:bodyPr>
          <a:lstStyle/>
          <a:p>
            <a:pPr algn="ctr"/>
            <a:r>
              <a:rPr lang="en-GB" dirty="0">
                <a:latin typeface="Calibri"/>
                <a:cs typeface="Calibri"/>
              </a:rPr>
              <a:t>European Accelerator R&amp;D Roadmap</a:t>
            </a:r>
            <a:endParaRPr lang="en-GB" b="0" dirty="0">
              <a:latin typeface="Calibri"/>
              <a:cs typeface="Calibri"/>
            </a:endParaRPr>
          </a:p>
        </p:txBody>
      </p:sp>
      <p:sp>
        <p:nvSpPr>
          <p:cNvPr id="5" name="Espace réservé du numéro de diapositive 3">
            <a:extLst>
              <a:ext uri="{FF2B5EF4-FFF2-40B4-BE49-F238E27FC236}">
                <a16:creationId xmlns:a16="http://schemas.microsoft.com/office/drawing/2014/main" id="{84BCBFCF-29F6-81D1-DE10-731C2D60F39F}"/>
              </a:ext>
            </a:extLst>
          </p:cNvPr>
          <p:cNvSpPr txBox="1">
            <a:spLocks/>
          </p:cNvSpPr>
          <p:nvPr/>
        </p:nvSpPr>
        <p:spPr>
          <a:xfrm>
            <a:off x="7632576" y="4555307"/>
            <a:ext cx="457200" cy="273844"/>
          </a:xfrm>
          <a:prstGeom prst="rect">
            <a:avLst/>
          </a:prstGeom>
        </p:spPr>
        <p:txBody>
          <a:bodyPr vert="horz" lIns="91440" tIns="45720" rIns="91440" bIns="4572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4172A1-1CBF-0B40-9234-7D4D80EC19EA}" type="slidenum">
              <a:rPr lang="en-GB" smtClean="0"/>
              <a:pPr/>
              <a:t>36</a:t>
            </a:fld>
            <a:endParaRPr lang="en-GB" dirty="0"/>
          </a:p>
        </p:txBody>
      </p:sp>
      <p:sp>
        <p:nvSpPr>
          <p:cNvPr id="52" name="Espace réservé du pied de page 4">
            <a:extLst>
              <a:ext uri="{FF2B5EF4-FFF2-40B4-BE49-F238E27FC236}">
                <a16:creationId xmlns:a16="http://schemas.microsoft.com/office/drawing/2014/main" id="{B9DF0096-FFE1-4334-6B7F-8C66625D3E6E}"/>
              </a:ext>
            </a:extLst>
          </p:cNvPr>
          <p:cNvSpPr>
            <a:spLocks noGrp="1"/>
          </p:cNvSpPr>
          <p:nvPr>
            <p:ph type="ftr" sz="quarter" idx="3"/>
          </p:nvPr>
        </p:nvSpPr>
        <p:spPr>
          <a:xfrm>
            <a:off x="35496" y="4948014"/>
            <a:ext cx="7416824" cy="245664"/>
          </a:xfrm>
          <a:prstGeom prst="rect">
            <a:avLst/>
          </a:prstGeom>
        </p:spPr>
        <p:txBody>
          <a:bodyPr lIns="0" tIns="0" rIns="0" bIns="0"/>
          <a:lstStyle>
            <a:lvl1pPr algn="ctr">
              <a:defRPr sz="1200">
                <a:latin typeface="Arial Narrow"/>
                <a:cs typeface="Arial Narrow"/>
              </a:defRPr>
            </a:lvl1pPr>
          </a:lstStyle>
          <a:p>
            <a:pPr algn="l"/>
            <a:r>
              <a:rPr lang="it-IT">
                <a:latin typeface="Calibri"/>
                <a:cs typeface="Calibri"/>
              </a:rPr>
              <a:t>D. Schulte, Muon Cooling Demonstrator, Milano, November 2025</a:t>
            </a:r>
            <a:endParaRPr lang="en-GB" dirty="0">
              <a:latin typeface="Calibri"/>
              <a:cs typeface="Calibri"/>
            </a:endParaRPr>
          </a:p>
        </p:txBody>
      </p:sp>
      <p:pic>
        <p:nvPicPr>
          <p:cNvPr id="10" name="Picture 9" descr="p0.pdf">
            <a:extLst>
              <a:ext uri="{FF2B5EF4-FFF2-40B4-BE49-F238E27FC236}">
                <a16:creationId xmlns:a16="http://schemas.microsoft.com/office/drawing/2014/main" id="{C9EDDAB1-8D83-5483-5119-1C230CFF44CB}"/>
              </a:ext>
            </a:extLst>
          </p:cNvPr>
          <p:cNvPicPr>
            <a:picLocks noChangeAspect="1"/>
          </p:cNvPicPr>
          <p:nvPr/>
        </p:nvPicPr>
        <p:blipFill rotWithShape="1">
          <a:blip r:embed="rId2">
            <a:extLst>
              <a:ext uri="{28A0092B-C50C-407E-A947-70E740481C1C}">
                <a14:useLocalDpi xmlns:a14="http://schemas.microsoft.com/office/drawing/2010/main" val="0"/>
              </a:ext>
            </a:extLst>
          </a:blip>
          <a:srcRect l="14220" t="17551" r="8731" b="16902"/>
          <a:stretch/>
        </p:blipFill>
        <p:spPr>
          <a:xfrm>
            <a:off x="5669329" y="931989"/>
            <a:ext cx="3367168" cy="4053650"/>
          </a:xfrm>
          <a:prstGeom prst="rect">
            <a:avLst/>
          </a:prstGeom>
        </p:spPr>
      </p:pic>
      <p:sp>
        <p:nvSpPr>
          <p:cNvPr id="13" name="Rectangle 12">
            <a:extLst>
              <a:ext uri="{FF2B5EF4-FFF2-40B4-BE49-F238E27FC236}">
                <a16:creationId xmlns:a16="http://schemas.microsoft.com/office/drawing/2014/main" id="{DDF8CC15-8429-DD1B-DC48-E3D880143BF6}"/>
              </a:ext>
            </a:extLst>
          </p:cNvPr>
          <p:cNvSpPr/>
          <p:nvPr/>
        </p:nvSpPr>
        <p:spPr>
          <a:xfrm>
            <a:off x="6588224" y="4629572"/>
            <a:ext cx="2236442" cy="276999"/>
          </a:xfrm>
          <a:prstGeom prst="rect">
            <a:avLst/>
          </a:prstGeom>
          <a:solidFill>
            <a:schemeClr val="bg1"/>
          </a:solidFill>
          <a:ln>
            <a:noFill/>
          </a:ln>
        </p:spPr>
        <p:txBody>
          <a:bodyPr wrap="square">
            <a:spAutoFit/>
          </a:bodyPr>
          <a:lstStyle/>
          <a:p>
            <a:r>
              <a:rPr lang="en-US" sz="1200" u="sng" dirty="0">
                <a:solidFill>
                  <a:srgbClr val="276FFF"/>
                </a:solidFill>
                <a:latin typeface="Calibri" panose="020F0502020204030204" pitchFamily="34" charset="0"/>
                <a:cs typeface="Calibri" panose="020F0502020204030204" pitchFamily="34" charset="0"/>
                <a:hlinkClick r:id="rId3"/>
              </a:rPr>
              <a:t>http://arxiv.org/abs/2201.07895</a:t>
            </a:r>
          </a:p>
        </p:txBody>
      </p:sp>
      <p:sp>
        <p:nvSpPr>
          <p:cNvPr id="4" name="TextBox 3">
            <a:extLst>
              <a:ext uri="{FF2B5EF4-FFF2-40B4-BE49-F238E27FC236}">
                <a16:creationId xmlns:a16="http://schemas.microsoft.com/office/drawing/2014/main" id="{B270E5BD-443F-B383-6C8A-73489C09B0DF}"/>
              </a:ext>
            </a:extLst>
          </p:cNvPr>
          <p:cNvSpPr txBox="1"/>
          <p:nvPr/>
        </p:nvSpPr>
        <p:spPr>
          <a:xfrm>
            <a:off x="239512" y="874330"/>
            <a:ext cx="5429817" cy="3785652"/>
          </a:xfrm>
          <a:prstGeom prst="rect">
            <a:avLst/>
          </a:prstGeom>
          <a:noFill/>
        </p:spPr>
        <p:txBody>
          <a:bodyPr wrap="square" rtlCol="0">
            <a:spAutoFit/>
          </a:bodyPr>
          <a:lstStyle/>
          <a:p>
            <a:pPr>
              <a:buClr>
                <a:schemeClr val="tx1"/>
              </a:buClr>
            </a:pPr>
            <a:r>
              <a:rPr lang="en-US" sz="1600" dirty="0">
                <a:latin typeface="Calibri"/>
                <a:cs typeface="Calibri"/>
              </a:rPr>
              <a:t>Reviews in Europe and the US found muon collider promising</a:t>
            </a:r>
          </a:p>
          <a:p>
            <a:pPr marL="285750" indent="-285750">
              <a:buClr>
                <a:schemeClr val="tx1"/>
              </a:buClr>
              <a:buFont typeface="Arial" panose="020B0604020202020204" pitchFamily="34" charset="0"/>
              <a:buChar char="•"/>
            </a:pPr>
            <a:r>
              <a:rPr lang="en-US" sz="1600" dirty="0">
                <a:latin typeface="Calibri"/>
                <a:cs typeface="Calibri"/>
              </a:rPr>
              <a:t>Requires important innovation</a:t>
            </a:r>
          </a:p>
          <a:p>
            <a:endParaRPr lang="en-US" sz="1600" dirty="0">
              <a:latin typeface="Calibri"/>
              <a:cs typeface="Calibri"/>
            </a:endParaRPr>
          </a:p>
          <a:p>
            <a:r>
              <a:rPr lang="en-US" sz="1600" dirty="0">
                <a:latin typeface="Calibri"/>
                <a:cs typeface="Calibri"/>
              </a:rPr>
              <a:t>European Strategy for Particle Physics Update (</a:t>
            </a:r>
            <a:r>
              <a:rPr lang="en-US" sz="1600" b="1" dirty="0">
                <a:latin typeface="Calibri"/>
                <a:cs typeface="Calibri"/>
              </a:rPr>
              <a:t>ESPPU</a:t>
            </a:r>
            <a:r>
              <a:rPr lang="en-US" sz="1600" dirty="0">
                <a:latin typeface="Calibri"/>
                <a:cs typeface="Calibri"/>
              </a:rPr>
              <a:t>) supported muon collider R&amp;D in 2020</a:t>
            </a:r>
          </a:p>
          <a:p>
            <a:endParaRPr lang="en-US" sz="1600" dirty="0">
              <a:latin typeface="Calibri"/>
              <a:cs typeface="Calibri"/>
            </a:endParaRPr>
          </a:p>
          <a:p>
            <a:r>
              <a:rPr lang="en-US" sz="1600" dirty="0">
                <a:latin typeface="Calibri"/>
                <a:cs typeface="Calibri"/>
              </a:rPr>
              <a:t>CERN Council charged Laboratory Directors Group (</a:t>
            </a:r>
            <a:r>
              <a:rPr lang="en-US" sz="1600" b="1" dirty="0">
                <a:latin typeface="Calibri"/>
                <a:cs typeface="Calibri"/>
              </a:rPr>
              <a:t>LDG</a:t>
            </a:r>
            <a:r>
              <a:rPr lang="en-US" sz="1600" dirty="0">
                <a:latin typeface="Calibri"/>
                <a:cs typeface="Calibri"/>
              </a:rPr>
              <a:t>) to  develop Accelerator R&amp;D Roadmap</a:t>
            </a:r>
          </a:p>
          <a:p>
            <a:pPr marL="285750" indent="-285750">
              <a:buFont typeface="Arial" panose="020B0604020202020204" pitchFamily="34" charset="0"/>
              <a:buChar char="•"/>
            </a:pPr>
            <a:r>
              <a:rPr lang="en-US" sz="1600" dirty="0">
                <a:latin typeface="Calibri"/>
                <a:cs typeface="Calibri"/>
              </a:rPr>
              <a:t>Directors of institutes, e.g. INFN Frascati, PSI, DESY, RAL, CERN, …</a:t>
            </a:r>
          </a:p>
          <a:p>
            <a:pPr marL="285750" indent="-285750">
              <a:buFont typeface="Arial" panose="020B0604020202020204" pitchFamily="34" charset="0"/>
              <a:buChar char="•"/>
            </a:pPr>
            <a:endParaRPr lang="en-US" sz="1600" dirty="0">
              <a:latin typeface="Calibri"/>
              <a:cs typeface="Calibri"/>
            </a:endParaRPr>
          </a:p>
          <a:p>
            <a:r>
              <a:rPr lang="en-US" sz="1600" dirty="0">
                <a:latin typeface="Calibri"/>
                <a:cs typeface="Calibri"/>
              </a:rPr>
              <a:t>LDG formed five panels, one on Muon Collider</a:t>
            </a:r>
          </a:p>
          <a:p>
            <a:endParaRPr lang="en-US" sz="1600" dirty="0">
              <a:latin typeface="Calibri"/>
              <a:cs typeface="Calibri"/>
            </a:endParaRPr>
          </a:p>
          <a:p>
            <a:r>
              <a:rPr lang="en-US" sz="1600" dirty="0">
                <a:latin typeface="Calibri"/>
                <a:cs typeface="Calibri"/>
              </a:rPr>
              <a:t>Muon Collider panel developed an </a:t>
            </a:r>
            <a:r>
              <a:rPr lang="en-US" sz="1600" b="1" dirty="0">
                <a:latin typeface="Calibri"/>
                <a:cs typeface="Calibri"/>
              </a:rPr>
              <a:t>R&amp;D Roadmap </a:t>
            </a:r>
            <a:r>
              <a:rPr lang="en-US" sz="1600" dirty="0">
                <a:latin typeface="Calibri"/>
                <a:cs typeface="Calibri"/>
              </a:rPr>
              <a:t>with the help of the global community until end of 2021</a:t>
            </a:r>
          </a:p>
        </p:txBody>
      </p:sp>
      <p:sp>
        <p:nvSpPr>
          <p:cNvPr id="2" name="Slide Number Placeholder 1">
            <a:extLst>
              <a:ext uri="{FF2B5EF4-FFF2-40B4-BE49-F238E27FC236}">
                <a16:creationId xmlns:a16="http://schemas.microsoft.com/office/drawing/2014/main" id="{5EB60216-8489-87D8-442D-70B46430A8FC}"/>
              </a:ext>
            </a:extLst>
          </p:cNvPr>
          <p:cNvSpPr>
            <a:spLocks noGrp="1"/>
          </p:cNvSpPr>
          <p:nvPr>
            <p:ph type="sldNum" sz="quarter" idx="4"/>
          </p:nvPr>
        </p:nvSpPr>
        <p:spPr/>
        <p:txBody>
          <a:bodyPr/>
          <a:lstStyle/>
          <a:p>
            <a:fld id="{974172A1-1CBF-0B40-9234-7D4D80EC19EA}" type="slidenum">
              <a:rPr lang="en-GB" smtClean="0"/>
              <a:pPr/>
              <a:t>36</a:t>
            </a:fld>
            <a:endParaRPr lang="en-GB" dirty="0"/>
          </a:p>
        </p:txBody>
      </p:sp>
    </p:spTree>
    <p:extLst>
      <p:ext uri="{BB962C8B-B14F-4D97-AF65-F5344CB8AC3E}">
        <p14:creationId xmlns:p14="http://schemas.microsoft.com/office/powerpoint/2010/main" val="4193373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EE488-FFFF-3E49-E30C-A599FE1854E8}"/>
            </a:ext>
          </a:extLst>
        </p:cNvPr>
        <p:cNvGrpSpPr/>
        <p:nvPr/>
      </p:nvGrpSpPr>
      <p:grpSpPr>
        <a:xfrm>
          <a:off x="0" y="0"/>
          <a:ext cx="0" cy="0"/>
          <a:chOff x="0" y="0"/>
          <a:chExt cx="0" cy="0"/>
        </a:xfrm>
      </p:grpSpPr>
      <p:sp>
        <p:nvSpPr>
          <p:cNvPr id="413" name="PlaceHolder 1">
            <a:extLst>
              <a:ext uri="{FF2B5EF4-FFF2-40B4-BE49-F238E27FC236}">
                <a16:creationId xmlns:a16="http://schemas.microsoft.com/office/drawing/2014/main" id="{F78F1EBF-0D9D-831F-2DB0-DFF3C4A29965}"/>
              </a:ext>
            </a:extLst>
          </p:cNvPr>
          <p:cNvSpPr>
            <a:spLocks noGrp="1"/>
          </p:cNvSpPr>
          <p:nvPr>
            <p:ph type="title"/>
          </p:nvPr>
        </p:nvSpPr>
        <p:spPr>
          <a:xfrm>
            <a:off x="1295280" y="-20520"/>
            <a:ext cx="6781320" cy="431640"/>
          </a:xfrm>
          <a:prstGeom prst="rect">
            <a:avLst/>
          </a:prstGeom>
          <a:noFill/>
          <a:ln w="0">
            <a:noFill/>
          </a:ln>
        </p:spPr>
        <p:txBody>
          <a:bodyPr lIns="0" tIns="0" rIns="0" bIns="0" anchor="t">
            <a:noAutofit/>
          </a:bodyPr>
          <a:lstStyle/>
          <a:p>
            <a:pPr indent="0" algn="ctr">
              <a:lnSpc>
                <a:spcPct val="100000"/>
              </a:lnSpc>
              <a:buNone/>
            </a:pPr>
            <a:r>
              <a:rPr lang="en-GB" sz="3200" b="0" strike="noStrike" spc="-1">
                <a:solidFill>
                  <a:srgbClr val="000000"/>
                </a:solidFill>
                <a:latin typeface="Calibri"/>
              </a:rPr>
              <a:t>Collider Ring</a:t>
            </a:r>
            <a:endParaRPr lang="fr-FR" sz="3200" b="0" strike="noStrike" spc="-1">
              <a:solidFill>
                <a:srgbClr val="000000"/>
              </a:solidFill>
              <a:latin typeface="Arial"/>
            </a:endParaRPr>
          </a:p>
        </p:txBody>
      </p:sp>
      <p:sp>
        <p:nvSpPr>
          <p:cNvPr id="414" name="PlaceHolder 2">
            <a:extLst>
              <a:ext uri="{FF2B5EF4-FFF2-40B4-BE49-F238E27FC236}">
                <a16:creationId xmlns:a16="http://schemas.microsoft.com/office/drawing/2014/main" id="{AC9DBA8E-F5CA-17F2-C51B-AD459DBA3D0D}"/>
              </a:ext>
            </a:extLst>
          </p:cNvPr>
          <p:cNvSpPr>
            <a:spLocks noGrp="1"/>
          </p:cNvSpPr>
          <p:nvPr>
            <p:ph type="ftr" idx="18"/>
          </p:nvPr>
        </p:nvSpPr>
        <p:spPr>
          <a:xfrm>
            <a:off x="395640" y="4947840"/>
            <a:ext cx="7416360" cy="245160"/>
          </a:xfrm>
          <a:prstGeom prst="rect">
            <a:avLst/>
          </a:prstGeom>
          <a:noFill/>
          <a:ln w="0">
            <a:noFill/>
          </a:ln>
        </p:spPr>
        <p:txBody>
          <a:bodyPr lIns="0" tIns="0" rIns="0" bIns="0" anchor="t">
            <a:noAutofit/>
          </a:bodyPr>
          <a:lstStyle>
            <a:lvl1pPr indent="0">
              <a:lnSpc>
                <a:spcPct val="100000"/>
              </a:lnSpc>
              <a:buNone/>
              <a:defRPr lang="en-US" sz="1200" b="0" strike="noStrike" spc="-1">
                <a:solidFill>
                  <a:srgbClr val="000000"/>
                </a:solidFill>
                <a:latin typeface="Calibri"/>
              </a:defRPr>
            </a:lvl1pPr>
          </a:lstStyle>
          <a:p>
            <a:pPr indent="0">
              <a:lnSpc>
                <a:spcPct val="100000"/>
              </a:lnSpc>
              <a:buNone/>
            </a:pPr>
            <a:r>
              <a:rPr lang="en-US" sz="1200" b="0" strike="noStrike" spc="-1">
                <a:solidFill>
                  <a:srgbClr val="000000"/>
                </a:solidFill>
                <a:latin typeface="Calibri"/>
              </a:rPr>
              <a:t>D. Schulte,  Future Colliders 3, BND, 2025</a:t>
            </a:r>
            <a:endParaRPr lang="en-GB" sz="1200" b="0" strike="noStrike" spc="-1">
              <a:solidFill>
                <a:srgbClr val="000000"/>
              </a:solidFill>
              <a:latin typeface="Times New Roman"/>
            </a:endParaRPr>
          </a:p>
        </p:txBody>
      </p:sp>
      <p:sp>
        <p:nvSpPr>
          <p:cNvPr id="415" name="TextBox 85">
            <a:extLst>
              <a:ext uri="{FF2B5EF4-FFF2-40B4-BE49-F238E27FC236}">
                <a16:creationId xmlns:a16="http://schemas.microsoft.com/office/drawing/2014/main" id="{8A5CCFAE-34C2-0460-89C7-4A11B7E4D99B}"/>
              </a:ext>
            </a:extLst>
          </p:cNvPr>
          <p:cNvSpPr/>
          <p:nvPr/>
        </p:nvSpPr>
        <p:spPr>
          <a:xfrm>
            <a:off x="5914800" y="3651840"/>
            <a:ext cx="3049560" cy="1002240"/>
          </a:xfrm>
          <a:prstGeom prst="rect">
            <a:avLst/>
          </a:prstGeom>
          <a:solidFill>
            <a:schemeClr val="accent5">
              <a:lumMod val="20000"/>
              <a:lumOff val="80000"/>
              <a:alpha val="5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000000"/>
                </a:solidFill>
                <a:latin typeface="Calibri"/>
              </a:rPr>
              <a:t>Key conclusions</a:t>
            </a:r>
            <a:r>
              <a:rPr lang="en-US" sz="1200" b="0" strike="noStrike" spc="-1">
                <a:solidFill>
                  <a:srgbClr val="000000"/>
                </a:solidFill>
                <a:latin typeface="Calibri"/>
              </a:rPr>
              <a:t>:</a:t>
            </a:r>
            <a:endParaRPr lang="en-GB" sz="1200" b="0" strike="noStrike" spc="-1">
              <a:solidFill>
                <a:srgbClr val="000000"/>
              </a:solidFill>
              <a:latin typeface="Arial"/>
            </a:endParaRPr>
          </a:p>
          <a:p>
            <a:pPr>
              <a:lnSpc>
                <a:spcPct val="100000"/>
              </a:lnSpc>
            </a:pPr>
            <a:r>
              <a:rPr lang="en-US" sz="1200" b="0" strike="noStrike" spc="-1">
                <a:solidFill>
                  <a:srgbClr val="000000"/>
                </a:solidFill>
                <a:latin typeface="Calibri"/>
              </a:rPr>
              <a:t>Further improve energy acceptance, but OK with energy spread predicted in muon cooling</a:t>
            </a:r>
            <a:endParaRPr lang="en-GB" sz="1200" b="0" strike="noStrike" spc="-1">
              <a:solidFill>
                <a:srgbClr val="000000"/>
              </a:solidFill>
              <a:latin typeface="Arial"/>
            </a:endParaRPr>
          </a:p>
          <a:p>
            <a:pPr>
              <a:lnSpc>
                <a:spcPct val="100000"/>
              </a:lnSpc>
            </a:pPr>
            <a:r>
              <a:rPr lang="en-US" sz="1200" b="0" strike="noStrike" spc="-1">
                <a:solidFill>
                  <a:srgbClr val="000000"/>
                </a:solidFill>
                <a:latin typeface="Calibri"/>
              </a:rPr>
              <a:t>Mover system OK for beam in regular arcs</a:t>
            </a:r>
            <a:endParaRPr lang="en-GB" sz="1200" b="0" strike="noStrike" spc="-1">
              <a:solidFill>
                <a:srgbClr val="000000"/>
              </a:solidFill>
              <a:latin typeface="Arial"/>
            </a:endParaRPr>
          </a:p>
          <a:p>
            <a:pPr>
              <a:lnSpc>
                <a:spcPct val="100000"/>
              </a:lnSpc>
            </a:pPr>
            <a:r>
              <a:rPr lang="en-US" sz="1200" b="0" strike="noStrike" spc="-1">
                <a:solidFill>
                  <a:srgbClr val="000000"/>
                </a:solidFill>
                <a:latin typeface="Calibri"/>
              </a:rPr>
              <a:t>Address imperfections next</a:t>
            </a:r>
            <a:endParaRPr lang="en-GB" sz="1200" b="0" strike="noStrike" spc="-1">
              <a:solidFill>
                <a:srgbClr val="000000"/>
              </a:solidFill>
              <a:latin typeface="Arial"/>
            </a:endParaRPr>
          </a:p>
        </p:txBody>
      </p:sp>
      <p:sp>
        <p:nvSpPr>
          <p:cNvPr id="416" name="TextBox 86">
            <a:extLst>
              <a:ext uri="{FF2B5EF4-FFF2-40B4-BE49-F238E27FC236}">
                <a16:creationId xmlns:a16="http://schemas.microsoft.com/office/drawing/2014/main" id="{EEA2EEC2-7617-E6EA-8C27-33BC7F796ED0}"/>
              </a:ext>
            </a:extLst>
          </p:cNvPr>
          <p:cNvSpPr/>
          <p:nvPr/>
        </p:nvSpPr>
        <p:spPr>
          <a:xfrm>
            <a:off x="135360" y="1312200"/>
            <a:ext cx="2364840" cy="2122204"/>
          </a:xfrm>
          <a:prstGeom prst="rect">
            <a:avLst/>
          </a:prstGeom>
          <a:solidFill>
            <a:schemeClr val="accent3">
              <a:lumMod val="20000"/>
              <a:lumOff val="80000"/>
              <a:alpha val="5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dirty="0">
                <a:solidFill>
                  <a:srgbClr val="000000"/>
                </a:solidFill>
                <a:latin typeface="Calibri"/>
              </a:rPr>
              <a:t>Achieved:</a:t>
            </a:r>
            <a:endParaRPr lang="en-GB" sz="1200" b="0" strike="noStrike" spc="-1" dirty="0">
              <a:solidFill>
                <a:srgbClr val="000000"/>
              </a:solidFill>
              <a:latin typeface="Arial"/>
            </a:endParaRPr>
          </a:p>
          <a:p>
            <a:pPr marL="171450" indent="-171450">
              <a:lnSpc>
                <a:spcPct val="100000"/>
              </a:lnSpc>
              <a:buClr>
                <a:srgbClr val="000000"/>
              </a:buClr>
              <a:buFont typeface="Arial" panose="020B0604020202020204" pitchFamily="34" charset="0"/>
              <a:buChar char="•"/>
            </a:pPr>
            <a:r>
              <a:rPr lang="en-US" sz="1200" b="0" strike="noStrike" spc="-1" dirty="0">
                <a:solidFill>
                  <a:srgbClr val="000000"/>
                </a:solidFill>
                <a:latin typeface="Calibri"/>
              </a:rPr>
              <a:t>Magnet shielding design</a:t>
            </a:r>
            <a:endParaRPr lang="en-GB" sz="1200" b="0" strike="noStrike" spc="-1" dirty="0">
              <a:solidFill>
                <a:srgbClr val="000000"/>
              </a:solidFill>
              <a:latin typeface="Arial"/>
            </a:endParaRPr>
          </a:p>
          <a:p>
            <a:pPr marL="171450" indent="-171450">
              <a:lnSpc>
                <a:spcPct val="100000"/>
              </a:lnSpc>
              <a:buClr>
                <a:srgbClr val="000000"/>
              </a:buClr>
              <a:buFont typeface="Arial" panose="020B0604020202020204" pitchFamily="34" charset="0"/>
              <a:buChar char="•"/>
            </a:pPr>
            <a:r>
              <a:rPr lang="en-US" sz="1200" b="0" strike="noStrike" spc="-1" dirty="0">
                <a:solidFill>
                  <a:srgbClr val="000000"/>
                </a:solidFill>
                <a:latin typeface="Calibri"/>
              </a:rPr>
              <a:t>Magnet performance model and conceptual designs</a:t>
            </a:r>
            <a:endParaRPr lang="en-GB" sz="1200" b="0" strike="noStrike" spc="-1" dirty="0">
              <a:solidFill>
                <a:srgbClr val="000000"/>
              </a:solidFill>
              <a:latin typeface="Arial"/>
            </a:endParaRPr>
          </a:p>
          <a:p>
            <a:pPr marL="171360" indent="-171360">
              <a:lnSpc>
                <a:spcPct val="100000"/>
              </a:lnSpc>
              <a:buClr>
                <a:srgbClr val="000000"/>
              </a:buClr>
              <a:buFont typeface="Arial"/>
              <a:buChar char="•"/>
            </a:pPr>
            <a:r>
              <a:rPr lang="en-US" sz="1200" b="0" strike="noStrike" spc="-1" dirty="0">
                <a:solidFill>
                  <a:srgbClr val="000000"/>
                </a:solidFill>
                <a:latin typeface="Calibri"/>
              </a:rPr>
              <a:t>Cryogenics conceptual design</a:t>
            </a:r>
            <a:endParaRPr lang="en-GB" sz="1200" b="0" strike="noStrike" spc="-1" dirty="0">
              <a:solidFill>
                <a:srgbClr val="000000"/>
              </a:solidFill>
              <a:latin typeface="Arial"/>
            </a:endParaRPr>
          </a:p>
          <a:p>
            <a:pPr marL="171360" indent="-171360">
              <a:lnSpc>
                <a:spcPct val="100000"/>
              </a:lnSpc>
              <a:buClr>
                <a:srgbClr val="000000"/>
              </a:buClr>
              <a:buFont typeface="Arial"/>
              <a:buChar char="•"/>
            </a:pPr>
            <a:r>
              <a:rPr lang="en-US" sz="1200" b="0" strike="noStrike" spc="-1" dirty="0">
                <a:solidFill>
                  <a:srgbClr val="000000"/>
                </a:solidFill>
                <a:latin typeface="Calibri"/>
              </a:rPr>
              <a:t>Lattice reaches target beta-functions but not yet full target energy acceptance</a:t>
            </a:r>
            <a:endParaRPr lang="en-GB" sz="1200" b="0" strike="noStrike" spc="-1" dirty="0">
              <a:solidFill>
                <a:srgbClr val="000000"/>
              </a:solidFill>
              <a:latin typeface="Arial"/>
            </a:endParaRPr>
          </a:p>
          <a:p>
            <a:pPr marL="171360" indent="-171360">
              <a:lnSpc>
                <a:spcPct val="100000"/>
              </a:lnSpc>
              <a:buClr>
                <a:srgbClr val="000000"/>
              </a:buClr>
              <a:buFont typeface="Arial"/>
              <a:buChar char="•"/>
            </a:pPr>
            <a:r>
              <a:rPr lang="en-US" sz="1200" b="0" strike="noStrike" spc="-1" dirty="0">
                <a:solidFill>
                  <a:srgbClr val="000000"/>
                </a:solidFill>
                <a:latin typeface="Calibri"/>
              </a:rPr>
              <a:t>First studies of mover system impact on beam</a:t>
            </a:r>
            <a:endParaRPr lang="en-GB" sz="1200" b="0" strike="noStrike" spc="-1" dirty="0">
              <a:solidFill>
                <a:srgbClr val="000000"/>
              </a:solidFill>
              <a:latin typeface="Arial"/>
            </a:endParaRPr>
          </a:p>
          <a:p>
            <a:pPr marL="171360" indent="-171360">
              <a:lnSpc>
                <a:spcPct val="100000"/>
              </a:lnSpc>
              <a:buClr>
                <a:srgbClr val="000000"/>
              </a:buClr>
              <a:buFont typeface="Arial"/>
              <a:buChar char="•"/>
            </a:pPr>
            <a:r>
              <a:rPr lang="en-US" sz="1200" b="0" strike="noStrike" spc="-1" dirty="0">
                <a:solidFill>
                  <a:srgbClr val="000000"/>
                </a:solidFill>
                <a:latin typeface="Calibri"/>
              </a:rPr>
              <a:t>Impedance is OK</a:t>
            </a:r>
            <a:endParaRPr lang="en-GB" sz="1200" b="0" strike="noStrike" spc="-1" dirty="0">
              <a:solidFill>
                <a:srgbClr val="000000"/>
              </a:solidFill>
              <a:latin typeface="Arial"/>
            </a:endParaRPr>
          </a:p>
        </p:txBody>
      </p:sp>
      <p:sp>
        <p:nvSpPr>
          <p:cNvPr id="417" name="AutoShape 7">
            <a:extLst>
              <a:ext uri="{FF2B5EF4-FFF2-40B4-BE49-F238E27FC236}">
                <a16:creationId xmlns:a16="http://schemas.microsoft.com/office/drawing/2014/main" id="{DF7C9A25-B01D-1E55-EC38-19736AE70017}"/>
              </a:ext>
            </a:extLst>
          </p:cNvPr>
          <p:cNvSpPr/>
          <p:nvPr/>
        </p:nvSpPr>
        <p:spPr>
          <a:xfrm>
            <a:off x="4419720" y="2562120"/>
            <a:ext cx="304560" cy="16164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endParaRPr lang="en-US" sz="1800" b="0" strike="noStrike" spc="-1">
              <a:solidFill>
                <a:srgbClr val="000000"/>
              </a:solidFill>
              <a:latin typeface="Calibri"/>
            </a:endParaRPr>
          </a:p>
        </p:txBody>
      </p:sp>
      <p:sp>
        <p:nvSpPr>
          <p:cNvPr id="418" name="TextBox 87">
            <a:extLst>
              <a:ext uri="{FF2B5EF4-FFF2-40B4-BE49-F238E27FC236}">
                <a16:creationId xmlns:a16="http://schemas.microsoft.com/office/drawing/2014/main" id="{5FACCA30-F6DA-9C66-1CD4-80839E8E60EB}"/>
              </a:ext>
            </a:extLst>
          </p:cNvPr>
          <p:cNvSpPr/>
          <p:nvPr/>
        </p:nvSpPr>
        <p:spPr>
          <a:xfrm>
            <a:off x="129240" y="411480"/>
            <a:ext cx="2370960" cy="819720"/>
          </a:xfrm>
          <a:prstGeom prst="rect">
            <a:avLst/>
          </a:prstGeom>
          <a:solidFill>
            <a:schemeClr val="accent1">
              <a:lumMod val="20000"/>
              <a:lumOff val="80000"/>
              <a:alpha val="5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000000"/>
                </a:solidFill>
                <a:latin typeface="Calibri"/>
              </a:rPr>
              <a:t>Challenges:</a:t>
            </a:r>
            <a:endParaRPr lang="en-GB" sz="1200" b="0" strike="noStrike" spc="-1">
              <a:solidFill>
                <a:srgbClr val="000000"/>
              </a:solidFill>
              <a:latin typeface="Arial"/>
            </a:endParaRPr>
          </a:p>
          <a:p>
            <a:pPr>
              <a:lnSpc>
                <a:spcPct val="100000"/>
              </a:lnSpc>
            </a:pPr>
            <a:r>
              <a:rPr lang="en-US" sz="1200" b="0" strike="noStrike" spc="-1">
                <a:solidFill>
                  <a:srgbClr val="000000"/>
                </a:solidFill>
                <a:latin typeface="Calibri"/>
              </a:rPr>
              <a:t>500 W/m loss, magnet strength, lattice design with beta 1.5-5 mm, 0.1% beam energy spread</a:t>
            </a:r>
            <a:endParaRPr lang="en-GB" sz="1200" b="0" strike="noStrike" spc="-1">
              <a:solidFill>
                <a:srgbClr val="000000"/>
              </a:solidFill>
              <a:latin typeface="Arial"/>
            </a:endParaRPr>
          </a:p>
        </p:txBody>
      </p:sp>
      <p:pic>
        <p:nvPicPr>
          <p:cNvPr id="419" name="Figure_46.png 2" descr="Figure_46.png">
            <a:extLst>
              <a:ext uri="{FF2B5EF4-FFF2-40B4-BE49-F238E27FC236}">
                <a16:creationId xmlns:a16="http://schemas.microsoft.com/office/drawing/2014/main" id="{AEAF5403-0E9B-E5C4-441F-047F2CD89DE8}"/>
              </a:ext>
            </a:extLst>
          </p:cNvPr>
          <p:cNvPicPr/>
          <p:nvPr/>
        </p:nvPicPr>
        <p:blipFill>
          <a:blip r:embed="rId2"/>
          <a:stretch/>
        </p:blipFill>
        <p:spPr>
          <a:xfrm>
            <a:off x="5707440" y="406080"/>
            <a:ext cx="2800440" cy="1600200"/>
          </a:xfrm>
          <a:prstGeom prst="rect">
            <a:avLst/>
          </a:prstGeom>
          <a:ln w="12700">
            <a:noFill/>
          </a:ln>
        </p:spPr>
      </p:pic>
      <p:pic>
        <p:nvPicPr>
          <p:cNvPr id="422" name="Picture 76" descr="A graph of different colored lines&#10;&#10;Description automatically generated">
            <a:extLst>
              <a:ext uri="{FF2B5EF4-FFF2-40B4-BE49-F238E27FC236}">
                <a16:creationId xmlns:a16="http://schemas.microsoft.com/office/drawing/2014/main" id="{0BFAE677-D938-F1E5-B7CC-EF51869EA1A6}"/>
              </a:ext>
            </a:extLst>
          </p:cNvPr>
          <p:cNvPicPr/>
          <p:nvPr/>
        </p:nvPicPr>
        <p:blipFill>
          <a:blip r:embed="rId3"/>
          <a:stretch/>
        </p:blipFill>
        <p:spPr>
          <a:xfrm>
            <a:off x="5498640" y="1911960"/>
            <a:ext cx="1850040" cy="1624320"/>
          </a:xfrm>
          <a:prstGeom prst="rect">
            <a:avLst/>
          </a:prstGeom>
          <a:ln w="0">
            <a:noFill/>
          </a:ln>
        </p:spPr>
      </p:pic>
      <p:pic>
        <p:nvPicPr>
          <p:cNvPr id="423" name="Picture 77" descr="A diagram of a graph&#10;&#10;AI-generated content may be incorrect.">
            <a:extLst>
              <a:ext uri="{FF2B5EF4-FFF2-40B4-BE49-F238E27FC236}">
                <a16:creationId xmlns:a16="http://schemas.microsoft.com/office/drawing/2014/main" id="{3FE3F2B9-40A6-8C5E-FFFA-8DB9B2A6D64C}"/>
              </a:ext>
            </a:extLst>
          </p:cNvPr>
          <p:cNvPicPr/>
          <p:nvPr/>
        </p:nvPicPr>
        <p:blipFill>
          <a:blip r:embed="rId4"/>
          <a:stretch/>
        </p:blipFill>
        <p:spPr>
          <a:xfrm>
            <a:off x="7227000" y="2013480"/>
            <a:ext cx="1781280" cy="1350000"/>
          </a:xfrm>
          <a:prstGeom prst="rect">
            <a:avLst/>
          </a:prstGeom>
          <a:ln w="0">
            <a:noFill/>
          </a:ln>
        </p:spPr>
      </p:pic>
      <p:sp>
        <p:nvSpPr>
          <p:cNvPr id="4" name="PlaceHolder 3">
            <a:extLst>
              <a:ext uri="{FF2B5EF4-FFF2-40B4-BE49-F238E27FC236}">
                <a16:creationId xmlns:a16="http://schemas.microsoft.com/office/drawing/2014/main" id="{285059ED-B88F-0E4A-95A9-40BE7F303328}"/>
              </a:ext>
            </a:extLst>
          </p:cNvPr>
          <p:cNvSpPr>
            <a:spLocks noGrp="1"/>
          </p:cNvSpPr>
          <p:nvPr>
            <p:ph type="sldNum" idx="4"/>
          </p:nvPr>
        </p:nvSpPr>
        <p:spPr/>
        <p:txBody>
          <a:bodyPr/>
          <a:lstStyle/>
          <a:p>
            <a:fld id="{C47004D5-80D6-4898-BB65-29F0736D664F}" type="slidenum">
              <a:rPr/>
              <a:t>37</a:t>
            </a:fld>
            <a:endParaRPr/>
          </a:p>
        </p:txBody>
      </p:sp>
    </p:spTree>
    <p:extLst>
      <p:ext uri="{BB962C8B-B14F-4D97-AF65-F5344CB8AC3E}">
        <p14:creationId xmlns:p14="http://schemas.microsoft.com/office/powerpoint/2010/main" val="3952681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76168-F0AD-D3DA-10B8-7D775A540397}"/>
            </a:ext>
          </a:extLst>
        </p:cNvPr>
        <p:cNvGrpSpPr/>
        <p:nvPr/>
      </p:nvGrpSpPr>
      <p:grpSpPr>
        <a:xfrm>
          <a:off x="0" y="0"/>
          <a:ext cx="0" cy="0"/>
          <a:chOff x="0" y="0"/>
          <a:chExt cx="0" cy="0"/>
        </a:xfrm>
      </p:grpSpPr>
      <p:sp>
        <p:nvSpPr>
          <p:cNvPr id="413" name="PlaceHolder 1">
            <a:extLst>
              <a:ext uri="{FF2B5EF4-FFF2-40B4-BE49-F238E27FC236}">
                <a16:creationId xmlns:a16="http://schemas.microsoft.com/office/drawing/2014/main" id="{F2F658CA-8904-B71E-814F-E0B667D52459}"/>
              </a:ext>
            </a:extLst>
          </p:cNvPr>
          <p:cNvSpPr>
            <a:spLocks noGrp="1"/>
          </p:cNvSpPr>
          <p:nvPr>
            <p:ph type="title"/>
          </p:nvPr>
        </p:nvSpPr>
        <p:spPr>
          <a:xfrm>
            <a:off x="1295280" y="-20520"/>
            <a:ext cx="6781320" cy="431640"/>
          </a:xfrm>
          <a:prstGeom prst="rect">
            <a:avLst/>
          </a:prstGeom>
          <a:noFill/>
          <a:ln w="0">
            <a:noFill/>
          </a:ln>
        </p:spPr>
        <p:txBody>
          <a:bodyPr lIns="0" tIns="0" rIns="0" bIns="0" anchor="t">
            <a:noAutofit/>
          </a:bodyPr>
          <a:lstStyle/>
          <a:p>
            <a:pPr indent="0" algn="ctr">
              <a:lnSpc>
                <a:spcPct val="100000"/>
              </a:lnSpc>
              <a:buNone/>
            </a:pPr>
            <a:r>
              <a:rPr lang="en-GB" sz="3200" b="0" strike="noStrike" spc="-1" dirty="0">
                <a:solidFill>
                  <a:srgbClr val="000000"/>
                </a:solidFill>
                <a:latin typeface="Calibri"/>
              </a:rPr>
              <a:t>Collider Ring Arcs</a:t>
            </a:r>
            <a:endParaRPr lang="fr-FR" sz="3200" b="0" strike="noStrike" spc="-1" dirty="0">
              <a:solidFill>
                <a:srgbClr val="000000"/>
              </a:solidFill>
              <a:latin typeface="Arial"/>
            </a:endParaRPr>
          </a:p>
        </p:txBody>
      </p:sp>
      <p:sp>
        <p:nvSpPr>
          <p:cNvPr id="414" name="PlaceHolder 2">
            <a:extLst>
              <a:ext uri="{FF2B5EF4-FFF2-40B4-BE49-F238E27FC236}">
                <a16:creationId xmlns:a16="http://schemas.microsoft.com/office/drawing/2014/main" id="{B458C155-F158-1E18-A7AB-5F6FD1A2B0D8}"/>
              </a:ext>
            </a:extLst>
          </p:cNvPr>
          <p:cNvSpPr>
            <a:spLocks noGrp="1"/>
          </p:cNvSpPr>
          <p:nvPr>
            <p:ph type="ftr" idx="18"/>
          </p:nvPr>
        </p:nvSpPr>
        <p:spPr>
          <a:xfrm>
            <a:off x="395640" y="4947840"/>
            <a:ext cx="7416360" cy="245160"/>
          </a:xfrm>
          <a:prstGeom prst="rect">
            <a:avLst/>
          </a:prstGeom>
          <a:noFill/>
          <a:ln w="0">
            <a:noFill/>
          </a:ln>
        </p:spPr>
        <p:txBody>
          <a:bodyPr lIns="0" tIns="0" rIns="0" bIns="0" anchor="t">
            <a:noAutofit/>
          </a:bodyPr>
          <a:lstStyle>
            <a:lvl1pPr indent="0">
              <a:lnSpc>
                <a:spcPct val="100000"/>
              </a:lnSpc>
              <a:buNone/>
              <a:defRPr lang="en-US" sz="1200" b="0" strike="noStrike" spc="-1">
                <a:solidFill>
                  <a:srgbClr val="000000"/>
                </a:solidFill>
                <a:latin typeface="Calibri"/>
              </a:defRPr>
            </a:lvl1pPr>
          </a:lstStyle>
          <a:p>
            <a:pPr indent="0">
              <a:lnSpc>
                <a:spcPct val="100000"/>
              </a:lnSpc>
              <a:buNone/>
            </a:pPr>
            <a:r>
              <a:rPr lang="en-US" sz="1200" b="0" strike="noStrike" spc="-1">
                <a:solidFill>
                  <a:srgbClr val="000000"/>
                </a:solidFill>
                <a:latin typeface="Calibri"/>
              </a:rPr>
              <a:t>D. Schulte,  Future Colliders 3, BND, 2025</a:t>
            </a:r>
            <a:endParaRPr lang="en-GB" sz="1200" b="0" strike="noStrike" spc="-1">
              <a:solidFill>
                <a:srgbClr val="000000"/>
              </a:solidFill>
              <a:latin typeface="Times New Roman"/>
            </a:endParaRPr>
          </a:p>
        </p:txBody>
      </p:sp>
      <p:sp>
        <p:nvSpPr>
          <p:cNvPr id="415" name="TextBox 85">
            <a:extLst>
              <a:ext uri="{FF2B5EF4-FFF2-40B4-BE49-F238E27FC236}">
                <a16:creationId xmlns:a16="http://schemas.microsoft.com/office/drawing/2014/main" id="{83C00860-2FD5-B088-162E-879035A301EA}"/>
              </a:ext>
            </a:extLst>
          </p:cNvPr>
          <p:cNvSpPr/>
          <p:nvPr/>
        </p:nvSpPr>
        <p:spPr>
          <a:xfrm>
            <a:off x="5914800" y="3651840"/>
            <a:ext cx="3049560" cy="1002240"/>
          </a:xfrm>
          <a:prstGeom prst="rect">
            <a:avLst/>
          </a:prstGeom>
          <a:solidFill>
            <a:schemeClr val="accent5">
              <a:lumMod val="20000"/>
              <a:lumOff val="80000"/>
              <a:alpha val="5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000000"/>
                </a:solidFill>
                <a:latin typeface="Calibri"/>
              </a:rPr>
              <a:t>Key conclusions</a:t>
            </a:r>
            <a:r>
              <a:rPr lang="en-US" sz="1200" b="0" strike="noStrike" spc="-1">
                <a:solidFill>
                  <a:srgbClr val="000000"/>
                </a:solidFill>
                <a:latin typeface="Calibri"/>
              </a:rPr>
              <a:t>:</a:t>
            </a:r>
            <a:endParaRPr lang="en-GB" sz="1200" b="0" strike="noStrike" spc="-1">
              <a:solidFill>
                <a:srgbClr val="000000"/>
              </a:solidFill>
              <a:latin typeface="Arial"/>
            </a:endParaRPr>
          </a:p>
          <a:p>
            <a:pPr>
              <a:lnSpc>
                <a:spcPct val="100000"/>
              </a:lnSpc>
            </a:pPr>
            <a:r>
              <a:rPr lang="en-US" sz="1200" b="0" strike="noStrike" spc="-1">
                <a:solidFill>
                  <a:srgbClr val="000000"/>
                </a:solidFill>
                <a:latin typeface="Calibri"/>
              </a:rPr>
              <a:t>Further improve energy acceptance, but OK with energy spread predicted in muon cooling</a:t>
            </a:r>
            <a:endParaRPr lang="en-GB" sz="1200" b="0" strike="noStrike" spc="-1">
              <a:solidFill>
                <a:srgbClr val="000000"/>
              </a:solidFill>
              <a:latin typeface="Arial"/>
            </a:endParaRPr>
          </a:p>
          <a:p>
            <a:pPr>
              <a:lnSpc>
                <a:spcPct val="100000"/>
              </a:lnSpc>
            </a:pPr>
            <a:r>
              <a:rPr lang="en-US" sz="1200" b="0" strike="noStrike" spc="-1">
                <a:solidFill>
                  <a:srgbClr val="000000"/>
                </a:solidFill>
                <a:latin typeface="Calibri"/>
              </a:rPr>
              <a:t>Mover system OK for beam in regular arcs</a:t>
            </a:r>
            <a:endParaRPr lang="en-GB" sz="1200" b="0" strike="noStrike" spc="-1">
              <a:solidFill>
                <a:srgbClr val="000000"/>
              </a:solidFill>
              <a:latin typeface="Arial"/>
            </a:endParaRPr>
          </a:p>
          <a:p>
            <a:pPr>
              <a:lnSpc>
                <a:spcPct val="100000"/>
              </a:lnSpc>
            </a:pPr>
            <a:r>
              <a:rPr lang="en-US" sz="1200" b="0" strike="noStrike" spc="-1">
                <a:solidFill>
                  <a:srgbClr val="000000"/>
                </a:solidFill>
                <a:latin typeface="Calibri"/>
              </a:rPr>
              <a:t>Address imperfections next</a:t>
            </a:r>
            <a:endParaRPr lang="en-GB" sz="1200" b="0" strike="noStrike" spc="-1">
              <a:solidFill>
                <a:srgbClr val="000000"/>
              </a:solidFill>
              <a:latin typeface="Arial"/>
            </a:endParaRPr>
          </a:p>
        </p:txBody>
      </p:sp>
      <p:sp>
        <p:nvSpPr>
          <p:cNvPr id="416" name="TextBox 86">
            <a:extLst>
              <a:ext uri="{FF2B5EF4-FFF2-40B4-BE49-F238E27FC236}">
                <a16:creationId xmlns:a16="http://schemas.microsoft.com/office/drawing/2014/main" id="{D0878910-1493-5BFF-BCDC-BC9A838A5FF6}"/>
              </a:ext>
            </a:extLst>
          </p:cNvPr>
          <p:cNvSpPr/>
          <p:nvPr/>
        </p:nvSpPr>
        <p:spPr>
          <a:xfrm>
            <a:off x="135360" y="1312200"/>
            <a:ext cx="2364840" cy="2122204"/>
          </a:xfrm>
          <a:prstGeom prst="rect">
            <a:avLst/>
          </a:prstGeom>
          <a:solidFill>
            <a:schemeClr val="accent3">
              <a:lumMod val="20000"/>
              <a:lumOff val="80000"/>
              <a:alpha val="5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dirty="0">
                <a:solidFill>
                  <a:srgbClr val="000000"/>
                </a:solidFill>
                <a:latin typeface="Calibri"/>
              </a:rPr>
              <a:t>Achieved:</a:t>
            </a:r>
            <a:endParaRPr lang="en-GB" sz="1200" b="0" strike="noStrike" spc="-1" dirty="0">
              <a:solidFill>
                <a:srgbClr val="000000"/>
              </a:solidFill>
              <a:latin typeface="Arial"/>
            </a:endParaRPr>
          </a:p>
          <a:p>
            <a:pPr marL="171450" indent="-171450">
              <a:lnSpc>
                <a:spcPct val="100000"/>
              </a:lnSpc>
              <a:buClr>
                <a:srgbClr val="000000"/>
              </a:buClr>
              <a:buFont typeface="Arial" panose="020B0604020202020204" pitchFamily="34" charset="0"/>
              <a:buChar char="•"/>
            </a:pPr>
            <a:r>
              <a:rPr lang="en-US" sz="1200" b="0" strike="noStrike" spc="-1" dirty="0">
                <a:solidFill>
                  <a:srgbClr val="000000"/>
                </a:solidFill>
                <a:latin typeface="Calibri"/>
              </a:rPr>
              <a:t>Magnet shielding design</a:t>
            </a:r>
            <a:endParaRPr lang="en-GB" sz="1200" b="0" strike="noStrike" spc="-1" dirty="0">
              <a:solidFill>
                <a:srgbClr val="000000"/>
              </a:solidFill>
              <a:latin typeface="Arial"/>
            </a:endParaRPr>
          </a:p>
          <a:p>
            <a:pPr marL="171450" indent="-171450">
              <a:lnSpc>
                <a:spcPct val="100000"/>
              </a:lnSpc>
              <a:buClr>
                <a:srgbClr val="000000"/>
              </a:buClr>
              <a:buFont typeface="Arial" panose="020B0604020202020204" pitchFamily="34" charset="0"/>
              <a:buChar char="•"/>
            </a:pPr>
            <a:r>
              <a:rPr lang="en-US" sz="1200" b="0" strike="noStrike" spc="-1" dirty="0">
                <a:solidFill>
                  <a:srgbClr val="000000"/>
                </a:solidFill>
                <a:latin typeface="Calibri"/>
              </a:rPr>
              <a:t>Magnet performance model and conceptual designs</a:t>
            </a:r>
            <a:endParaRPr lang="en-GB" sz="1200" b="0" strike="noStrike" spc="-1" dirty="0">
              <a:solidFill>
                <a:srgbClr val="000000"/>
              </a:solidFill>
              <a:latin typeface="Arial"/>
            </a:endParaRPr>
          </a:p>
          <a:p>
            <a:pPr marL="171360" indent="-171360">
              <a:lnSpc>
                <a:spcPct val="100000"/>
              </a:lnSpc>
              <a:buClr>
                <a:srgbClr val="000000"/>
              </a:buClr>
              <a:buFont typeface="Arial"/>
              <a:buChar char="•"/>
            </a:pPr>
            <a:r>
              <a:rPr lang="en-US" sz="1200" b="0" strike="noStrike" spc="-1" dirty="0">
                <a:solidFill>
                  <a:srgbClr val="000000"/>
                </a:solidFill>
                <a:latin typeface="Calibri"/>
              </a:rPr>
              <a:t>Cryogenics conceptual design</a:t>
            </a:r>
            <a:endParaRPr lang="en-GB" sz="1200" b="0" strike="noStrike" spc="-1" dirty="0">
              <a:solidFill>
                <a:srgbClr val="000000"/>
              </a:solidFill>
              <a:latin typeface="Arial"/>
            </a:endParaRPr>
          </a:p>
          <a:p>
            <a:pPr marL="171360" indent="-171360">
              <a:lnSpc>
                <a:spcPct val="100000"/>
              </a:lnSpc>
              <a:buClr>
                <a:srgbClr val="000000"/>
              </a:buClr>
              <a:buFont typeface="Arial"/>
              <a:buChar char="•"/>
            </a:pPr>
            <a:r>
              <a:rPr lang="en-US" sz="1200" b="0" strike="noStrike" spc="-1" dirty="0">
                <a:solidFill>
                  <a:srgbClr val="000000"/>
                </a:solidFill>
                <a:latin typeface="Calibri"/>
              </a:rPr>
              <a:t>Lattice reaches target beta-functions but not yet full target energy acceptance</a:t>
            </a:r>
            <a:endParaRPr lang="en-GB" sz="1200" b="0" strike="noStrike" spc="-1" dirty="0">
              <a:solidFill>
                <a:srgbClr val="000000"/>
              </a:solidFill>
              <a:latin typeface="Arial"/>
            </a:endParaRPr>
          </a:p>
          <a:p>
            <a:pPr marL="171360" indent="-171360">
              <a:lnSpc>
                <a:spcPct val="100000"/>
              </a:lnSpc>
              <a:buClr>
                <a:srgbClr val="000000"/>
              </a:buClr>
              <a:buFont typeface="Arial"/>
              <a:buChar char="•"/>
            </a:pPr>
            <a:r>
              <a:rPr lang="en-US" sz="1200" b="0" strike="noStrike" spc="-1" dirty="0">
                <a:solidFill>
                  <a:srgbClr val="000000"/>
                </a:solidFill>
                <a:latin typeface="Calibri"/>
              </a:rPr>
              <a:t>First studies of mover system impact on beam</a:t>
            </a:r>
            <a:endParaRPr lang="en-GB" sz="1200" b="0" strike="noStrike" spc="-1" dirty="0">
              <a:solidFill>
                <a:srgbClr val="000000"/>
              </a:solidFill>
              <a:latin typeface="Arial"/>
            </a:endParaRPr>
          </a:p>
          <a:p>
            <a:pPr marL="171360" indent="-171360">
              <a:lnSpc>
                <a:spcPct val="100000"/>
              </a:lnSpc>
              <a:buClr>
                <a:srgbClr val="000000"/>
              </a:buClr>
              <a:buFont typeface="Arial"/>
              <a:buChar char="•"/>
            </a:pPr>
            <a:r>
              <a:rPr lang="en-US" sz="1200" b="0" strike="noStrike" spc="-1" dirty="0">
                <a:solidFill>
                  <a:srgbClr val="000000"/>
                </a:solidFill>
                <a:latin typeface="Calibri"/>
              </a:rPr>
              <a:t>Impedance is OK</a:t>
            </a:r>
            <a:endParaRPr lang="en-GB" sz="1200" b="0" strike="noStrike" spc="-1" dirty="0">
              <a:solidFill>
                <a:srgbClr val="000000"/>
              </a:solidFill>
              <a:latin typeface="Arial"/>
            </a:endParaRPr>
          </a:p>
        </p:txBody>
      </p:sp>
      <p:sp>
        <p:nvSpPr>
          <p:cNvPr id="417" name="AutoShape 7">
            <a:extLst>
              <a:ext uri="{FF2B5EF4-FFF2-40B4-BE49-F238E27FC236}">
                <a16:creationId xmlns:a16="http://schemas.microsoft.com/office/drawing/2014/main" id="{27FB2DC5-B249-2266-91B7-47763B3747F2}"/>
              </a:ext>
            </a:extLst>
          </p:cNvPr>
          <p:cNvSpPr/>
          <p:nvPr/>
        </p:nvSpPr>
        <p:spPr>
          <a:xfrm>
            <a:off x="4419720" y="2562120"/>
            <a:ext cx="304560" cy="16164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endParaRPr lang="en-US" sz="1800" b="0" strike="noStrike" spc="-1">
              <a:solidFill>
                <a:srgbClr val="000000"/>
              </a:solidFill>
              <a:latin typeface="Calibri"/>
            </a:endParaRPr>
          </a:p>
        </p:txBody>
      </p:sp>
      <p:sp>
        <p:nvSpPr>
          <p:cNvPr id="418" name="TextBox 87">
            <a:extLst>
              <a:ext uri="{FF2B5EF4-FFF2-40B4-BE49-F238E27FC236}">
                <a16:creationId xmlns:a16="http://schemas.microsoft.com/office/drawing/2014/main" id="{F8970304-F162-0F1F-6162-760475FD9DBA}"/>
              </a:ext>
            </a:extLst>
          </p:cNvPr>
          <p:cNvSpPr/>
          <p:nvPr/>
        </p:nvSpPr>
        <p:spPr>
          <a:xfrm>
            <a:off x="129240" y="411480"/>
            <a:ext cx="2370960" cy="819720"/>
          </a:xfrm>
          <a:prstGeom prst="rect">
            <a:avLst/>
          </a:prstGeom>
          <a:solidFill>
            <a:schemeClr val="accent1">
              <a:lumMod val="20000"/>
              <a:lumOff val="80000"/>
              <a:alpha val="5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000000"/>
                </a:solidFill>
                <a:latin typeface="Calibri"/>
              </a:rPr>
              <a:t>Challenges:</a:t>
            </a:r>
            <a:endParaRPr lang="en-GB" sz="1200" b="0" strike="noStrike" spc="-1">
              <a:solidFill>
                <a:srgbClr val="000000"/>
              </a:solidFill>
              <a:latin typeface="Arial"/>
            </a:endParaRPr>
          </a:p>
          <a:p>
            <a:pPr>
              <a:lnSpc>
                <a:spcPct val="100000"/>
              </a:lnSpc>
            </a:pPr>
            <a:r>
              <a:rPr lang="en-US" sz="1200" b="0" strike="noStrike" spc="-1">
                <a:solidFill>
                  <a:srgbClr val="000000"/>
                </a:solidFill>
                <a:latin typeface="Calibri"/>
              </a:rPr>
              <a:t>500 W/m loss, magnet strength, lattice design with beta 1.5-5 mm, 0.1% beam energy spread</a:t>
            </a:r>
            <a:endParaRPr lang="en-GB" sz="1200" b="0" strike="noStrike" spc="-1">
              <a:solidFill>
                <a:srgbClr val="000000"/>
              </a:solidFill>
              <a:latin typeface="Arial"/>
            </a:endParaRPr>
          </a:p>
        </p:txBody>
      </p:sp>
      <p:pic>
        <p:nvPicPr>
          <p:cNvPr id="419" name="Figure_46.png 2" descr="Figure_46.png">
            <a:extLst>
              <a:ext uri="{FF2B5EF4-FFF2-40B4-BE49-F238E27FC236}">
                <a16:creationId xmlns:a16="http://schemas.microsoft.com/office/drawing/2014/main" id="{3503788F-AD20-D09F-98B7-F989F9C462F9}"/>
              </a:ext>
            </a:extLst>
          </p:cNvPr>
          <p:cNvPicPr/>
          <p:nvPr/>
        </p:nvPicPr>
        <p:blipFill>
          <a:blip r:embed="rId2"/>
          <a:stretch/>
        </p:blipFill>
        <p:spPr>
          <a:xfrm>
            <a:off x="5707440" y="406080"/>
            <a:ext cx="2800440" cy="1600200"/>
          </a:xfrm>
          <a:prstGeom prst="rect">
            <a:avLst/>
          </a:prstGeom>
          <a:ln w="12700">
            <a:noFill/>
          </a:ln>
        </p:spPr>
      </p:pic>
      <p:pic>
        <p:nvPicPr>
          <p:cNvPr id="422" name="Picture 76" descr="A graph of different colored lines&#10;&#10;Description automatically generated">
            <a:extLst>
              <a:ext uri="{FF2B5EF4-FFF2-40B4-BE49-F238E27FC236}">
                <a16:creationId xmlns:a16="http://schemas.microsoft.com/office/drawing/2014/main" id="{AC422428-07F0-35C3-E54B-3B3470A3CE4F}"/>
              </a:ext>
            </a:extLst>
          </p:cNvPr>
          <p:cNvPicPr/>
          <p:nvPr/>
        </p:nvPicPr>
        <p:blipFill>
          <a:blip r:embed="rId3"/>
          <a:stretch/>
        </p:blipFill>
        <p:spPr>
          <a:xfrm>
            <a:off x="5498640" y="1911960"/>
            <a:ext cx="1850040" cy="1624320"/>
          </a:xfrm>
          <a:prstGeom prst="rect">
            <a:avLst/>
          </a:prstGeom>
          <a:ln w="0">
            <a:noFill/>
          </a:ln>
        </p:spPr>
      </p:pic>
      <p:pic>
        <p:nvPicPr>
          <p:cNvPr id="423" name="Picture 77" descr="A diagram of a graph&#10;&#10;AI-generated content may be incorrect.">
            <a:extLst>
              <a:ext uri="{FF2B5EF4-FFF2-40B4-BE49-F238E27FC236}">
                <a16:creationId xmlns:a16="http://schemas.microsoft.com/office/drawing/2014/main" id="{079A74DC-8D97-6DC6-C29C-E644A710FC0C}"/>
              </a:ext>
            </a:extLst>
          </p:cNvPr>
          <p:cNvPicPr/>
          <p:nvPr/>
        </p:nvPicPr>
        <p:blipFill>
          <a:blip r:embed="rId4"/>
          <a:stretch/>
        </p:blipFill>
        <p:spPr>
          <a:xfrm>
            <a:off x="7227000" y="2013480"/>
            <a:ext cx="1781280" cy="1350000"/>
          </a:xfrm>
          <a:prstGeom prst="rect">
            <a:avLst/>
          </a:prstGeom>
          <a:ln w="0">
            <a:noFill/>
          </a:ln>
        </p:spPr>
      </p:pic>
      <p:sp>
        <p:nvSpPr>
          <p:cNvPr id="4" name="PlaceHolder 3">
            <a:extLst>
              <a:ext uri="{FF2B5EF4-FFF2-40B4-BE49-F238E27FC236}">
                <a16:creationId xmlns:a16="http://schemas.microsoft.com/office/drawing/2014/main" id="{5DEA8747-A7E2-89A2-05D9-2D868792EC76}"/>
              </a:ext>
            </a:extLst>
          </p:cNvPr>
          <p:cNvSpPr>
            <a:spLocks noGrp="1"/>
          </p:cNvSpPr>
          <p:nvPr>
            <p:ph type="sldNum" idx="4"/>
          </p:nvPr>
        </p:nvSpPr>
        <p:spPr/>
        <p:txBody>
          <a:bodyPr/>
          <a:lstStyle/>
          <a:p>
            <a:fld id="{C47004D5-80D6-4898-BB65-29F0736D664F}" type="slidenum">
              <a:rPr/>
              <a:t>38</a:t>
            </a:fld>
            <a:endParaRPr/>
          </a:p>
        </p:txBody>
      </p:sp>
    </p:spTree>
    <p:extLst>
      <p:ext uri="{BB962C8B-B14F-4D97-AF65-F5344CB8AC3E}">
        <p14:creationId xmlns:p14="http://schemas.microsoft.com/office/powerpoint/2010/main" val="542286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12A13-4BC1-74DC-BB1B-89744628E203}"/>
            </a:ext>
          </a:extLst>
        </p:cNvPr>
        <p:cNvGrpSpPr/>
        <p:nvPr/>
      </p:nvGrpSpPr>
      <p:grpSpPr>
        <a:xfrm>
          <a:off x="0" y="0"/>
          <a:ext cx="0" cy="0"/>
          <a:chOff x="0" y="0"/>
          <a:chExt cx="0" cy="0"/>
        </a:xfrm>
      </p:grpSpPr>
      <p:sp>
        <p:nvSpPr>
          <p:cNvPr id="413" name="PlaceHolder 1">
            <a:extLst>
              <a:ext uri="{FF2B5EF4-FFF2-40B4-BE49-F238E27FC236}">
                <a16:creationId xmlns:a16="http://schemas.microsoft.com/office/drawing/2014/main" id="{3A1C51E1-5FC7-1B8C-49C0-D058D5349F19}"/>
              </a:ext>
            </a:extLst>
          </p:cNvPr>
          <p:cNvSpPr>
            <a:spLocks noGrp="1"/>
          </p:cNvSpPr>
          <p:nvPr>
            <p:ph type="title"/>
          </p:nvPr>
        </p:nvSpPr>
        <p:spPr>
          <a:xfrm>
            <a:off x="1295280" y="-20520"/>
            <a:ext cx="6781320" cy="431640"/>
          </a:xfrm>
          <a:prstGeom prst="rect">
            <a:avLst/>
          </a:prstGeom>
          <a:noFill/>
          <a:ln w="0">
            <a:noFill/>
          </a:ln>
        </p:spPr>
        <p:txBody>
          <a:bodyPr lIns="0" tIns="0" rIns="0" bIns="0" anchor="t">
            <a:noAutofit/>
          </a:bodyPr>
          <a:lstStyle/>
          <a:p>
            <a:pPr indent="0" algn="ctr">
              <a:lnSpc>
                <a:spcPct val="100000"/>
              </a:lnSpc>
              <a:buNone/>
            </a:pPr>
            <a:r>
              <a:rPr lang="en-GB" sz="3200" b="0" strike="noStrike" spc="-1" dirty="0">
                <a:solidFill>
                  <a:srgbClr val="000000"/>
                </a:solidFill>
                <a:latin typeface="Calibri"/>
              </a:rPr>
              <a:t>Collider Ring Arc Lattice</a:t>
            </a:r>
            <a:endParaRPr lang="fr-FR" sz="3200" b="0" strike="noStrike" spc="-1" dirty="0">
              <a:solidFill>
                <a:srgbClr val="000000"/>
              </a:solidFill>
              <a:latin typeface="Arial"/>
            </a:endParaRPr>
          </a:p>
        </p:txBody>
      </p:sp>
      <p:sp>
        <p:nvSpPr>
          <p:cNvPr id="414" name="PlaceHolder 2">
            <a:extLst>
              <a:ext uri="{FF2B5EF4-FFF2-40B4-BE49-F238E27FC236}">
                <a16:creationId xmlns:a16="http://schemas.microsoft.com/office/drawing/2014/main" id="{DF15537A-9912-EF09-243E-949F7F62BAA2}"/>
              </a:ext>
            </a:extLst>
          </p:cNvPr>
          <p:cNvSpPr>
            <a:spLocks noGrp="1"/>
          </p:cNvSpPr>
          <p:nvPr>
            <p:ph type="ftr" idx="18"/>
          </p:nvPr>
        </p:nvSpPr>
        <p:spPr>
          <a:xfrm>
            <a:off x="395640" y="4947840"/>
            <a:ext cx="7416360" cy="245160"/>
          </a:xfrm>
          <a:prstGeom prst="rect">
            <a:avLst/>
          </a:prstGeom>
          <a:noFill/>
          <a:ln w="0">
            <a:noFill/>
          </a:ln>
        </p:spPr>
        <p:txBody>
          <a:bodyPr lIns="0" tIns="0" rIns="0" bIns="0" anchor="t">
            <a:noAutofit/>
          </a:bodyPr>
          <a:lstStyle>
            <a:lvl1pPr indent="0">
              <a:lnSpc>
                <a:spcPct val="100000"/>
              </a:lnSpc>
              <a:buNone/>
              <a:defRPr lang="en-US" sz="1200" b="0" strike="noStrike" spc="-1">
                <a:solidFill>
                  <a:srgbClr val="000000"/>
                </a:solidFill>
                <a:latin typeface="Calibri"/>
              </a:defRPr>
            </a:lvl1pPr>
          </a:lstStyle>
          <a:p>
            <a:pPr indent="0">
              <a:lnSpc>
                <a:spcPct val="100000"/>
              </a:lnSpc>
              <a:buNone/>
            </a:pPr>
            <a:r>
              <a:rPr lang="en-US" sz="1200" b="0" strike="noStrike" spc="-1">
                <a:solidFill>
                  <a:srgbClr val="000000"/>
                </a:solidFill>
                <a:latin typeface="Calibri"/>
              </a:rPr>
              <a:t>D. Schulte,  Future Colliders 3, BND, 2025</a:t>
            </a:r>
            <a:endParaRPr lang="en-GB" sz="1200" b="0" strike="noStrike" spc="-1">
              <a:solidFill>
                <a:srgbClr val="000000"/>
              </a:solidFill>
              <a:latin typeface="Times New Roman"/>
            </a:endParaRPr>
          </a:p>
        </p:txBody>
      </p:sp>
      <p:sp>
        <p:nvSpPr>
          <p:cNvPr id="415" name="TextBox 85">
            <a:extLst>
              <a:ext uri="{FF2B5EF4-FFF2-40B4-BE49-F238E27FC236}">
                <a16:creationId xmlns:a16="http://schemas.microsoft.com/office/drawing/2014/main" id="{4636B44A-772D-DD5E-0812-57F2DC77B654}"/>
              </a:ext>
            </a:extLst>
          </p:cNvPr>
          <p:cNvSpPr/>
          <p:nvPr/>
        </p:nvSpPr>
        <p:spPr>
          <a:xfrm>
            <a:off x="5914800" y="3651840"/>
            <a:ext cx="3049560" cy="1002240"/>
          </a:xfrm>
          <a:prstGeom prst="rect">
            <a:avLst/>
          </a:prstGeom>
          <a:solidFill>
            <a:schemeClr val="accent5">
              <a:lumMod val="20000"/>
              <a:lumOff val="80000"/>
              <a:alpha val="5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dirty="0">
                <a:solidFill>
                  <a:srgbClr val="000000"/>
                </a:solidFill>
                <a:latin typeface="Calibri"/>
              </a:rPr>
              <a:t>Key conclusions</a:t>
            </a:r>
            <a:r>
              <a:rPr lang="en-US" sz="1200" b="0" strike="noStrike" spc="-1" dirty="0">
                <a:solidFill>
                  <a:srgbClr val="000000"/>
                </a:solidFill>
                <a:latin typeface="Calibri"/>
              </a:rPr>
              <a:t>:</a:t>
            </a:r>
            <a:endParaRPr lang="en-GB" sz="1200" b="0" strike="noStrike" spc="-1" dirty="0">
              <a:solidFill>
                <a:srgbClr val="000000"/>
              </a:solidFill>
              <a:latin typeface="Arial"/>
            </a:endParaRPr>
          </a:p>
          <a:p>
            <a:pPr>
              <a:lnSpc>
                <a:spcPct val="100000"/>
              </a:lnSpc>
            </a:pPr>
            <a:r>
              <a:rPr lang="en-US" sz="1200" b="0" strike="noStrike" spc="-1" dirty="0">
                <a:solidFill>
                  <a:srgbClr val="000000"/>
                </a:solidFill>
                <a:latin typeface="Calibri"/>
              </a:rPr>
              <a:t>Further improve energy acceptance, but OK with energy spread predicted in muon cooling</a:t>
            </a:r>
            <a:endParaRPr lang="en-GB" sz="1200" b="0" strike="noStrike" spc="-1" dirty="0">
              <a:solidFill>
                <a:srgbClr val="000000"/>
              </a:solidFill>
              <a:latin typeface="Arial"/>
            </a:endParaRPr>
          </a:p>
          <a:p>
            <a:pPr>
              <a:lnSpc>
                <a:spcPct val="100000"/>
              </a:lnSpc>
            </a:pPr>
            <a:r>
              <a:rPr lang="en-US" sz="1200" b="0" strike="noStrike" spc="-1" dirty="0">
                <a:solidFill>
                  <a:srgbClr val="000000"/>
                </a:solidFill>
                <a:latin typeface="Calibri"/>
              </a:rPr>
              <a:t>Mover system OK for beam in regular arcs</a:t>
            </a:r>
            <a:endParaRPr lang="en-GB" sz="1200" b="0" strike="noStrike" spc="-1" dirty="0">
              <a:solidFill>
                <a:srgbClr val="000000"/>
              </a:solidFill>
              <a:latin typeface="Arial"/>
            </a:endParaRPr>
          </a:p>
          <a:p>
            <a:pPr>
              <a:lnSpc>
                <a:spcPct val="100000"/>
              </a:lnSpc>
            </a:pPr>
            <a:r>
              <a:rPr lang="en-US" sz="1200" b="0" strike="noStrike" spc="-1" dirty="0">
                <a:solidFill>
                  <a:srgbClr val="000000"/>
                </a:solidFill>
                <a:latin typeface="Calibri"/>
              </a:rPr>
              <a:t>Address imperfections next</a:t>
            </a:r>
            <a:endParaRPr lang="en-GB" sz="1200" b="0" strike="noStrike" spc="-1" dirty="0">
              <a:solidFill>
                <a:srgbClr val="000000"/>
              </a:solidFill>
              <a:latin typeface="Arial"/>
            </a:endParaRPr>
          </a:p>
        </p:txBody>
      </p:sp>
      <p:sp>
        <p:nvSpPr>
          <p:cNvPr id="417" name="AutoShape 7">
            <a:extLst>
              <a:ext uri="{FF2B5EF4-FFF2-40B4-BE49-F238E27FC236}">
                <a16:creationId xmlns:a16="http://schemas.microsoft.com/office/drawing/2014/main" id="{F1DC1925-9AA6-A22A-ED6E-AB0F605115D9}"/>
              </a:ext>
            </a:extLst>
          </p:cNvPr>
          <p:cNvSpPr/>
          <p:nvPr/>
        </p:nvSpPr>
        <p:spPr>
          <a:xfrm>
            <a:off x="4419720" y="2562120"/>
            <a:ext cx="304560" cy="16164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endParaRPr lang="en-US" sz="1800" b="0" strike="noStrike" spc="-1">
              <a:solidFill>
                <a:srgbClr val="000000"/>
              </a:solidFill>
              <a:latin typeface="Calibri"/>
            </a:endParaRPr>
          </a:p>
        </p:txBody>
      </p:sp>
      <p:sp>
        <p:nvSpPr>
          <p:cNvPr id="418" name="TextBox 87">
            <a:extLst>
              <a:ext uri="{FF2B5EF4-FFF2-40B4-BE49-F238E27FC236}">
                <a16:creationId xmlns:a16="http://schemas.microsoft.com/office/drawing/2014/main" id="{D7BD06B5-552D-A946-1C82-AA9CA59205E5}"/>
              </a:ext>
            </a:extLst>
          </p:cNvPr>
          <p:cNvSpPr/>
          <p:nvPr/>
        </p:nvSpPr>
        <p:spPr>
          <a:xfrm>
            <a:off x="129240" y="411480"/>
            <a:ext cx="2577240" cy="829543"/>
          </a:xfrm>
          <a:prstGeom prst="rect">
            <a:avLst/>
          </a:prstGeom>
          <a:solidFill>
            <a:schemeClr val="accent1">
              <a:lumMod val="20000"/>
              <a:lumOff val="80000"/>
              <a:alpha val="50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US" sz="1200" b="1" strike="noStrike" spc="-1" dirty="0">
                <a:solidFill>
                  <a:srgbClr val="000000"/>
                </a:solidFill>
                <a:latin typeface="Calibri"/>
              </a:rPr>
              <a:t>Challenges:</a:t>
            </a:r>
          </a:p>
          <a:p>
            <a:pPr marL="171450" indent="-171450">
              <a:lnSpc>
                <a:spcPct val="100000"/>
              </a:lnSpc>
              <a:buFont typeface="Arial" panose="020B0604020202020204" pitchFamily="34" charset="0"/>
              <a:buChar char="•"/>
            </a:pPr>
            <a:r>
              <a:rPr lang="en-US" sz="1200" spc="-1" dirty="0">
                <a:solidFill>
                  <a:srgbClr val="000000"/>
                </a:solidFill>
                <a:latin typeface="Calibri"/>
              </a:rPr>
              <a:t>Achieving the small IP beta-function</a:t>
            </a:r>
          </a:p>
          <a:p>
            <a:pPr marL="171450" indent="-171450">
              <a:lnSpc>
                <a:spcPct val="100000"/>
              </a:lnSpc>
              <a:buFont typeface="Arial" panose="020B0604020202020204" pitchFamily="34" charset="0"/>
              <a:buChar char="•"/>
            </a:pPr>
            <a:r>
              <a:rPr lang="en-US" sz="1200" strike="noStrike" spc="-1" dirty="0">
                <a:solidFill>
                  <a:srgbClr val="000000"/>
                </a:solidFill>
                <a:latin typeface="Calibri"/>
              </a:rPr>
              <a:t>Achieving the energy bandwidth</a:t>
            </a:r>
          </a:p>
          <a:p>
            <a:pPr marL="171450" indent="-171450">
              <a:lnSpc>
                <a:spcPct val="100000"/>
              </a:lnSpc>
              <a:buFont typeface="Arial" panose="020B0604020202020204" pitchFamily="34" charset="0"/>
              <a:buChar char="•"/>
            </a:pPr>
            <a:r>
              <a:rPr lang="en-US" sz="1200" spc="-1" dirty="0">
                <a:solidFill>
                  <a:srgbClr val="000000"/>
                </a:solidFill>
                <a:latin typeface="Calibri"/>
              </a:rPr>
              <a:t>Maintain a short bunch length</a:t>
            </a:r>
            <a:endParaRPr lang="en-US" sz="1200" strike="noStrike" spc="-1" dirty="0">
              <a:solidFill>
                <a:srgbClr val="000000"/>
              </a:solidFill>
              <a:latin typeface="Calibri"/>
            </a:endParaRPr>
          </a:p>
        </p:txBody>
      </p:sp>
      <p:pic>
        <p:nvPicPr>
          <p:cNvPr id="419" name="Figure_46.png 2" descr="Figure_46.png">
            <a:extLst>
              <a:ext uri="{FF2B5EF4-FFF2-40B4-BE49-F238E27FC236}">
                <a16:creationId xmlns:a16="http://schemas.microsoft.com/office/drawing/2014/main" id="{20DBA942-44C4-AA19-A6A8-83F5DE3EC660}"/>
              </a:ext>
            </a:extLst>
          </p:cNvPr>
          <p:cNvPicPr/>
          <p:nvPr/>
        </p:nvPicPr>
        <p:blipFill>
          <a:blip r:embed="rId2"/>
          <a:stretch/>
        </p:blipFill>
        <p:spPr>
          <a:xfrm>
            <a:off x="179640" y="1281609"/>
            <a:ext cx="5544488" cy="2514277"/>
          </a:xfrm>
          <a:prstGeom prst="rect">
            <a:avLst/>
          </a:prstGeom>
          <a:ln w="12700">
            <a:noFill/>
          </a:ln>
        </p:spPr>
      </p:pic>
      <p:pic>
        <p:nvPicPr>
          <p:cNvPr id="422" name="Picture 76" descr="A graph of different colored lines&#10;&#10;Description automatically generated">
            <a:extLst>
              <a:ext uri="{FF2B5EF4-FFF2-40B4-BE49-F238E27FC236}">
                <a16:creationId xmlns:a16="http://schemas.microsoft.com/office/drawing/2014/main" id="{BD76E984-33A7-9EF7-AA8B-C97A40A4F45D}"/>
              </a:ext>
            </a:extLst>
          </p:cNvPr>
          <p:cNvPicPr/>
          <p:nvPr/>
        </p:nvPicPr>
        <p:blipFill>
          <a:blip r:embed="rId3"/>
          <a:stretch/>
        </p:blipFill>
        <p:spPr>
          <a:xfrm>
            <a:off x="5498640" y="1911960"/>
            <a:ext cx="1850040" cy="1624320"/>
          </a:xfrm>
          <a:prstGeom prst="rect">
            <a:avLst/>
          </a:prstGeom>
          <a:ln w="0">
            <a:noFill/>
          </a:ln>
        </p:spPr>
      </p:pic>
      <p:pic>
        <p:nvPicPr>
          <p:cNvPr id="423" name="Picture 77" descr="A diagram of a graph&#10;&#10;AI-generated content may be incorrect.">
            <a:extLst>
              <a:ext uri="{FF2B5EF4-FFF2-40B4-BE49-F238E27FC236}">
                <a16:creationId xmlns:a16="http://schemas.microsoft.com/office/drawing/2014/main" id="{E78A2E1A-59F7-B790-FD4E-9B0D2DC80727}"/>
              </a:ext>
            </a:extLst>
          </p:cNvPr>
          <p:cNvPicPr/>
          <p:nvPr/>
        </p:nvPicPr>
        <p:blipFill>
          <a:blip r:embed="rId4"/>
          <a:stretch/>
        </p:blipFill>
        <p:spPr>
          <a:xfrm>
            <a:off x="7227000" y="2013480"/>
            <a:ext cx="1781280" cy="1350000"/>
          </a:xfrm>
          <a:prstGeom prst="rect">
            <a:avLst/>
          </a:prstGeom>
          <a:ln w="0">
            <a:noFill/>
          </a:ln>
        </p:spPr>
      </p:pic>
      <p:sp>
        <p:nvSpPr>
          <p:cNvPr id="4" name="PlaceHolder 3">
            <a:extLst>
              <a:ext uri="{FF2B5EF4-FFF2-40B4-BE49-F238E27FC236}">
                <a16:creationId xmlns:a16="http://schemas.microsoft.com/office/drawing/2014/main" id="{FD73AD1F-C97E-DD6E-B2CA-298539BE87C8}"/>
              </a:ext>
            </a:extLst>
          </p:cNvPr>
          <p:cNvSpPr>
            <a:spLocks noGrp="1"/>
          </p:cNvSpPr>
          <p:nvPr>
            <p:ph type="sldNum" idx="4"/>
          </p:nvPr>
        </p:nvSpPr>
        <p:spPr/>
        <p:txBody>
          <a:bodyPr/>
          <a:lstStyle/>
          <a:p>
            <a:fld id="{C47004D5-80D6-4898-BB65-29F0736D664F}" type="slidenum">
              <a:rPr/>
              <a:t>39</a:t>
            </a:fld>
            <a:endParaRPr/>
          </a:p>
        </p:txBody>
      </p:sp>
    </p:spTree>
    <p:extLst>
      <p:ext uri="{BB962C8B-B14F-4D97-AF65-F5344CB8AC3E}">
        <p14:creationId xmlns:p14="http://schemas.microsoft.com/office/powerpoint/2010/main" val="901364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p:cNvSpPr>
          <p:nvPr>
            <p:ph type="title"/>
          </p:nvPr>
        </p:nvSpPr>
        <p:spPr>
          <a:xfrm>
            <a:off x="1295280" y="-20520"/>
            <a:ext cx="6781320" cy="431640"/>
          </a:xfrm>
          <a:prstGeom prst="rect">
            <a:avLst/>
          </a:prstGeom>
          <a:noFill/>
          <a:ln w="0">
            <a:noFill/>
          </a:ln>
        </p:spPr>
        <p:txBody>
          <a:bodyPr lIns="0" tIns="0" rIns="0" bIns="0" anchor="t">
            <a:noAutofit/>
          </a:bodyPr>
          <a:lstStyle/>
          <a:p>
            <a:pPr indent="0" algn="ctr">
              <a:lnSpc>
                <a:spcPct val="100000"/>
              </a:lnSpc>
              <a:buNone/>
            </a:pPr>
            <a:r>
              <a:rPr lang="en-GB" sz="3200" b="0" strike="noStrike" spc="-1">
                <a:solidFill>
                  <a:srgbClr val="000000"/>
                </a:solidFill>
                <a:latin typeface="Calibri"/>
              </a:rPr>
              <a:t>Physics and Detector Concepts</a:t>
            </a:r>
            <a:endParaRPr lang="fr-FR" sz="3200" b="0" strike="noStrike" spc="-1">
              <a:solidFill>
                <a:srgbClr val="000000"/>
              </a:solidFill>
              <a:latin typeface="Arial"/>
            </a:endParaRPr>
          </a:p>
        </p:txBody>
      </p:sp>
      <p:sp>
        <p:nvSpPr>
          <p:cNvPr id="311" name="PlaceHolder 2"/>
          <p:cNvSpPr>
            <a:spLocks noGrp="1"/>
          </p:cNvSpPr>
          <p:nvPr>
            <p:ph type="ftr" idx="12"/>
          </p:nvPr>
        </p:nvSpPr>
        <p:spPr>
          <a:xfrm>
            <a:off x="395640" y="4947840"/>
            <a:ext cx="7416360" cy="245160"/>
          </a:xfrm>
          <a:prstGeom prst="rect">
            <a:avLst/>
          </a:prstGeom>
          <a:noFill/>
          <a:ln w="0">
            <a:noFill/>
          </a:ln>
        </p:spPr>
        <p:txBody>
          <a:bodyPr lIns="0" tIns="0" rIns="0" bIns="0" anchor="t">
            <a:noAutofit/>
          </a:bodyPr>
          <a:lstStyle>
            <a:lvl1pPr indent="0">
              <a:lnSpc>
                <a:spcPct val="100000"/>
              </a:lnSpc>
              <a:buNone/>
              <a:defRPr lang="en-US" sz="1200" b="0" strike="noStrike" spc="-1">
                <a:solidFill>
                  <a:srgbClr val="000000"/>
                </a:solidFill>
                <a:latin typeface="Calibri"/>
              </a:defRPr>
            </a:lvl1pPr>
          </a:lstStyle>
          <a:p>
            <a:pPr indent="0">
              <a:lnSpc>
                <a:spcPct val="100000"/>
              </a:lnSpc>
              <a:buNone/>
            </a:pPr>
            <a:r>
              <a:rPr lang="en-US" sz="1200" b="0" strike="noStrike" spc="-1">
                <a:solidFill>
                  <a:srgbClr val="000000"/>
                </a:solidFill>
                <a:latin typeface="Calibri"/>
              </a:rPr>
              <a:t>D. Schulte,  Future Colliders 3, BND, 2025</a:t>
            </a:r>
            <a:endParaRPr lang="en-GB" sz="1200" b="0" strike="noStrike" spc="-1">
              <a:solidFill>
                <a:srgbClr val="000000"/>
              </a:solidFill>
              <a:latin typeface="Times New Roman"/>
            </a:endParaRPr>
          </a:p>
        </p:txBody>
      </p:sp>
      <p:sp>
        <p:nvSpPr>
          <p:cNvPr id="312" name="TextBox 24"/>
          <p:cNvSpPr/>
          <p:nvPr/>
        </p:nvSpPr>
        <p:spPr>
          <a:xfrm>
            <a:off x="41760" y="2540520"/>
            <a:ext cx="3600000" cy="1155240"/>
          </a:xfrm>
          <a:prstGeom prst="rect">
            <a:avLst/>
          </a:prstGeom>
          <a:solidFill>
            <a:schemeClr val="accent3">
              <a:lumMod val="20000"/>
              <a:lumOff val="80000"/>
              <a:alpha val="5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de-CH" sz="1400" b="1" strike="noStrike" spc="-1">
                <a:solidFill>
                  <a:srgbClr val="000000"/>
                </a:solidFill>
                <a:latin typeface="Calibri"/>
              </a:rPr>
              <a:t>Achievements</a:t>
            </a:r>
            <a:endParaRPr lang="en-GB" sz="1400" b="0" strike="noStrike" spc="-1">
              <a:solidFill>
                <a:srgbClr val="000000"/>
              </a:solidFill>
              <a:latin typeface="Arial"/>
            </a:endParaRPr>
          </a:p>
          <a:p>
            <a:pPr>
              <a:lnSpc>
                <a:spcPct val="100000"/>
              </a:lnSpc>
            </a:pPr>
            <a:r>
              <a:rPr lang="en-CH" sz="1400" b="0" strike="noStrike" spc="-1">
                <a:solidFill>
                  <a:srgbClr val="000000"/>
                </a:solidFill>
                <a:latin typeface="Calibri"/>
              </a:rPr>
              <a:t>Two detector concepts are being developed</a:t>
            </a:r>
            <a:endParaRPr lang="en-GB" sz="1400" b="0" strike="noStrike" spc="-1">
              <a:solidFill>
                <a:srgbClr val="000000"/>
              </a:solidFill>
              <a:latin typeface="Arial"/>
            </a:endParaRPr>
          </a:p>
          <a:p>
            <a:pPr>
              <a:lnSpc>
                <a:spcPct val="100000"/>
              </a:lnSpc>
            </a:pPr>
            <a:r>
              <a:rPr lang="de-CH" sz="1400" b="0" strike="noStrike" spc="-1">
                <a:solidFill>
                  <a:srgbClr val="000000"/>
                </a:solidFill>
                <a:latin typeface="Calibri"/>
              </a:rPr>
              <a:t>Performance studies with GEANT</a:t>
            </a:r>
            <a:endParaRPr lang="en-GB" sz="1400" b="0" strike="noStrike" spc="-1">
              <a:solidFill>
                <a:srgbClr val="000000"/>
              </a:solidFill>
              <a:latin typeface="Arial"/>
            </a:endParaRPr>
          </a:p>
          <a:p>
            <a:pPr>
              <a:lnSpc>
                <a:spcPct val="100000"/>
              </a:lnSpc>
            </a:pPr>
            <a:r>
              <a:rPr lang="de-CH" sz="1400" b="0" strike="noStrike" spc="-1">
                <a:solidFill>
                  <a:srgbClr val="000000"/>
                </a:solidFill>
                <a:latin typeface="Calibri"/>
              </a:rPr>
              <a:t>Detailed design and simulations of MDI and background suppression</a:t>
            </a:r>
            <a:endParaRPr lang="en-GB" sz="1400" b="0" strike="noStrike" spc="-1">
              <a:solidFill>
                <a:srgbClr val="000000"/>
              </a:solidFill>
              <a:latin typeface="Arial"/>
            </a:endParaRPr>
          </a:p>
        </p:txBody>
      </p:sp>
      <p:pic>
        <p:nvPicPr>
          <p:cNvPr id="313" name="Picture 21" descr="A diagram of a machine&#10;&#10;Description automatically generated"/>
          <p:cNvPicPr/>
          <p:nvPr/>
        </p:nvPicPr>
        <p:blipFill>
          <a:blip r:embed="rId2"/>
          <a:stretch/>
        </p:blipFill>
        <p:spPr>
          <a:xfrm>
            <a:off x="5100480" y="1058760"/>
            <a:ext cx="1722240" cy="1555560"/>
          </a:xfrm>
          <a:prstGeom prst="rect">
            <a:avLst/>
          </a:prstGeom>
          <a:ln w="0">
            <a:noFill/>
          </a:ln>
        </p:spPr>
      </p:pic>
      <p:sp>
        <p:nvSpPr>
          <p:cNvPr id="314" name="TextBox 43"/>
          <p:cNvSpPr/>
          <p:nvPr/>
        </p:nvSpPr>
        <p:spPr>
          <a:xfrm>
            <a:off x="2915640" y="526320"/>
            <a:ext cx="1722240" cy="667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1" strike="noStrike" spc="-1">
                <a:solidFill>
                  <a:srgbClr val="000000"/>
                </a:solidFill>
                <a:latin typeface="Calibri"/>
              </a:rPr>
              <a:t>MUSIC</a:t>
            </a:r>
            <a:endParaRPr lang="en-GB" sz="1400" b="0" strike="noStrike" spc="-1">
              <a:solidFill>
                <a:srgbClr val="000000"/>
              </a:solidFill>
              <a:latin typeface="Arial"/>
            </a:endParaRPr>
          </a:p>
          <a:p>
            <a:pPr>
              <a:lnSpc>
                <a:spcPct val="100000"/>
              </a:lnSpc>
            </a:pPr>
            <a:r>
              <a:rPr lang="en-US" sz="1200" b="0" strike="noStrike" spc="-1">
                <a:solidFill>
                  <a:srgbClr val="000000"/>
                </a:solidFill>
                <a:latin typeface="Calibri"/>
              </a:rPr>
              <a:t>(MUon System for Interesting Collisions)</a:t>
            </a:r>
            <a:endParaRPr lang="en-GB" sz="1200" b="0" strike="noStrike" spc="-1">
              <a:solidFill>
                <a:srgbClr val="000000"/>
              </a:solidFill>
              <a:latin typeface="Arial"/>
            </a:endParaRPr>
          </a:p>
        </p:txBody>
      </p:sp>
      <p:sp>
        <p:nvSpPr>
          <p:cNvPr id="315" name="TextBox 44"/>
          <p:cNvSpPr/>
          <p:nvPr/>
        </p:nvSpPr>
        <p:spPr>
          <a:xfrm>
            <a:off x="5047920" y="432000"/>
            <a:ext cx="2386080" cy="667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de-CH" sz="1400" b="1" strike="noStrike" spc="-1">
                <a:solidFill>
                  <a:srgbClr val="000000"/>
                </a:solidFill>
                <a:latin typeface="Calibri"/>
              </a:rPr>
              <a:t>MAIA</a:t>
            </a:r>
            <a:endParaRPr lang="en-GB" sz="1400" b="0" strike="noStrike" spc="-1">
              <a:solidFill>
                <a:srgbClr val="000000"/>
              </a:solidFill>
              <a:latin typeface="Arial"/>
            </a:endParaRPr>
          </a:p>
          <a:p>
            <a:pPr>
              <a:lnSpc>
                <a:spcPct val="100000"/>
              </a:lnSpc>
            </a:pPr>
            <a:r>
              <a:rPr lang="de-CH" sz="1200" b="0" strike="noStrike" spc="-1">
                <a:solidFill>
                  <a:srgbClr val="000000"/>
                </a:solidFill>
                <a:latin typeface="Calibri"/>
              </a:rPr>
              <a:t>(Muon Accelerator Instrumented Aperatus)</a:t>
            </a:r>
            <a:endParaRPr lang="en-GB" sz="1200" b="0" strike="noStrike" spc="-1">
              <a:solidFill>
                <a:srgbClr val="000000"/>
              </a:solidFill>
              <a:latin typeface="Arial"/>
            </a:endParaRPr>
          </a:p>
        </p:txBody>
      </p:sp>
      <p:pic>
        <p:nvPicPr>
          <p:cNvPr id="316" name="Picture 28" descr="A graph of a number of objects&#10;&#10;Description automatically generated with medium confidence"/>
          <p:cNvPicPr/>
          <p:nvPr/>
        </p:nvPicPr>
        <p:blipFill>
          <a:blip r:embed="rId3"/>
          <a:stretch/>
        </p:blipFill>
        <p:spPr>
          <a:xfrm>
            <a:off x="7031160" y="1280520"/>
            <a:ext cx="1779120" cy="1281240"/>
          </a:xfrm>
          <a:prstGeom prst="rect">
            <a:avLst/>
          </a:prstGeom>
          <a:ln w="0">
            <a:noFill/>
          </a:ln>
        </p:spPr>
      </p:pic>
      <p:pic>
        <p:nvPicPr>
          <p:cNvPr id="317" name="Picture 29" descr="A rainbow colored rectangular object&#10;&#10;Description automatically generated with medium confidence"/>
          <p:cNvPicPr/>
          <p:nvPr/>
        </p:nvPicPr>
        <p:blipFill>
          <a:blip r:embed="rId4"/>
          <a:stretch/>
        </p:blipFill>
        <p:spPr>
          <a:xfrm>
            <a:off x="2867040" y="3858840"/>
            <a:ext cx="1965960" cy="1207080"/>
          </a:xfrm>
          <a:prstGeom prst="rect">
            <a:avLst/>
          </a:prstGeom>
          <a:ln w="0">
            <a:noFill/>
          </a:ln>
        </p:spPr>
      </p:pic>
      <p:pic>
        <p:nvPicPr>
          <p:cNvPr id="318" name="Picture 30" descr="A blue and green triangle with white lines&#10;&#10;Description automatically generated"/>
          <p:cNvPicPr/>
          <p:nvPr/>
        </p:nvPicPr>
        <p:blipFill>
          <a:blip r:embed="rId5"/>
          <a:stretch/>
        </p:blipFill>
        <p:spPr>
          <a:xfrm>
            <a:off x="309960" y="3846240"/>
            <a:ext cx="2085120" cy="1068120"/>
          </a:xfrm>
          <a:prstGeom prst="rect">
            <a:avLst/>
          </a:prstGeom>
          <a:ln w="0">
            <a:noFill/>
          </a:ln>
        </p:spPr>
      </p:pic>
      <p:sp>
        <p:nvSpPr>
          <p:cNvPr id="319" name="AutoShape 2"/>
          <p:cNvSpPr/>
          <p:nvPr/>
        </p:nvSpPr>
        <p:spPr>
          <a:xfrm>
            <a:off x="4419720" y="2562120"/>
            <a:ext cx="304560" cy="16164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endParaRPr lang="en-US" sz="1800" b="0" strike="noStrike" spc="-1">
              <a:solidFill>
                <a:srgbClr val="000000"/>
              </a:solidFill>
              <a:latin typeface="Calibri"/>
            </a:endParaRPr>
          </a:p>
        </p:txBody>
      </p:sp>
      <p:pic>
        <p:nvPicPr>
          <p:cNvPr id="320" name="Picture 33"/>
          <p:cNvPicPr/>
          <p:nvPr/>
        </p:nvPicPr>
        <p:blipFill>
          <a:blip r:embed="rId6"/>
          <a:stretch/>
        </p:blipFill>
        <p:spPr>
          <a:xfrm>
            <a:off x="2771640" y="1188360"/>
            <a:ext cx="2176200" cy="1283400"/>
          </a:xfrm>
          <a:prstGeom prst="rect">
            <a:avLst/>
          </a:prstGeom>
          <a:ln w="0">
            <a:noFill/>
          </a:ln>
        </p:spPr>
      </p:pic>
      <p:sp>
        <p:nvSpPr>
          <p:cNvPr id="321" name="TextBox 45"/>
          <p:cNvSpPr/>
          <p:nvPr/>
        </p:nvSpPr>
        <p:spPr>
          <a:xfrm>
            <a:off x="5086800" y="2701080"/>
            <a:ext cx="3888360" cy="2220840"/>
          </a:xfrm>
          <a:prstGeom prst="rect">
            <a:avLst/>
          </a:prstGeom>
          <a:solidFill>
            <a:schemeClr val="accent5">
              <a:lumMod val="20000"/>
              <a:lumOff val="80000"/>
              <a:alpha val="5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1" strike="noStrike" spc="-1">
                <a:solidFill>
                  <a:srgbClr val="000000"/>
                </a:solidFill>
                <a:latin typeface="Calibri"/>
              </a:rPr>
              <a:t>Key conclusions:</a:t>
            </a:r>
            <a:endParaRPr lang="en-GB" sz="1400" b="0" strike="noStrike" spc="-1">
              <a:solidFill>
                <a:srgbClr val="000000"/>
              </a:solidFill>
              <a:latin typeface="Arial"/>
            </a:endParaRPr>
          </a:p>
          <a:p>
            <a:pPr>
              <a:lnSpc>
                <a:spcPct val="100000"/>
              </a:lnSpc>
            </a:pPr>
            <a:r>
              <a:rPr lang="en-US" sz="1400" b="1" strike="noStrike" spc="-1">
                <a:solidFill>
                  <a:srgbClr val="000000"/>
                </a:solidFill>
                <a:latin typeface="Calibri"/>
              </a:rPr>
              <a:t>Full simulations show good physics performance with near-term technology in spite of BiB</a:t>
            </a:r>
            <a:endParaRPr lang="en-GB" sz="1400" b="0" strike="noStrike" spc="-1">
              <a:solidFill>
                <a:srgbClr val="000000"/>
              </a:solidFill>
              <a:latin typeface="Arial"/>
            </a:endParaRPr>
          </a:p>
          <a:p>
            <a:pPr marL="285840" indent="-285840">
              <a:lnSpc>
                <a:spcPct val="100000"/>
              </a:lnSpc>
              <a:buClr>
                <a:srgbClr val="000000"/>
              </a:buClr>
              <a:buFont typeface="Arial"/>
              <a:buChar char="•"/>
            </a:pPr>
            <a:r>
              <a:rPr lang="en-US" sz="1400" b="0" strike="noStrike" spc="-1">
                <a:solidFill>
                  <a:srgbClr val="000000"/>
                </a:solidFill>
                <a:latin typeface="Calibri"/>
              </a:rPr>
              <a:t>But important improvements are possible</a:t>
            </a:r>
            <a:endParaRPr lang="en-GB" sz="1400" b="0" strike="noStrike" spc="-1">
              <a:solidFill>
                <a:srgbClr val="000000"/>
              </a:solidFill>
              <a:latin typeface="Arial"/>
            </a:endParaRPr>
          </a:p>
          <a:p>
            <a:pPr>
              <a:lnSpc>
                <a:spcPct val="100000"/>
              </a:lnSpc>
            </a:pPr>
            <a:endParaRPr lang="en-GB" sz="1400" b="0" strike="noStrike" spc="-1">
              <a:solidFill>
                <a:srgbClr val="000000"/>
              </a:solidFill>
              <a:latin typeface="Arial"/>
            </a:endParaRPr>
          </a:p>
          <a:p>
            <a:pPr>
              <a:lnSpc>
                <a:spcPct val="100000"/>
              </a:lnSpc>
            </a:pPr>
            <a:r>
              <a:rPr lang="en-US" sz="1400" b="0" strike="noStrike" spc="-1">
                <a:solidFill>
                  <a:srgbClr val="000000"/>
                </a:solidFill>
                <a:latin typeface="Calibri"/>
              </a:rPr>
              <a:t>Need strong R&amp;D for </a:t>
            </a:r>
            <a:r>
              <a:rPr lang="en-US" sz="1400" b="1" strike="noStrike" spc="-1">
                <a:solidFill>
                  <a:srgbClr val="000000"/>
                </a:solidFill>
                <a:latin typeface="Calibri"/>
              </a:rPr>
              <a:t>optimization </a:t>
            </a:r>
            <a:r>
              <a:rPr lang="en-US" sz="1400" b="0" strike="noStrike" spc="-1">
                <a:solidFill>
                  <a:srgbClr val="000000"/>
                </a:solidFill>
                <a:latin typeface="Calibri"/>
              </a:rPr>
              <a:t>and </a:t>
            </a:r>
            <a:r>
              <a:rPr lang="en-US" sz="1400" b="1" strike="noStrike" spc="-1">
                <a:solidFill>
                  <a:srgbClr val="000000"/>
                </a:solidFill>
                <a:latin typeface="Calibri"/>
              </a:rPr>
              <a:t>integration </a:t>
            </a:r>
            <a:endParaRPr lang="en-GB" sz="1400" b="0" strike="noStrike" spc="-1">
              <a:solidFill>
                <a:srgbClr val="000000"/>
              </a:solidFill>
              <a:latin typeface="Arial"/>
            </a:endParaRPr>
          </a:p>
          <a:p>
            <a:pPr>
              <a:lnSpc>
                <a:spcPct val="100000"/>
              </a:lnSpc>
            </a:pPr>
            <a:endParaRPr lang="en-GB" sz="1400" b="0" strike="noStrike" spc="-1">
              <a:solidFill>
                <a:srgbClr val="000000"/>
              </a:solidFill>
              <a:latin typeface="Arial"/>
            </a:endParaRPr>
          </a:p>
          <a:p>
            <a:pPr>
              <a:lnSpc>
                <a:spcPct val="100000"/>
              </a:lnSpc>
            </a:pPr>
            <a:r>
              <a:rPr lang="en-US" sz="1400" b="1" strike="noStrike" spc="-1">
                <a:solidFill>
                  <a:srgbClr val="000000"/>
                </a:solidFill>
                <a:latin typeface="Calibri"/>
              </a:rPr>
              <a:t>Proper investment crucial to enable exploitation of full muon collider potential </a:t>
            </a:r>
            <a:r>
              <a:rPr lang="en-US" sz="1400" b="0" strike="noStrike" spc="-1">
                <a:solidFill>
                  <a:srgbClr val="000000"/>
                </a:solidFill>
                <a:latin typeface="Calibri"/>
              </a:rPr>
              <a:t>in available time using </a:t>
            </a:r>
            <a:r>
              <a:rPr lang="en-US" sz="1400" b="1" strike="noStrike" spc="-1">
                <a:solidFill>
                  <a:srgbClr val="000000"/>
                </a:solidFill>
                <a:latin typeface="Calibri"/>
              </a:rPr>
              <a:t>new technologies</a:t>
            </a:r>
            <a:r>
              <a:rPr lang="en-US" sz="1400" b="0" strike="noStrike" spc="-1">
                <a:solidFill>
                  <a:srgbClr val="000000"/>
                </a:solidFill>
                <a:latin typeface="Calibri"/>
              </a:rPr>
              <a:t>, </a:t>
            </a:r>
            <a:r>
              <a:rPr lang="en-US" sz="1400" b="1" strike="noStrike" spc="-1">
                <a:solidFill>
                  <a:srgbClr val="000000"/>
                </a:solidFill>
                <a:latin typeface="Calibri"/>
              </a:rPr>
              <a:t>AI, and ML</a:t>
            </a:r>
            <a:endParaRPr lang="en-GB" sz="1400" b="0" strike="noStrike" spc="-1">
              <a:solidFill>
                <a:srgbClr val="000000"/>
              </a:solidFill>
              <a:latin typeface="Arial"/>
            </a:endParaRPr>
          </a:p>
        </p:txBody>
      </p:sp>
      <p:sp>
        <p:nvSpPr>
          <p:cNvPr id="322" name="TextBox 48"/>
          <p:cNvSpPr/>
          <p:nvPr/>
        </p:nvSpPr>
        <p:spPr>
          <a:xfrm>
            <a:off x="107640" y="585708"/>
            <a:ext cx="2386080" cy="1814428"/>
          </a:xfrm>
          <a:prstGeom prst="rect">
            <a:avLst/>
          </a:prstGeom>
          <a:solidFill>
            <a:schemeClr val="accent1">
              <a:lumMod val="20000"/>
              <a:lumOff val="80000"/>
              <a:alpha val="5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de-CH" sz="1400" b="1" strike="noStrike" spc="-1" dirty="0">
                <a:solidFill>
                  <a:srgbClr val="000000"/>
                </a:solidFill>
                <a:latin typeface="Calibri"/>
              </a:rPr>
              <a:t>Challenges</a:t>
            </a:r>
            <a:r>
              <a:rPr lang="de-CH" sz="1400" b="0" strike="noStrike" spc="-1" dirty="0">
                <a:solidFill>
                  <a:srgbClr val="000000"/>
                </a:solidFill>
                <a:latin typeface="Calibri"/>
              </a:rPr>
              <a:t>:</a:t>
            </a:r>
            <a:endParaRPr lang="en-GB" sz="1400" b="0" strike="noStrike" spc="-1" dirty="0">
              <a:solidFill>
                <a:srgbClr val="000000"/>
              </a:solidFill>
              <a:latin typeface="Arial"/>
            </a:endParaRPr>
          </a:p>
          <a:p>
            <a:pPr>
              <a:lnSpc>
                <a:spcPct val="100000"/>
              </a:lnSpc>
            </a:pPr>
            <a:r>
              <a:rPr lang="de-CH" sz="1400" b="0" strike="noStrike" spc="-1" dirty="0">
                <a:solidFill>
                  <a:srgbClr val="000000"/>
                </a:solidFill>
                <a:latin typeface="Calibri"/>
              </a:rPr>
              <a:t>High-</a:t>
            </a:r>
            <a:r>
              <a:rPr lang="de-CH" sz="1400" b="0" strike="noStrike" spc="-1" dirty="0" err="1">
                <a:solidFill>
                  <a:srgbClr val="000000"/>
                </a:solidFill>
                <a:latin typeface="Calibri"/>
              </a:rPr>
              <a:t>energy</a:t>
            </a:r>
            <a:r>
              <a:rPr lang="de-CH" sz="1400" b="0" strike="noStrike" spc="-1" dirty="0">
                <a:solidFill>
                  <a:srgbClr val="000000"/>
                </a:solidFill>
                <a:latin typeface="Calibri"/>
              </a:rPr>
              <a:t> </a:t>
            </a:r>
            <a:r>
              <a:rPr lang="de-CH" sz="1400" b="0" strike="noStrike" spc="-1" dirty="0" err="1">
                <a:solidFill>
                  <a:srgbClr val="000000"/>
                </a:solidFill>
                <a:latin typeface="Calibri"/>
              </a:rPr>
              <a:t>lepton</a:t>
            </a:r>
            <a:r>
              <a:rPr lang="de-CH" sz="1400" b="0" strike="noStrike" spc="-1" dirty="0">
                <a:solidFill>
                  <a:srgbClr val="000000"/>
                </a:solidFill>
                <a:latin typeface="Calibri"/>
              </a:rPr>
              <a:t> </a:t>
            </a:r>
            <a:r>
              <a:rPr lang="de-CH" sz="1400" b="0" strike="noStrike" spc="-1" dirty="0" err="1">
                <a:solidFill>
                  <a:srgbClr val="000000"/>
                </a:solidFill>
                <a:latin typeface="Calibri"/>
              </a:rPr>
              <a:t>detector</a:t>
            </a:r>
            <a:r>
              <a:rPr lang="de-CH" sz="1400" b="0" strike="noStrike" spc="-1" dirty="0">
                <a:solidFill>
                  <a:srgbClr val="000000"/>
                </a:solidFill>
                <a:latin typeface="Calibri"/>
              </a:rPr>
              <a:t> </a:t>
            </a:r>
            <a:r>
              <a:rPr lang="de-CH" sz="1400" b="0" strike="noStrike" spc="-1" dirty="0" err="1">
                <a:solidFill>
                  <a:srgbClr val="000000"/>
                </a:solidFill>
                <a:latin typeface="Calibri"/>
              </a:rPr>
              <a:t>requirements</a:t>
            </a:r>
            <a:endParaRPr lang="en-GB" sz="1400" b="0" strike="noStrike" spc="-1" dirty="0">
              <a:solidFill>
                <a:srgbClr val="000000"/>
              </a:solidFill>
              <a:latin typeface="Arial"/>
            </a:endParaRPr>
          </a:p>
          <a:p>
            <a:pPr>
              <a:lnSpc>
                <a:spcPct val="100000"/>
              </a:lnSpc>
            </a:pPr>
            <a:r>
              <a:rPr lang="de-CH" sz="1400" b="0" strike="noStrike" spc="-1" dirty="0">
                <a:solidFill>
                  <a:srgbClr val="000000"/>
                </a:solidFill>
                <a:latin typeface="Calibri"/>
              </a:rPr>
              <a:t>Background </a:t>
            </a:r>
            <a:r>
              <a:rPr lang="de-CH" sz="1400" b="0" strike="noStrike" spc="-1" dirty="0" err="1">
                <a:solidFill>
                  <a:srgbClr val="000000"/>
                </a:solidFill>
                <a:latin typeface="Calibri"/>
              </a:rPr>
              <a:t>from</a:t>
            </a:r>
            <a:r>
              <a:rPr lang="de-CH" sz="1400" b="0" strike="noStrike" spc="-1" dirty="0">
                <a:solidFill>
                  <a:srgbClr val="000000"/>
                </a:solidFill>
                <a:latin typeface="Calibri"/>
              </a:rPr>
              <a:t> </a:t>
            </a:r>
            <a:r>
              <a:rPr lang="de-CH" sz="1400" b="0" strike="noStrike" spc="-1" dirty="0" err="1">
                <a:solidFill>
                  <a:srgbClr val="000000"/>
                </a:solidFill>
                <a:latin typeface="Calibri"/>
              </a:rPr>
              <a:t>muon</a:t>
            </a:r>
            <a:r>
              <a:rPr lang="de-CH" sz="1400" b="0" strike="noStrike" spc="-1" dirty="0">
                <a:solidFill>
                  <a:srgbClr val="000000"/>
                </a:solidFill>
                <a:latin typeface="Calibri"/>
              </a:rPr>
              <a:t> </a:t>
            </a:r>
            <a:r>
              <a:rPr lang="de-CH" sz="1400" b="0" strike="noStrike" spc="-1" dirty="0" err="1">
                <a:solidFill>
                  <a:srgbClr val="000000"/>
                </a:solidFill>
                <a:latin typeface="Calibri"/>
              </a:rPr>
              <a:t>decay</a:t>
            </a:r>
            <a:r>
              <a:rPr lang="de-CH" sz="1400" b="0" strike="noStrike" spc="-1" dirty="0">
                <a:solidFill>
                  <a:srgbClr val="000000"/>
                </a:solidFill>
                <a:latin typeface="Calibri"/>
              </a:rPr>
              <a:t> and beam-beam </a:t>
            </a:r>
            <a:r>
              <a:rPr lang="de-CH" sz="1400" b="0" strike="noStrike" spc="-1" dirty="0" err="1">
                <a:solidFill>
                  <a:srgbClr val="000000"/>
                </a:solidFill>
                <a:latin typeface="Calibri"/>
              </a:rPr>
              <a:t>effects</a:t>
            </a:r>
            <a:r>
              <a:rPr lang="de-CH" sz="1400" b="0" strike="noStrike" spc="-1" dirty="0">
                <a:solidFill>
                  <a:srgbClr val="000000"/>
                </a:solidFill>
                <a:latin typeface="Calibri"/>
              </a:rPr>
              <a:t> (BiB)</a:t>
            </a:r>
          </a:p>
          <a:p>
            <a:pPr>
              <a:lnSpc>
                <a:spcPct val="100000"/>
              </a:lnSpc>
            </a:pPr>
            <a:endParaRPr lang="de-CH" sz="1400" spc="-1" dirty="0">
              <a:solidFill>
                <a:srgbClr val="000000"/>
              </a:solidFill>
              <a:latin typeface="Calibri"/>
            </a:endParaRPr>
          </a:p>
          <a:p>
            <a:pPr>
              <a:lnSpc>
                <a:spcPct val="100000"/>
              </a:lnSpc>
            </a:pPr>
            <a:r>
              <a:rPr lang="de-CH" sz="1400" spc="-1" dirty="0">
                <a:solidFill>
                  <a:srgbClr val="000000"/>
                </a:solidFill>
                <a:latin typeface="Calibri"/>
              </a:rPr>
              <a:t>60,000 </a:t>
            </a:r>
            <a:r>
              <a:rPr lang="de-CH" sz="1400" spc="-1" dirty="0" err="1">
                <a:solidFill>
                  <a:srgbClr val="000000"/>
                </a:solidFill>
                <a:latin typeface="Calibri"/>
              </a:rPr>
              <a:t>decays</a:t>
            </a:r>
            <a:r>
              <a:rPr lang="de-CH" sz="1400" spc="-1" dirty="0">
                <a:solidFill>
                  <a:srgbClr val="000000"/>
                </a:solidFill>
                <a:latin typeface="Calibri"/>
              </a:rPr>
              <a:t> per m and </a:t>
            </a:r>
            <a:r>
              <a:rPr lang="de-CH" sz="1400" spc="-1" dirty="0" err="1">
                <a:solidFill>
                  <a:srgbClr val="000000"/>
                </a:solidFill>
                <a:latin typeface="Calibri"/>
              </a:rPr>
              <a:t>bunch</a:t>
            </a:r>
            <a:r>
              <a:rPr lang="de-CH" sz="1400" spc="-1" dirty="0">
                <a:solidFill>
                  <a:srgbClr val="000000"/>
                </a:solidFill>
                <a:latin typeface="Calibri"/>
              </a:rPr>
              <a:t> </a:t>
            </a:r>
            <a:r>
              <a:rPr lang="de-CH" sz="1400" spc="-1" dirty="0" err="1">
                <a:solidFill>
                  <a:srgbClr val="000000"/>
                </a:solidFill>
                <a:latin typeface="Calibri"/>
              </a:rPr>
              <a:t>crossing</a:t>
            </a:r>
            <a:endParaRPr lang="en-GB" sz="1400" b="0" strike="noStrike" spc="-1" dirty="0">
              <a:solidFill>
                <a:srgbClr val="000000"/>
              </a:solidFill>
              <a:latin typeface="Arial"/>
            </a:endParaRPr>
          </a:p>
        </p:txBody>
      </p:sp>
      <p:pic>
        <p:nvPicPr>
          <p:cNvPr id="323" name="Picture 34" descr="a-Feynman-diagram-for-the-decay-of-a-positive-muon-b-Helicity-diagram-of-positive.png"/>
          <p:cNvPicPr/>
          <p:nvPr/>
        </p:nvPicPr>
        <p:blipFill>
          <a:blip r:embed="rId7"/>
          <a:stretch/>
        </p:blipFill>
        <p:spPr>
          <a:xfrm>
            <a:off x="3850200" y="2761200"/>
            <a:ext cx="1094040" cy="1002960"/>
          </a:xfrm>
          <a:prstGeom prst="rect">
            <a:avLst/>
          </a:prstGeom>
          <a:ln w="0">
            <a:noFill/>
          </a:ln>
        </p:spPr>
      </p:pic>
      <p:sp>
        <p:nvSpPr>
          <p:cNvPr id="4" name="PlaceHolder 3"/>
          <p:cNvSpPr>
            <a:spLocks noGrp="1"/>
          </p:cNvSpPr>
          <p:nvPr>
            <p:ph type="sldNum" idx="4"/>
          </p:nvPr>
        </p:nvSpPr>
        <p:spPr/>
        <p:txBody>
          <a:bodyPr/>
          <a:lstStyle/>
          <a:p>
            <a:fld id="{7CEE0870-49A0-4581-99C5-6D5AA037B323}" type="slidenum">
              <a:rPr/>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36EB8-A1A3-FE08-966A-3790562EA931}"/>
            </a:ext>
          </a:extLst>
        </p:cNvPr>
        <p:cNvGrpSpPr/>
        <p:nvPr/>
      </p:nvGrpSpPr>
      <p:grpSpPr>
        <a:xfrm>
          <a:off x="0" y="0"/>
          <a:ext cx="0" cy="0"/>
          <a:chOff x="0" y="0"/>
          <a:chExt cx="0" cy="0"/>
        </a:xfrm>
      </p:grpSpPr>
      <p:sp>
        <p:nvSpPr>
          <p:cNvPr id="413" name="PlaceHolder 1">
            <a:extLst>
              <a:ext uri="{FF2B5EF4-FFF2-40B4-BE49-F238E27FC236}">
                <a16:creationId xmlns:a16="http://schemas.microsoft.com/office/drawing/2014/main" id="{A22275F9-BFCC-DB8E-1C04-2B8126C94FC9}"/>
              </a:ext>
            </a:extLst>
          </p:cNvPr>
          <p:cNvSpPr>
            <a:spLocks noGrp="1"/>
          </p:cNvSpPr>
          <p:nvPr>
            <p:ph type="title"/>
          </p:nvPr>
        </p:nvSpPr>
        <p:spPr>
          <a:xfrm>
            <a:off x="1295280" y="-20520"/>
            <a:ext cx="6781320" cy="431640"/>
          </a:xfrm>
          <a:prstGeom prst="rect">
            <a:avLst/>
          </a:prstGeom>
          <a:noFill/>
          <a:ln w="0">
            <a:noFill/>
          </a:ln>
        </p:spPr>
        <p:txBody>
          <a:bodyPr lIns="0" tIns="0" rIns="0" bIns="0" anchor="t">
            <a:noAutofit/>
          </a:bodyPr>
          <a:lstStyle/>
          <a:p>
            <a:pPr indent="0" algn="ctr">
              <a:lnSpc>
                <a:spcPct val="100000"/>
              </a:lnSpc>
              <a:buNone/>
            </a:pPr>
            <a:r>
              <a:rPr lang="en-GB" sz="3200" b="0" strike="noStrike" spc="-1" dirty="0">
                <a:solidFill>
                  <a:srgbClr val="000000"/>
                </a:solidFill>
                <a:latin typeface="Calibri"/>
              </a:rPr>
              <a:t>Collider Ring Lattice</a:t>
            </a:r>
            <a:endParaRPr lang="fr-FR" sz="3200" b="0" strike="noStrike" spc="-1" dirty="0">
              <a:solidFill>
                <a:srgbClr val="000000"/>
              </a:solidFill>
              <a:latin typeface="Arial"/>
            </a:endParaRPr>
          </a:p>
        </p:txBody>
      </p:sp>
      <p:sp>
        <p:nvSpPr>
          <p:cNvPr id="414" name="PlaceHolder 2">
            <a:extLst>
              <a:ext uri="{FF2B5EF4-FFF2-40B4-BE49-F238E27FC236}">
                <a16:creationId xmlns:a16="http://schemas.microsoft.com/office/drawing/2014/main" id="{1E9C4ABF-FE94-AB89-714B-DF559C87C678}"/>
              </a:ext>
            </a:extLst>
          </p:cNvPr>
          <p:cNvSpPr>
            <a:spLocks noGrp="1"/>
          </p:cNvSpPr>
          <p:nvPr>
            <p:ph type="ftr" idx="18"/>
          </p:nvPr>
        </p:nvSpPr>
        <p:spPr>
          <a:xfrm>
            <a:off x="395640" y="4947840"/>
            <a:ext cx="7416360" cy="245160"/>
          </a:xfrm>
          <a:prstGeom prst="rect">
            <a:avLst/>
          </a:prstGeom>
          <a:noFill/>
          <a:ln w="0">
            <a:noFill/>
          </a:ln>
        </p:spPr>
        <p:txBody>
          <a:bodyPr lIns="0" tIns="0" rIns="0" bIns="0" anchor="t">
            <a:noAutofit/>
          </a:bodyPr>
          <a:lstStyle>
            <a:lvl1pPr indent="0">
              <a:lnSpc>
                <a:spcPct val="100000"/>
              </a:lnSpc>
              <a:buNone/>
              <a:defRPr lang="en-US" sz="1200" b="0" strike="noStrike" spc="-1">
                <a:solidFill>
                  <a:srgbClr val="000000"/>
                </a:solidFill>
                <a:latin typeface="Calibri"/>
              </a:defRPr>
            </a:lvl1pPr>
          </a:lstStyle>
          <a:p>
            <a:pPr indent="0">
              <a:lnSpc>
                <a:spcPct val="100000"/>
              </a:lnSpc>
              <a:buNone/>
            </a:pPr>
            <a:r>
              <a:rPr lang="en-US" sz="1200" b="0" strike="noStrike" spc="-1">
                <a:solidFill>
                  <a:srgbClr val="000000"/>
                </a:solidFill>
                <a:latin typeface="Calibri"/>
              </a:rPr>
              <a:t>D. Schulte,  Future Colliders 3, BND, 2025</a:t>
            </a:r>
            <a:endParaRPr lang="en-GB" sz="1200" b="0" strike="noStrike" spc="-1">
              <a:solidFill>
                <a:srgbClr val="000000"/>
              </a:solidFill>
              <a:latin typeface="Times New Roman"/>
            </a:endParaRPr>
          </a:p>
        </p:txBody>
      </p:sp>
      <p:sp>
        <p:nvSpPr>
          <p:cNvPr id="415" name="TextBox 85">
            <a:extLst>
              <a:ext uri="{FF2B5EF4-FFF2-40B4-BE49-F238E27FC236}">
                <a16:creationId xmlns:a16="http://schemas.microsoft.com/office/drawing/2014/main" id="{D52CD7AF-7CA7-FD4A-722B-DC618F6475EA}"/>
              </a:ext>
            </a:extLst>
          </p:cNvPr>
          <p:cNvSpPr/>
          <p:nvPr/>
        </p:nvSpPr>
        <p:spPr>
          <a:xfrm>
            <a:off x="5914800" y="3651840"/>
            <a:ext cx="3049560" cy="1002240"/>
          </a:xfrm>
          <a:prstGeom prst="rect">
            <a:avLst/>
          </a:prstGeom>
          <a:solidFill>
            <a:schemeClr val="accent5">
              <a:lumMod val="20000"/>
              <a:lumOff val="80000"/>
              <a:alpha val="5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dirty="0">
                <a:solidFill>
                  <a:srgbClr val="000000"/>
                </a:solidFill>
                <a:latin typeface="Calibri"/>
              </a:rPr>
              <a:t>Key conclusions</a:t>
            </a:r>
            <a:r>
              <a:rPr lang="en-US" sz="1200" b="0" strike="noStrike" spc="-1" dirty="0">
                <a:solidFill>
                  <a:srgbClr val="000000"/>
                </a:solidFill>
                <a:latin typeface="Calibri"/>
              </a:rPr>
              <a:t>:</a:t>
            </a:r>
            <a:endParaRPr lang="en-GB" sz="1200" b="0" strike="noStrike" spc="-1" dirty="0">
              <a:solidFill>
                <a:srgbClr val="000000"/>
              </a:solidFill>
              <a:latin typeface="Arial"/>
            </a:endParaRPr>
          </a:p>
          <a:p>
            <a:pPr>
              <a:lnSpc>
                <a:spcPct val="100000"/>
              </a:lnSpc>
            </a:pPr>
            <a:r>
              <a:rPr lang="en-US" sz="1200" b="0" strike="noStrike" spc="-1" dirty="0">
                <a:solidFill>
                  <a:srgbClr val="000000"/>
                </a:solidFill>
                <a:latin typeface="Calibri"/>
              </a:rPr>
              <a:t>Further improve energy acceptance, but OK with energy spread predicted in muon cooling</a:t>
            </a:r>
            <a:endParaRPr lang="en-GB" sz="1200" b="0" strike="noStrike" spc="-1" dirty="0">
              <a:solidFill>
                <a:srgbClr val="000000"/>
              </a:solidFill>
              <a:latin typeface="Arial"/>
            </a:endParaRPr>
          </a:p>
          <a:p>
            <a:pPr>
              <a:lnSpc>
                <a:spcPct val="100000"/>
              </a:lnSpc>
            </a:pPr>
            <a:r>
              <a:rPr lang="en-US" sz="1200" b="0" strike="noStrike" spc="-1" dirty="0">
                <a:solidFill>
                  <a:srgbClr val="000000"/>
                </a:solidFill>
                <a:latin typeface="Calibri"/>
              </a:rPr>
              <a:t>Mover system OK for beam in regular arcs</a:t>
            </a:r>
            <a:endParaRPr lang="en-GB" sz="1200" b="0" strike="noStrike" spc="-1" dirty="0">
              <a:solidFill>
                <a:srgbClr val="000000"/>
              </a:solidFill>
              <a:latin typeface="Arial"/>
            </a:endParaRPr>
          </a:p>
          <a:p>
            <a:pPr>
              <a:lnSpc>
                <a:spcPct val="100000"/>
              </a:lnSpc>
            </a:pPr>
            <a:r>
              <a:rPr lang="en-US" sz="1200" b="0" strike="noStrike" spc="-1" dirty="0">
                <a:solidFill>
                  <a:srgbClr val="000000"/>
                </a:solidFill>
                <a:latin typeface="Calibri"/>
              </a:rPr>
              <a:t>Address imperfections next</a:t>
            </a:r>
            <a:endParaRPr lang="en-GB" sz="1200" b="0" strike="noStrike" spc="-1" dirty="0">
              <a:solidFill>
                <a:srgbClr val="000000"/>
              </a:solidFill>
              <a:latin typeface="Arial"/>
            </a:endParaRPr>
          </a:p>
        </p:txBody>
      </p:sp>
      <p:sp>
        <p:nvSpPr>
          <p:cNvPr id="417" name="AutoShape 7">
            <a:extLst>
              <a:ext uri="{FF2B5EF4-FFF2-40B4-BE49-F238E27FC236}">
                <a16:creationId xmlns:a16="http://schemas.microsoft.com/office/drawing/2014/main" id="{7EECF011-CC87-A19E-1B45-7B001CD4850C}"/>
              </a:ext>
            </a:extLst>
          </p:cNvPr>
          <p:cNvSpPr/>
          <p:nvPr/>
        </p:nvSpPr>
        <p:spPr>
          <a:xfrm>
            <a:off x="4419720" y="2562120"/>
            <a:ext cx="304560" cy="16164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endParaRPr lang="en-US" sz="1800" b="0" strike="noStrike" spc="-1">
              <a:solidFill>
                <a:srgbClr val="000000"/>
              </a:solidFill>
              <a:latin typeface="Calibri"/>
            </a:endParaRPr>
          </a:p>
        </p:txBody>
      </p:sp>
      <p:sp>
        <p:nvSpPr>
          <p:cNvPr id="418" name="TextBox 87">
            <a:extLst>
              <a:ext uri="{FF2B5EF4-FFF2-40B4-BE49-F238E27FC236}">
                <a16:creationId xmlns:a16="http://schemas.microsoft.com/office/drawing/2014/main" id="{78B52E32-A5F6-21DC-D363-4ECDFFA0E002}"/>
              </a:ext>
            </a:extLst>
          </p:cNvPr>
          <p:cNvSpPr/>
          <p:nvPr/>
        </p:nvSpPr>
        <p:spPr>
          <a:xfrm>
            <a:off x="129240" y="411480"/>
            <a:ext cx="2370960" cy="275545"/>
          </a:xfrm>
          <a:prstGeom prst="rect">
            <a:avLst/>
          </a:prstGeom>
          <a:solidFill>
            <a:schemeClr val="accent1">
              <a:lumMod val="20000"/>
              <a:lumOff val="80000"/>
              <a:alpha val="5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dirty="0">
                <a:solidFill>
                  <a:srgbClr val="000000"/>
                </a:solidFill>
                <a:latin typeface="Calibri"/>
              </a:rPr>
              <a:t>Challenges:</a:t>
            </a:r>
            <a:endParaRPr lang="en-GB" sz="1200" b="0" strike="noStrike" spc="-1" dirty="0">
              <a:solidFill>
                <a:srgbClr val="000000"/>
              </a:solidFill>
              <a:latin typeface="Arial"/>
            </a:endParaRPr>
          </a:p>
        </p:txBody>
      </p:sp>
      <p:pic>
        <p:nvPicPr>
          <p:cNvPr id="419" name="Figure_46.png 2" descr="Figure_46.png">
            <a:extLst>
              <a:ext uri="{FF2B5EF4-FFF2-40B4-BE49-F238E27FC236}">
                <a16:creationId xmlns:a16="http://schemas.microsoft.com/office/drawing/2014/main" id="{35222942-B030-BDCA-3655-69826023A1A4}"/>
              </a:ext>
            </a:extLst>
          </p:cNvPr>
          <p:cNvPicPr/>
          <p:nvPr/>
        </p:nvPicPr>
        <p:blipFill>
          <a:blip r:embed="rId2"/>
          <a:stretch/>
        </p:blipFill>
        <p:spPr>
          <a:xfrm>
            <a:off x="5707440" y="406080"/>
            <a:ext cx="2800440" cy="1600200"/>
          </a:xfrm>
          <a:prstGeom prst="rect">
            <a:avLst/>
          </a:prstGeom>
          <a:ln w="12700">
            <a:noFill/>
          </a:ln>
        </p:spPr>
      </p:pic>
      <p:pic>
        <p:nvPicPr>
          <p:cNvPr id="422" name="Picture 76" descr="A graph of different colored lines&#10;&#10;Description automatically generated">
            <a:extLst>
              <a:ext uri="{FF2B5EF4-FFF2-40B4-BE49-F238E27FC236}">
                <a16:creationId xmlns:a16="http://schemas.microsoft.com/office/drawing/2014/main" id="{52F53501-A0EE-CC3A-F743-D957A9149DF8}"/>
              </a:ext>
            </a:extLst>
          </p:cNvPr>
          <p:cNvPicPr/>
          <p:nvPr/>
        </p:nvPicPr>
        <p:blipFill>
          <a:blip r:embed="rId3"/>
          <a:stretch/>
        </p:blipFill>
        <p:spPr>
          <a:xfrm>
            <a:off x="5498640" y="1911960"/>
            <a:ext cx="1850040" cy="1624320"/>
          </a:xfrm>
          <a:prstGeom prst="rect">
            <a:avLst/>
          </a:prstGeom>
          <a:ln w="0">
            <a:noFill/>
          </a:ln>
        </p:spPr>
      </p:pic>
      <p:pic>
        <p:nvPicPr>
          <p:cNvPr id="423" name="Picture 77" descr="A diagram of a graph&#10;&#10;AI-generated content may be incorrect.">
            <a:extLst>
              <a:ext uri="{FF2B5EF4-FFF2-40B4-BE49-F238E27FC236}">
                <a16:creationId xmlns:a16="http://schemas.microsoft.com/office/drawing/2014/main" id="{11ADDB22-FAAA-2FC0-72D5-A0736984A380}"/>
              </a:ext>
            </a:extLst>
          </p:cNvPr>
          <p:cNvPicPr/>
          <p:nvPr/>
        </p:nvPicPr>
        <p:blipFill>
          <a:blip r:embed="rId4"/>
          <a:stretch/>
        </p:blipFill>
        <p:spPr>
          <a:xfrm>
            <a:off x="7227000" y="2013480"/>
            <a:ext cx="1781280" cy="1350000"/>
          </a:xfrm>
          <a:prstGeom prst="rect">
            <a:avLst/>
          </a:prstGeom>
          <a:ln w="0">
            <a:noFill/>
          </a:ln>
        </p:spPr>
      </p:pic>
      <p:pic>
        <p:nvPicPr>
          <p:cNvPr id="424" name="Picture 78" descr="A close-up of a machine&#10;&#10;AI-generated content may be incorrect.">
            <a:extLst>
              <a:ext uri="{FF2B5EF4-FFF2-40B4-BE49-F238E27FC236}">
                <a16:creationId xmlns:a16="http://schemas.microsoft.com/office/drawing/2014/main" id="{E3CEBBE2-A0EF-F806-C712-BEB5B92FD260}"/>
              </a:ext>
            </a:extLst>
          </p:cNvPr>
          <p:cNvPicPr/>
          <p:nvPr/>
        </p:nvPicPr>
        <p:blipFill>
          <a:blip r:embed="rId5"/>
          <a:stretch/>
        </p:blipFill>
        <p:spPr>
          <a:xfrm>
            <a:off x="26280" y="4469760"/>
            <a:ext cx="2577240" cy="549720"/>
          </a:xfrm>
          <a:prstGeom prst="rect">
            <a:avLst/>
          </a:prstGeom>
          <a:ln w="0">
            <a:noFill/>
          </a:ln>
        </p:spPr>
      </p:pic>
      <p:pic>
        <p:nvPicPr>
          <p:cNvPr id="425" name="Picture 79">
            <a:extLst>
              <a:ext uri="{FF2B5EF4-FFF2-40B4-BE49-F238E27FC236}">
                <a16:creationId xmlns:a16="http://schemas.microsoft.com/office/drawing/2014/main" id="{A35D5E3A-C529-2895-395E-42AE7965458E}"/>
              </a:ext>
            </a:extLst>
          </p:cNvPr>
          <p:cNvPicPr/>
          <p:nvPr/>
        </p:nvPicPr>
        <p:blipFill>
          <a:blip r:embed="rId6"/>
          <a:srcRect b="29554"/>
          <a:stretch/>
        </p:blipFill>
        <p:spPr>
          <a:xfrm>
            <a:off x="156960" y="3893760"/>
            <a:ext cx="1047600" cy="549720"/>
          </a:xfrm>
          <a:prstGeom prst="rect">
            <a:avLst/>
          </a:prstGeom>
          <a:ln w="0">
            <a:noFill/>
          </a:ln>
        </p:spPr>
      </p:pic>
      <p:pic>
        <p:nvPicPr>
          <p:cNvPr id="430" name="Picture 81">
            <a:extLst>
              <a:ext uri="{FF2B5EF4-FFF2-40B4-BE49-F238E27FC236}">
                <a16:creationId xmlns:a16="http://schemas.microsoft.com/office/drawing/2014/main" id="{3B814BA8-D302-4422-9AC8-092B321EAA20}"/>
              </a:ext>
            </a:extLst>
          </p:cNvPr>
          <p:cNvPicPr/>
          <p:nvPr/>
        </p:nvPicPr>
        <p:blipFill>
          <a:blip r:embed="rId7"/>
          <a:stretch/>
        </p:blipFill>
        <p:spPr>
          <a:xfrm>
            <a:off x="1488960" y="3477960"/>
            <a:ext cx="1276920" cy="893520"/>
          </a:xfrm>
          <a:prstGeom prst="rect">
            <a:avLst/>
          </a:prstGeom>
          <a:ln w="0">
            <a:noFill/>
          </a:ln>
        </p:spPr>
      </p:pic>
      <p:sp>
        <p:nvSpPr>
          <p:cNvPr id="4" name="PlaceHolder 3">
            <a:extLst>
              <a:ext uri="{FF2B5EF4-FFF2-40B4-BE49-F238E27FC236}">
                <a16:creationId xmlns:a16="http://schemas.microsoft.com/office/drawing/2014/main" id="{DD5275EF-D3D0-293C-1D6E-866654940670}"/>
              </a:ext>
            </a:extLst>
          </p:cNvPr>
          <p:cNvSpPr>
            <a:spLocks noGrp="1"/>
          </p:cNvSpPr>
          <p:nvPr>
            <p:ph type="sldNum" idx="4"/>
          </p:nvPr>
        </p:nvSpPr>
        <p:spPr/>
        <p:txBody>
          <a:bodyPr/>
          <a:lstStyle/>
          <a:p>
            <a:fld id="{C47004D5-80D6-4898-BB65-29F0736D664F}" type="slidenum">
              <a:rPr/>
              <a:t>40</a:t>
            </a:fld>
            <a:endParaRPr/>
          </a:p>
        </p:txBody>
      </p:sp>
      <p:sp>
        <p:nvSpPr>
          <p:cNvPr id="2" name="TextBox 85">
            <a:extLst>
              <a:ext uri="{FF2B5EF4-FFF2-40B4-BE49-F238E27FC236}">
                <a16:creationId xmlns:a16="http://schemas.microsoft.com/office/drawing/2014/main" id="{1F595871-8C72-47D6-7261-11ED25DA4563}"/>
              </a:ext>
            </a:extLst>
          </p:cNvPr>
          <p:cNvSpPr/>
          <p:nvPr/>
        </p:nvSpPr>
        <p:spPr>
          <a:xfrm>
            <a:off x="131104" y="980785"/>
            <a:ext cx="3049560" cy="1783650"/>
          </a:xfrm>
          <a:prstGeom prst="rect">
            <a:avLst/>
          </a:prstGeom>
          <a:solidFill>
            <a:schemeClr val="accent3">
              <a:lumMod val="20000"/>
              <a:lumOff val="80000"/>
              <a:alpha val="5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pc="-1" dirty="0">
                <a:solidFill>
                  <a:srgbClr val="000000"/>
                </a:solidFill>
                <a:latin typeface="Calibri"/>
              </a:rPr>
              <a:t>Note:</a:t>
            </a:r>
          </a:p>
          <a:p>
            <a:pPr>
              <a:lnSpc>
                <a:spcPct val="100000"/>
              </a:lnSpc>
            </a:pPr>
            <a:r>
              <a:rPr lang="en-US" sz="1400" spc="-1" dirty="0">
                <a:solidFill>
                  <a:srgbClr val="000000"/>
                </a:solidFill>
              </a:rPr>
              <a:t>Lattice designs </a:t>
            </a:r>
            <a:r>
              <a:rPr lang="en-US" sz="1400" strike="noStrike" spc="-1" dirty="0">
                <a:solidFill>
                  <a:srgbClr val="000000"/>
                </a:solidFill>
              </a:rPr>
              <a:t>assume 16 T dipoles</a:t>
            </a:r>
          </a:p>
          <a:p>
            <a:pPr marL="171450" indent="-171450">
              <a:lnSpc>
                <a:spcPct val="100000"/>
              </a:lnSpc>
              <a:buFont typeface="Arial" panose="020B0604020202020204" pitchFamily="34" charset="0"/>
              <a:buChar char="•"/>
            </a:pPr>
            <a:r>
              <a:rPr lang="en-US" sz="1400" spc="-1" dirty="0">
                <a:solidFill>
                  <a:srgbClr val="000000"/>
                </a:solidFill>
              </a:rPr>
              <a:t>Our initial guess</a:t>
            </a:r>
          </a:p>
          <a:p>
            <a:pPr marL="171450" indent="-171450">
              <a:buFont typeface="Arial" panose="020B0604020202020204" pitchFamily="34" charset="0"/>
              <a:buChar char="•"/>
            </a:pPr>
            <a:r>
              <a:rPr lang="en-US" sz="1400" spc="-1" dirty="0">
                <a:solidFill>
                  <a:srgbClr val="000000"/>
                </a:solidFill>
              </a:rPr>
              <a:t>Not yet excluded</a:t>
            </a:r>
          </a:p>
          <a:p>
            <a:pPr marL="171450" indent="-171450">
              <a:lnSpc>
                <a:spcPct val="100000"/>
              </a:lnSpc>
              <a:buFont typeface="Arial" panose="020B0604020202020204" pitchFamily="34" charset="0"/>
              <a:buChar char="•"/>
            </a:pPr>
            <a:r>
              <a:rPr lang="en-GB" sz="1400" strike="noStrike" spc="-1" dirty="0">
                <a:solidFill>
                  <a:srgbClr val="000000"/>
                </a:solidFill>
              </a:rPr>
              <a:t>Can scale ring performance</a:t>
            </a:r>
          </a:p>
          <a:p>
            <a:pPr marL="171450" indent="-171450">
              <a:lnSpc>
                <a:spcPct val="100000"/>
              </a:lnSpc>
              <a:buFont typeface="Arial" panose="020B0604020202020204" pitchFamily="34" charset="0"/>
              <a:buChar char="•"/>
            </a:pPr>
            <a:r>
              <a:rPr lang="en-GB" sz="1400" spc="-1" dirty="0">
                <a:solidFill>
                  <a:srgbClr val="000000"/>
                </a:solidFill>
              </a:rPr>
              <a:t>More important to study neutrino flux mitigation</a:t>
            </a:r>
          </a:p>
          <a:p>
            <a:pPr marL="628650" lvl="1" indent="-171450">
              <a:buFont typeface="Arial" panose="020B0604020202020204" pitchFamily="34" charset="0"/>
              <a:buChar char="•"/>
            </a:pPr>
            <a:r>
              <a:rPr lang="en-GB" sz="1400" spc="-1" dirty="0">
                <a:solidFill>
                  <a:srgbClr val="000000"/>
                </a:solidFill>
              </a:rPr>
              <a:t>Also imperfections and tuning</a:t>
            </a:r>
            <a:endParaRPr lang="en-GB" sz="1400" strike="noStrike" spc="-1" dirty="0">
              <a:solidFill>
                <a:srgbClr val="000000"/>
              </a:solidFill>
            </a:endParaRPr>
          </a:p>
        </p:txBody>
      </p:sp>
    </p:spTree>
    <p:extLst>
      <p:ext uri="{BB962C8B-B14F-4D97-AF65-F5344CB8AC3E}">
        <p14:creationId xmlns:p14="http://schemas.microsoft.com/office/powerpoint/2010/main" val="2873707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9ECDA-E5D4-BF3C-D566-B6C939112B81}"/>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25E22470-8FF6-78CA-5D93-40FBFE7E77B5}"/>
              </a:ext>
            </a:extLst>
          </p:cNvPr>
          <p:cNvSpPr>
            <a:spLocks noGrp="1"/>
          </p:cNvSpPr>
          <p:nvPr>
            <p:ph type="title"/>
          </p:nvPr>
        </p:nvSpPr>
        <p:spPr>
          <a:xfrm>
            <a:off x="1295400" y="-20538"/>
            <a:ext cx="6781800" cy="432048"/>
          </a:xfrm>
        </p:spPr>
        <p:txBody>
          <a:bodyPr/>
          <a:lstStyle/>
          <a:p>
            <a:pPr algn="ctr"/>
            <a:r>
              <a:rPr lang="en-US" spc="-1" dirty="0">
                <a:solidFill>
                  <a:srgbClr val="000000"/>
                </a:solidFill>
              </a:rPr>
              <a:t>Radiation Protection</a:t>
            </a:r>
            <a:r>
              <a:rPr lang="en-US" sz="3200" spc="-1" dirty="0">
                <a:solidFill>
                  <a:srgbClr val="000000"/>
                </a:solidFill>
                <a:latin typeface="Calibri" panose="020F0502020204030204" pitchFamily="34" charset="0"/>
                <a:cs typeface="Calibri" panose="020F0502020204030204" pitchFamily="34" charset="0"/>
              </a:rPr>
              <a:t> Studies</a:t>
            </a:r>
            <a:endParaRPr lang="en-GB" sz="3200" b="0" dirty="0">
              <a:latin typeface="Calibri"/>
              <a:cs typeface="Calibri"/>
            </a:endParaRPr>
          </a:p>
        </p:txBody>
      </p:sp>
      <p:sp>
        <p:nvSpPr>
          <p:cNvPr id="52" name="Espace réservé du pied de page 4">
            <a:extLst>
              <a:ext uri="{FF2B5EF4-FFF2-40B4-BE49-F238E27FC236}">
                <a16:creationId xmlns:a16="http://schemas.microsoft.com/office/drawing/2014/main" id="{8D0CD0DF-5A43-E4B5-0632-42E57F9014F0}"/>
              </a:ext>
            </a:extLst>
          </p:cNvPr>
          <p:cNvSpPr>
            <a:spLocks noGrp="1"/>
          </p:cNvSpPr>
          <p:nvPr>
            <p:ph type="ftr" sz="quarter" idx="3"/>
          </p:nvPr>
        </p:nvSpPr>
        <p:spPr>
          <a:xfrm>
            <a:off x="395536" y="4948014"/>
            <a:ext cx="7416824" cy="245664"/>
          </a:xfrm>
          <a:prstGeom prst="rect">
            <a:avLst/>
          </a:prstGeom>
        </p:spPr>
        <p:txBody>
          <a:bodyPr lIns="0" tIns="0" rIns="0" bIns="0"/>
          <a:lstStyle>
            <a:lvl1pPr algn="ctr">
              <a:defRPr sz="1200">
                <a:latin typeface="Arial Narrow"/>
                <a:cs typeface="Arial Narrow"/>
              </a:defRPr>
            </a:lvl1pPr>
          </a:lstStyle>
          <a:p>
            <a:pPr algn="l"/>
            <a:r>
              <a:rPr lang="it-IT">
                <a:latin typeface="Calibri"/>
                <a:cs typeface="Calibri"/>
              </a:rPr>
              <a:t>D. Schulte, Muon Cooling Demonstrator, Milano, November 2025</a:t>
            </a:r>
            <a:endParaRPr lang="en-GB" dirty="0">
              <a:latin typeface="Calibri"/>
              <a:cs typeface="Calibri"/>
            </a:endParaRPr>
          </a:p>
        </p:txBody>
      </p:sp>
      <p:sp>
        <p:nvSpPr>
          <p:cNvPr id="2" name="Slide Number Placeholder 1">
            <a:extLst>
              <a:ext uri="{FF2B5EF4-FFF2-40B4-BE49-F238E27FC236}">
                <a16:creationId xmlns:a16="http://schemas.microsoft.com/office/drawing/2014/main" id="{8D914C20-1119-D082-EFF9-3A3D65C66BA6}"/>
              </a:ext>
            </a:extLst>
          </p:cNvPr>
          <p:cNvSpPr>
            <a:spLocks noGrp="1"/>
          </p:cNvSpPr>
          <p:nvPr>
            <p:ph type="sldNum" sz="quarter" idx="4"/>
          </p:nvPr>
        </p:nvSpPr>
        <p:spPr/>
        <p:txBody>
          <a:bodyPr/>
          <a:lstStyle/>
          <a:p>
            <a:fld id="{974172A1-1CBF-0B40-9234-7D4D80EC19EA}" type="slidenum">
              <a:rPr lang="en-GB" smtClean="0"/>
              <a:pPr/>
              <a:t>41</a:t>
            </a:fld>
            <a:endParaRPr lang="en-GB" dirty="0"/>
          </a:p>
        </p:txBody>
      </p:sp>
      <p:sp>
        <p:nvSpPr>
          <p:cNvPr id="35" name="AutoShape 2">
            <a:extLst>
              <a:ext uri="{FF2B5EF4-FFF2-40B4-BE49-F238E27FC236}">
                <a16:creationId xmlns:a16="http://schemas.microsoft.com/office/drawing/2014/main" id="{FD1BE606-8C57-A68A-A206-C3C1E95D7E34}"/>
              </a:ext>
            </a:extLst>
          </p:cNvPr>
          <p:cNvSpPr>
            <a:spLocks noChangeAspect="1" noChangeArrowheads="1"/>
          </p:cNvSpPr>
          <p:nvPr/>
        </p:nvSpPr>
        <p:spPr bwMode="auto">
          <a:xfrm>
            <a:off x="4419600" y="2562144"/>
            <a:ext cx="304800" cy="1620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05E50D24-B26B-187A-966D-683FA9874DC9}"/>
              </a:ext>
            </a:extLst>
          </p:cNvPr>
          <p:cNvSpPr txBox="1"/>
          <p:nvPr/>
        </p:nvSpPr>
        <p:spPr>
          <a:xfrm>
            <a:off x="122886" y="557267"/>
            <a:ext cx="2792929" cy="830997"/>
          </a:xfrm>
          <a:prstGeom prst="rect">
            <a:avLst/>
          </a:prstGeom>
          <a:solidFill>
            <a:schemeClr val="accent3">
              <a:lumMod val="20000"/>
              <a:lumOff val="80000"/>
              <a:alpha val="50000"/>
            </a:schemeClr>
          </a:solidFill>
          <a:ln>
            <a:noFill/>
          </a:ln>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Achieved:</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Detailed modelling using FLUKA</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First good orientation found</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Mover system concept</a:t>
            </a:r>
          </a:p>
        </p:txBody>
      </p:sp>
      <p:pic>
        <p:nvPicPr>
          <p:cNvPr id="20" name="Picture 19" descr="A close-up of a white surface&#10;&#10;Description automatically generated">
            <a:extLst>
              <a:ext uri="{FF2B5EF4-FFF2-40B4-BE49-F238E27FC236}">
                <a16:creationId xmlns:a16="http://schemas.microsoft.com/office/drawing/2014/main" id="{72E2E814-D724-372B-D690-D97226010E3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905821"/>
            <a:ext cx="4101051" cy="1602033"/>
          </a:xfrm>
          <a:prstGeom prst="rect">
            <a:avLst/>
          </a:prstGeom>
        </p:spPr>
      </p:pic>
      <p:sp>
        <p:nvSpPr>
          <p:cNvPr id="8" name="TextBox 7">
            <a:extLst>
              <a:ext uri="{FF2B5EF4-FFF2-40B4-BE49-F238E27FC236}">
                <a16:creationId xmlns:a16="http://schemas.microsoft.com/office/drawing/2014/main" id="{C4034136-1E8D-1CB7-4860-296BC702955A}"/>
              </a:ext>
            </a:extLst>
          </p:cNvPr>
          <p:cNvSpPr txBox="1"/>
          <p:nvPr/>
        </p:nvSpPr>
        <p:spPr>
          <a:xfrm>
            <a:off x="5548080" y="548336"/>
            <a:ext cx="1605021" cy="276999"/>
          </a:xfrm>
          <a:prstGeom prst="rect">
            <a:avLst/>
          </a:prstGeom>
          <a:noFill/>
        </p:spPr>
        <p:txBody>
          <a:bodyPr wrap="square" rtlCol="0">
            <a:spAutoFit/>
          </a:bodyPr>
          <a:lstStyle/>
          <a:p>
            <a:r>
              <a:rPr lang="en-US" sz="1200" spc="-1" dirty="0">
                <a:solidFill>
                  <a:srgbClr val="000000"/>
                </a:solidFill>
                <a:latin typeface="Calibri" panose="020F0502020204030204" pitchFamily="34" charset="0"/>
                <a:cs typeface="Calibri" panose="020F0502020204030204" pitchFamily="34" charset="0"/>
              </a:rPr>
              <a:t>FLUKA and RP studies</a:t>
            </a:r>
          </a:p>
        </p:txBody>
      </p:sp>
      <p:sp>
        <p:nvSpPr>
          <p:cNvPr id="11" name="TextBox 10">
            <a:extLst>
              <a:ext uri="{FF2B5EF4-FFF2-40B4-BE49-F238E27FC236}">
                <a16:creationId xmlns:a16="http://schemas.microsoft.com/office/drawing/2014/main" id="{8DB39057-C32C-2325-736A-A4B4BC9AA764}"/>
              </a:ext>
            </a:extLst>
          </p:cNvPr>
          <p:cNvSpPr txBox="1"/>
          <p:nvPr/>
        </p:nvSpPr>
        <p:spPr>
          <a:xfrm>
            <a:off x="129291" y="4599007"/>
            <a:ext cx="3074557" cy="276999"/>
          </a:xfrm>
          <a:prstGeom prst="rect">
            <a:avLst/>
          </a:prstGeom>
          <a:solidFill>
            <a:schemeClr val="bg1"/>
          </a:solidFill>
        </p:spPr>
        <p:txBody>
          <a:bodyPr wrap="square" rtlCol="0">
            <a:spAutoFit/>
          </a:bodyPr>
          <a:lstStyle/>
          <a:p>
            <a:r>
              <a:rPr lang="en-US" sz="1200" spc="-1" dirty="0">
                <a:solidFill>
                  <a:srgbClr val="000000"/>
                </a:solidFill>
                <a:latin typeface="Calibri" panose="020F0502020204030204" pitchFamily="34" charset="0"/>
                <a:cs typeface="Calibri" panose="020F0502020204030204" pitchFamily="34" charset="0"/>
              </a:rPr>
              <a:t>Site study at CERN for experimental insertion</a:t>
            </a:r>
          </a:p>
        </p:txBody>
      </p:sp>
      <p:sp>
        <p:nvSpPr>
          <p:cNvPr id="13" name="TextBox 12">
            <a:extLst>
              <a:ext uri="{FF2B5EF4-FFF2-40B4-BE49-F238E27FC236}">
                <a16:creationId xmlns:a16="http://schemas.microsoft.com/office/drawing/2014/main" id="{01A287A0-8E37-8F83-AA77-07AD5CB5505F}"/>
              </a:ext>
            </a:extLst>
          </p:cNvPr>
          <p:cNvSpPr txBox="1"/>
          <p:nvPr/>
        </p:nvSpPr>
        <p:spPr>
          <a:xfrm>
            <a:off x="6870126" y="3892758"/>
            <a:ext cx="2147622" cy="646331"/>
          </a:xfrm>
          <a:prstGeom prst="rect">
            <a:avLst/>
          </a:prstGeom>
          <a:solidFill>
            <a:schemeClr val="accent6">
              <a:lumMod val="20000"/>
              <a:lumOff val="80000"/>
              <a:alpha val="49980"/>
            </a:schemeClr>
          </a:solidFill>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Key conclusions:</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Are close to a solution</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More work to be done</a:t>
            </a:r>
          </a:p>
        </p:txBody>
      </p:sp>
      <p:sp>
        <p:nvSpPr>
          <p:cNvPr id="15" name="TextBox 14">
            <a:extLst>
              <a:ext uri="{FF2B5EF4-FFF2-40B4-BE49-F238E27FC236}">
                <a16:creationId xmlns:a16="http://schemas.microsoft.com/office/drawing/2014/main" id="{B790DD5D-BDC1-608F-7B83-ABDBCA711332}"/>
              </a:ext>
            </a:extLst>
          </p:cNvPr>
          <p:cNvSpPr txBox="1"/>
          <p:nvPr/>
        </p:nvSpPr>
        <p:spPr>
          <a:xfrm>
            <a:off x="103480" y="3158847"/>
            <a:ext cx="3892456" cy="276999"/>
          </a:xfrm>
          <a:prstGeom prst="rect">
            <a:avLst/>
          </a:prstGeom>
          <a:solidFill>
            <a:schemeClr val="bg1"/>
          </a:solidFill>
        </p:spPr>
        <p:txBody>
          <a:bodyPr wrap="square">
            <a:spAutoFit/>
          </a:bodyPr>
          <a:lstStyle/>
          <a:p>
            <a:r>
              <a:rPr lang="en-US" sz="1200" dirty="0">
                <a:latin typeface="Calibri" panose="020F0502020204030204" pitchFamily="34" charset="0"/>
                <a:cs typeface="Calibri" panose="020F0502020204030204" pitchFamily="34" charset="0"/>
              </a:rPr>
              <a:t>                                                    </a:t>
            </a:r>
          </a:p>
        </p:txBody>
      </p:sp>
      <p:pic>
        <p:nvPicPr>
          <p:cNvPr id="19" name="Picture 18">
            <a:extLst>
              <a:ext uri="{FF2B5EF4-FFF2-40B4-BE49-F238E27FC236}">
                <a16:creationId xmlns:a16="http://schemas.microsoft.com/office/drawing/2014/main" id="{F6544A1B-8785-9994-0670-B7A5ECD15672}"/>
              </a:ext>
            </a:extLst>
          </p:cNvPr>
          <p:cNvPicPr>
            <a:picLocks noChangeAspect="1"/>
          </p:cNvPicPr>
          <p:nvPr/>
        </p:nvPicPr>
        <p:blipFill rotWithShape="1">
          <a:blip r:embed="rId3"/>
          <a:srcRect l="2968" t="29000" r="72303" b="13600"/>
          <a:stretch/>
        </p:blipFill>
        <p:spPr>
          <a:xfrm rot="-2700000">
            <a:off x="2711715" y="3245077"/>
            <a:ext cx="858107" cy="1407507"/>
          </a:xfrm>
          <a:prstGeom prst="rect">
            <a:avLst/>
          </a:prstGeom>
        </p:spPr>
      </p:pic>
      <p:pic>
        <p:nvPicPr>
          <p:cNvPr id="25" name="Picture 24" descr="A map with a red circle&#10;&#10;Description automatically generated">
            <a:extLst>
              <a:ext uri="{FF2B5EF4-FFF2-40B4-BE49-F238E27FC236}">
                <a16:creationId xmlns:a16="http://schemas.microsoft.com/office/drawing/2014/main" id="{6DD31438-FA31-128A-3DFE-E26FFADDA2B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6252" y="3194565"/>
            <a:ext cx="2566319" cy="1434507"/>
          </a:xfrm>
          <a:prstGeom prst="rect">
            <a:avLst/>
          </a:prstGeom>
        </p:spPr>
      </p:pic>
      <p:pic>
        <p:nvPicPr>
          <p:cNvPr id="14" name="Picture 13" descr="Graphical user interface, diagram, application&#10;&#10;Description automatically generated">
            <a:extLst>
              <a:ext uri="{FF2B5EF4-FFF2-40B4-BE49-F238E27FC236}">
                <a16:creationId xmlns:a16="http://schemas.microsoft.com/office/drawing/2014/main" id="{B9581FE5-6CB7-0D9F-8223-0E580FEB616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138399" y="2866752"/>
            <a:ext cx="2351600" cy="794998"/>
          </a:xfrm>
          <a:prstGeom prst="rect">
            <a:avLst/>
          </a:prstGeom>
        </p:spPr>
      </p:pic>
      <p:sp>
        <p:nvSpPr>
          <p:cNvPr id="7" name="TextBox 6">
            <a:extLst>
              <a:ext uri="{FF2B5EF4-FFF2-40B4-BE49-F238E27FC236}">
                <a16:creationId xmlns:a16="http://schemas.microsoft.com/office/drawing/2014/main" id="{F1E01955-1D47-C314-80EC-E7B4F4EBC5F7}"/>
              </a:ext>
            </a:extLst>
          </p:cNvPr>
          <p:cNvSpPr txBox="1"/>
          <p:nvPr/>
        </p:nvSpPr>
        <p:spPr>
          <a:xfrm>
            <a:off x="6048242" y="1021766"/>
            <a:ext cx="2844238" cy="1569660"/>
          </a:xfrm>
          <a:prstGeom prst="rect">
            <a:avLst/>
          </a:prstGeom>
          <a:solidFill>
            <a:schemeClr val="accent3">
              <a:lumMod val="20000"/>
              <a:lumOff val="80000"/>
              <a:alpha val="50000"/>
            </a:schemeClr>
          </a:solidFill>
          <a:ln>
            <a:noFill/>
          </a:ln>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Arcs:</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At 7.6 TeV, regular arc is 0.5 x CERN goal in worst point</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With 30 cm straights 1 x CERN goal</a:t>
            </a:r>
          </a:p>
          <a:p>
            <a:pPr marL="628650" lvl="1"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People can live there</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Should consider horizontal mitigation, in particular if short straights are longer</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Also identify limit of angular spread</a:t>
            </a:r>
          </a:p>
        </p:txBody>
      </p:sp>
      <p:pic>
        <p:nvPicPr>
          <p:cNvPr id="17" name="Picture 16" descr="A screen shot of a graph&#10;&#10;Description automatically generated">
            <a:extLst>
              <a:ext uri="{FF2B5EF4-FFF2-40B4-BE49-F238E27FC236}">
                <a16:creationId xmlns:a16="http://schemas.microsoft.com/office/drawing/2014/main" id="{EEFB6A37-67FD-125F-04C6-A68E8068755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347864" y="555526"/>
            <a:ext cx="2247905" cy="1417338"/>
          </a:xfrm>
          <a:prstGeom prst="rect">
            <a:avLst/>
          </a:prstGeom>
        </p:spPr>
      </p:pic>
      <p:sp>
        <p:nvSpPr>
          <p:cNvPr id="22" name="TextBox 21">
            <a:extLst>
              <a:ext uri="{FF2B5EF4-FFF2-40B4-BE49-F238E27FC236}">
                <a16:creationId xmlns:a16="http://schemas.microsoft.com/office/drawing/2014/main" id="{D3DE5260-7548-DE0D-36E8-384EF154CBF1}"/>
              </a:ext>
            </a:extLst>
          </p:cNvPr>
          <p:cNvSpPr txBox="1"/>
          <p:nvPr/>
        </p:nvSpPr>
        <p:spPr>
          <a:xfrm>
            <a:off x="3939248" y="3807124"/>
            <a:ext cx="2671517" cy="1015663"/>
          </a:xfrm>
          <a:prstGeom prst="rect">
            <a:avLst/>
          </a:prstGeom>
          <a:solidFill>
            <a:schemeClr val="accent3">
              <a:lumMod val="20000"/>
              <a:lumOff val="80000"/>
              <a:alpha val="49980"/>
            </a:schemeClr>
          </a:solidFill>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Detector insertions:</a:t>
            </a:r>
          </a:p>
          <a:p>
            <a:r>
              <a:rPr lang="en-US" sz="1200" spc="-1" dirty="0">
                <a:solidFill>
                  <a:srgbClr val="000000"/>
                </a:solidFill>
                <a:latin typeface="Calibri" panose="020F0502020204030204" pitchFamily="34" charset="0"/>
                <a:cs typeface="Calibri" panose="020F0502020204030204" pitchFamily="34" charset="0"/>
              </a:rPr>
              <a:t>Worst flux in fenced site in Jura is similar to sitting in an airplane</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Corresponds to lowest class of surveilled area at CERN</a:t>
            </a:r>
          </a:p>
        </p:txBody>
      </p:sp>
    </p:spTree>
    <p:extLst>
      <p:ext uri="{BB962C8B-B14F-4D97-AF65-F5344CB8AC3E}">
        <p14:creationId xmlns:p14="http://schemas.microsoft.com/office/powerpoint/2010/main" val="2339648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C9BB5-B787-7688-4CAA-97BF8197B9E7}"/>
            </a:ext>
          </a:extLst>
        </p:cNvPr>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BEB5EA86-757F-6870-0ABD-85240CB02397}"/>
              </a:ext>
            </a:extLst>
          </p:cNvPr>
          <p:cNvSpPr/>
          <p:nvPr/>
        </p:nvSpPr>
        <p:spPr>
          <a:xfrm>
            <a:off x="6085467" y="910500"/>
            <a:ext cx="2843633" cy="2580620"/>
          </a:xfrm>
          <a:prstGeom prst="roundRect">
            <a:avLst/>
          </a:prstGeom>
          <a:solidFill>
            <a:srgbClr val="FFC000">
              <a:alpha val="0"/>
            </a:srgbClr>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dirty="0"/>
          </a:p>
        </p:txBody>
      </p:sp>
      <p:pic>
        <p:nvPicPr>
          <p:cNvPr id="73" name="Image 72" descr="Une image contenant texte, ligne, diagramme, Tracé&#10;&#10;Le contenu généré par l’IA peut être incorrect.">
            <a:extLst>
              <a:ext uri="{FF2B5EF4-FFF2-40B4-BE49-F238E27FC236}">
                <a16:creationId xmlns:a16="http://schemas.microsoft.com/office/drawing/2014/main" id="{A041F8EB-23DB-A185-8F15-395CF7885CD1}"/>
              </a:ext>
            </a:extLst>
          </p:cNvPr>
          <p:cNvPicPr>
            <a:picLocks noChangeAspect="1"/>
          </p:cNvPicPr>
          <p:nvPr/>
        </p:nvPicPr>
        <p:blipFill>
          <a:blip r:embed="rId3"/>
          <a:stretch>
            <a:fillRect/>
          </a:stretch>
        </p:blipFill>
        <p:spPr>
          <a:xfrm>
            <a:off x="2866994" y="3296547"/>
            <a:ext cx="1978247" cy="1804584"/>
          </a:xfrm>
          <a:prstGeom prst="rect">
            <a:avLst/>
          </a:prstGeom>
        </p:spPr>
      </p:pic>
      <p:grpSp>
        <p:nvGrpSpPr>
          <p:cNvPr id="13" name="Groupe 12">
            <a:extLst>
              <a:ext uri="{FF2B5EF4-FFF2-40B4-BE49-F238E27FC236}">
                <a16:creationId xmlns:a16="http://schemas.microsoft.com/office/drawing/2014/main" id="{632D2C93-0D37-2437-44CA-1688BE97428E}"/>
              </a:ext>
            </a:extLst>
          </p:cNvPr>
          <p:cNvGrpSpPr/>
          <p:nvPr/>
        </p:nvGrpSpPr>
        <p:grpSpPr>
          <a:xfrm>
            <a:off x="2641309" y="3038270"/>
            <a:ext cx="2693069" cy="2091539"/>
            <a:chOff x="4193726" y="4054293"/>
            <a:chExt cx="2084965" cy="2788718"/>
          </a:xfrm>
        </p:grpSpPr>
        <p:sp>
          <p:nvSpPr>
            <p:cNvPr id="7" name="Rectangle : coins arrondis 6">
              <a:extLst>
                <a:ext uri="{FF2B5EF4-FFF2-40B4-BE49-F238E27FC236}">
                  <a16:creationId xmlns:a16="http://schemas.microsoft.com/office/drawing/2014/main" id="{AC04917C-F3B8-C24C-7A83-C484B8364919}"/>
                </a:ext>
              </a:extLst>
            </p:cNvPr>
            <p:cNvSpPr/>
            <p:nvPr/>
          </p:nvSpPr>
          <p:spPr>
            <a:xfrm>
              <a:off x="4193726" y="4178295"/>
              <a:ext cx="1909430" cy="2664716"/>
            </a:xfrm>
            <a:prstGeom prst="roundRect">
              <a:avLst>
                <a:gd name="adj" fmla="val 8791"/>
              </a:avLst>
            </a:prstGeom>
            <a:solidFill>
              <a:srgbClr val="FFC000">
                <a:alpha val="0"/>
              </a:srgbClr>
            </a:solidFill>
            <a:ln w="254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dirty="0">
                <a:solidFill>
                  <a:srgbClr val="0070C0"/>
                </a:solidFill>
              </a:endParaRPr>
            </a:p>
          </p:txBody>
        </p:sp>
        <p:sp>
          <p:nvSpPr>
            <p:cNvPr id="9" name="Rectangle : coins arrondis 8">
              <a:extLst>
                <a:ext uri="{FF2B5EF4-FFF2-40B4-BE49-F238E27FC236}">
                  <a16:creationId xmlns:a16="http://schemas.microsoft.com/office/drawing/2014/main" id="{8C99A475-E90C-B9BA-7971-44027D6B8B9E}"/>
                </a:ext>
              </a:extLst>
            </p:cNvPr>
            <p:cNvSpPr/>
            <p:nvPr/>
          </p:nvSpPr>
          <p:spPr>
            <a:xfrm>
              <a:off x="4284561" y="4054293"/>
              <a:ext cx="1994130" cy="344370"/>
            </a:xfrm>
            <a:prstGeom prst="roundRect">
              <a:avLst/>
            </a:prstGeom>
            <a:solidFill>
              <a:schemeClr val="tx2">
                <a:lumMod val="75000"/>
                <a:lumOff val="25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350" dirty="0" err="1">
                  <a:solidFill>
                    <a:schemeClr val="bg1"/>
                  </a:solidFill>
                  <a:latin typeface="Calibri" panose="020F0502020204030204" pitchFamily="34" charset="0"/>
                  <a:cs typeface="Calibri" panose="020F0502020204030204" pitchFamily="34" charset="0"/>
                </a:rPr>
                <a:t>Chomatic</a:t>
              </a:r>
              <a:r>
                <a:rPr lang="fr-FR" sz="1350" dirty="0">
                  <a:solidFill>
                    <a:schemeClr val="bg1"/>
                  </a:solidFill>
                  <a:latin typeface="Calibri" panose="020F0502020204030204" pitchFamily="34" charset="0"/>
                  <a:cs typeface="Calibri" panose="020F0502020204030204" pitchFamily="34" charset="0"/>
                </a:rPr>
                <a:t> correction section (CC)</a:t>
              </a:r>
            </a:p>
          </p:txBody>
        </p:sp>
      </p:grpSp>
      <p:sp>
        <p:nvSpPr>
          <p:cNvPr id="53" name="Rectangle : coins arrondis 52">
            <a:extLst>
              <a:ext uri="{FF2B5EF4-FFF2-40B4-BE49-F238E27FC236}">
                <a16:creationId xmlns:a16="http://schemas.microsoft.com/office/drawing/2014/main" id="{7D9BFEC0-E935-9E89-DFE6-E7DDA3EC7EFC}"/>
              </a:ext>
            </a:extLst>
          </p:cNvPr>
          <p:cNvSpPr/>
          <p:nvPr/>
        </p:nvSpPr>
        <p:spPr>
          <a:xfrm>
            <a:off x="5107646" y="3493468"/>
            <a:ext cx="3968795" cy="1570970"/>
          </a:xfrm>
          <a:prstGeom prst="roundRect">
            <a:avLst>
              <a:gd name="adj" fmla="val 8791"/>
            </a:avLst>
          </a:prstGeom>
          <a:solidFill>
            <a:srgbClr val="FFC000">
              <a:alpha val="0"/>
            </a:srgbClr>
          </a:solidFill>
          <a:ln w="254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dirty="0">
              <a:solidFill>
                <a:srgbClr val="0070C0"/>
              </a:solidFill>
            </a:endParaRPr>
          </a:p>
        </p:txBody>
      </p:sp>
      <p:grpSp>
        <p:nvGrpSpPr>
          <p:cNvPr id="8" name="Groupe 7">
            <a:extLst>
              <a:ext uri="{FF2B5EF4-FFF2-40B4-BE49-F238E27FC236}">
                <a16:creationId xmlns:a16="http://schemas.microsoft.com/office/drawing/2014/main" id="{C4FA0FF4-D497-34DC-A020-000A523C461D}"/>
              </a:ext>
            </a:extLst>
          </p:cNvPr>
          <p:cNvGrpSpPr/>
          <p:nvPr/>
        </p:nvGrpSpPr>
        <p:grpSpPr>
          <a:xfrm>
            <a:off x="98797" y="1329059"/>
            <a:ext cx="2434196" cy="2117949"/>
            <a:chOff x="6539102" y="1685520"/>
            <a:chExt cx="5421276" cy="4716954"/>
          </a:xfrm>
        </p:grpSpPr>
        <p:grpSp>
          <p:nvGrpSpPr>
            <p:cNvPr id="10" name="Groupe 9">
              <a:extLst>
                <a:ext uri="{FF2B5EF4-FFF2-40B4-BE49-F238E27FC236}">
                  <a16:creationId xmlns:a16="http://schemas.microsoft.com/office/drawing/2014/main" id="{BEE17495-1A37-269F-F988-05C5524AFB95}"/>
                </a:ext>
              </a:extLst>
            </p:cNvPr>
            <p:cNvGrpSpPr/>
            <p:nvPr/>
          </p:nvGrpSpPr>
          <p:grpSpPr>
            <a:xfrm>
              <a:off x="6539102" y="1685520"/>
              <a:ext cx="5421276" cy="4716954"/>
              <a:chOff x="6539102" y="1685520"/>
              <a:chExt cx="5421276" cy="4716954"/>
            </a:xfrm>
          </p:grpSpPr>
          <p:grpSp>
            <p:nvGrpSpPr>
              <p:cNvPr id="18" name="Groupe 17">
                <a:extLst>
                  <a:ext uri="{FF2B5EF4-FFF2-40B4-BE49-F238E27FC236}">
                    <a16:creationId xmlns:a16="http://schemas.microsoft.com/office/drawing/2014/main" id="{0024C978-8723-B23D-83BA-23ABCCBC872D}"/>
                  </a:ext>
                </a:extLst>
              </p:cNvPr>
              <p:cNvGrpSpPr/>
              <p:nvPr/>
            </p:nvGrpSpPr>
            <p:grpSpPr>
              <a:xfrm>
                <a:off x="6539102" y="1685520"/>
                <a:ext cx="5421276" cy="4716954"/>
                <a:chOff x="6554824" y="2141046"/>
                <a:chExt cx="5421276" cy="4716954"/>
              </a:xfrm>
            </p:grpSpPr>
            <p:pic>
              <p:nvPicPr>
                <p:cNvPr id="23" name="Image 22" descr="Une image contenant Tracé, ligne, texte, diagramme&#10;&#10;Le contenu généré par l’IA peut être incorrect.">
                  <a:extLst>
                    <a:ext uri="{FF2B5EF4-FFF2-40B4-BE49-F238E27FC236}">
                      <a16:creationId xmlns:a16="http://schemas.microsoft.com/office/drawing/2014/main" id="{14804771-7473-9137-B53F-35341245164E}"/>
                    </a:ext>
                  </a:extLst>
                </p:cNvPr>
                <p:cNvPicPr>
                  <a:picLocks noChangeAspect="1"/>
                </p:cNvPicPr>
                <p:nvPr/>
              </p:nvPicPr>
              <p:blipFill>
                <a:blip r:embed="rId4"/>
                <a:stretch>
                  <a:fillRect/>
                </a:stretch>
              </p:blipFill>
              <p:spPr>
                <a:xfrm>
                  <a:off x="6554824" y="2708275"/>
                  <a:ext cx="5421276" cy="4149725"/>
                </a:xfrm>
                <a:prstGeom prst="rect">
                  <a:avLst/>
                </a:prstGeom>
              </p:spPr>
            </p:pic>
            <p:pic>
              <p:nvPicPr>
                <p:cNvPr id="24" name="Image 23">
                  <a:extLst>
                    <a:ext uri="{FF2B5EF4-FFF2-40B4-BE49-F238E27FC236}">
                      <a16:creationId xmlns:a16="http://schemas.microsoft.com/office/drawing/2014/main" id="{F7919EF3-E04E-06CD-8721-FAFEC25144C1}"/>
                    </a:ext>
                  </a:extLst>
                </p:cNvPr>
                <p:cNvPicPr>
                  <a:picLocks noChangeAspect="1"/>
                </p:cNvPicPr>
                <p:nvPr/>
              </p:nvPicPr>
              <p:blipFill>
                <a:blip r:embed="rId5">
                  <a:alphaModFix amt="34000"/>
                </a:blip>
                <a:stretch>
                  <a:fillRect/>
                </a:stretch>
              </p:blipFill>
              <p:spPr>
                <a:xfrm>
                  <a:off x="7843062" y="2141046"/>
                  <a:ext cx="3503472" cy="595250"/>
                </a:xfrm>
                <a:prstGeom prst="rect">
                  <a:avLst/>
                </a:prstGeom>
              </p:spPr>
            </p:pic>
            <p:cxnSp>
              <p:nvCxnSpPr>
                <p:cNvPr id="27" name="Connecteur droit avec flèche 26">
                  <a:extLst>
                    <a:ext uri="{FF2B5EF4-FFF2-40B4-BE49-F238E27FC236}">
                      <a16:creationId xmlns:a16="http://schemas.microsoft.com/office/drawing/2014/main" id="{7855DE5E-857A-0EA2-2CB0-D0E6FAF04689}"/>
                    </a:ext>
                  </a:extLst>
                </p:cNvPr>
                <p:cNvCxnSpPr>
                  <a:cxnSpLocks/>
                </p:cNvCxnSpPr>
                <p:nvPr/>
              </p:nvCxnSpPr>
              <p:spPr>
                <a:xfrm flipH="1">
                  <a:off x="7618561" y="2297065"/>
                  <a:ext cx="532034" cy="645064"/>
                </a:xfrm>
                <a:prstGeom prst="straightConnector1">
                  <a:avLst/>
                </a:prstGeom>
                <a:ln w="12700">
                  <a:solidFill>
                    <a:schemeClr val="bg2">
                      <a:lumMod val="50000"/>
                    </a:schemeClr>
                  </a:solidFill>
                  <a:prstDash val="lgDash"/>
                  <a:tailEnd type="triangle"/>
                </a:ln>
              </p:spPr>
              <p:style>
                <a:lnRef idx="2">
                  <a:schemeClr val="accent1"/>
                </a:lnRef>
                <a:fillRef idx="0">
                  <a:schemeClr val="accent1"/>
                </a:fillRef>
                <a:effectRef idx="1">
                  <a:schemeClr val="accent1"/>
                </a:effectRef>
                <a:fontRef idx="minor">
                  <a:schemeClr val="tx1"/>
                </a:fontRef>
              </p:style>
            </p:cxnSp>
            <p:cxnSp>
              <p:nvCxnSpPr>
                <p:cNvPr id="28" name="Connecteur droit avec flèche 27">
                  <a:extLst>
                    <a:ext uri="{FF2B5EF4-FFF2-40B4-BE49-F238E27FC236}">
                      <a16:creationId xmlns:a16="http://schemas.microsoft.com/office/drawing/2014/main" id="{D896010C-4E14-7C90-07DD-21F3E04614B5}"/>
                    </a:ext>
                  </a:extLst>
                </p:cNvPr>
                <p:cNvCxnSpPr>
                  <a:cxnSpLocks/>
                </p:cNvCxnSpPr>
                <p:nvPr/>
              </p:nvCxnSpPr>
              <p:spPr>
                <a:xfrm>
                  <a:off x="8374765" y="2502442"/>
                  <a:ext cx="6642" cy="418125"/>
                </a:xfrm>
                <a:prstGeom prst="straightConnector1">
                  <a:avLst/>
                </a:prstGeom>
                <a:ln w="12700">
                  <a:solidFill>
                    <a:schemeClr val="bg2">
                      <a:lumMod val="50000"/>
                    </a:schemeClr>
                  </a:solidFill>
                  <a:prstDash val="lgDash"/>
                  <a:tailEnd type="triangle"/>
                </a:ln>
              </p:spPr>
              <p:style>
                <a:lnRef idx="2">
                  <a:schemeClr val="accent1"/>
                </a:lnRef>
                <a:fillRef idx="0">
                  <a:schemeClr val="accent1"/>
                </a:fillRef>
                <a:effectRef idx="1">
                  <a:schemeClr val="accent1"/>
                </a:effectRef>
                <a:fontRef idx="minor">
                  <a:schemeClr val="tx1"/>
                </a:fontRef>
              </p:style>
            </p:cxnSp>
            <p:cxnSp>
              <p:nvCxnSpPr>
                <p:cNvPr id="29" name="Connecteur droit avec flèche 28">
                  <a:extLst>
                    <a:ext uri="{FF2B5EF4-FFF2-40B4-BE49-F238E27FC236}">
                      <a16:creationId xmlns:a16="http://schemas.microsoft.com/office/drawing/2014/main" id="{A2708189-2ED3-AF9A-F60D-C15E705FC17C}"/>
                    </a:ext>
                  </a:extLst>
                </p:cNvPr>
                <p:cNvCxnSpPr>
                  <a:cxnSpLocks/>
                </p:cNvCxnSpPr>
                <p:nvPr/>
              </p:nvCxnSpPr>
              <p:spPr>
                <a:xfrm>
                  <a:off x="8559727" y="2271801"/>
                  <a:ext cx="597525" cy="670328"/>
                </a:xfrm>
                <a:prstGeom prst="straightConnector1">
                  <a:avLst/>
                </a:prstGeom>
                <a:ln w="12700">
                  <a:solidFill>
                    <a:schemeClr val="bg2">
                      <a:lumMod val="50000"/>
                    </a:schemeClr>
                  </a:solidFill>
                  <a:prstDash val="lgDash"/>
                  <a:tailEnd type="triangle"/>
                </a:ln>
              </p:spPr>
              <p:style>
                <a:lnRef idx="2">
                  <a:schemeClr val="accent1"/>
                </a:lnRef>
                <a:fillRef idx="0">
                  <a:schemeClr val="accent1"/>
                </a:fillRef>
                <a:effectRef idx="1">
                  <a:schemeClr val="accent1"/>
                </a:effectRef>
                <a:fontRef idx="minor">
                  <a:schemeClr val="tx1"/>
                </a:fontRef>
              </p:style>
            </p:cxnSp>
            <p:cxnSp>
              <p:nvCxnSpPr>
                <p:cNvPr id="30" name="Connecteur droit avec flèche 29">
                  <a:extLst>
                    <a:ext uri="{FF2B5EF4-FFF2-40B4-BE49-F238E27FC236}">
                      <a16:creationId xmlns:a16="http://schemas.microsoft.com/office/drawing/2014/main" id="{DDA67A22-CF87-2548-0241-A3198A45B47B}"/>
                    </a:ext>
                  </a:extLst>
                </p:cNvPr>
                <p:cNvCxnSpPr>
                  <a:cxnSpLocks/>
                </p:cNvCxnSpPr>
                <p:nvPr/>
              </p:nvCxnSpPr>
              <p:spPr>
                <a:xfrm flipH="1">
                  <a:off x="10045148" y="2410502"/>
                  <a:ext cx="609600" cy="510065"/>
                </a:xfrm>
                <a:prstGeom prst="straightConnector1">
                  <a:avLst/>
                </a:prstGeom>
                <a:ln w="12700">
                  <a:solidFill>
                    <a:schemeClr val="bg2">
                      <a:lumMod val="50000"/>
                    </a:schemeClr>
                  </a:solidFill>
                  <a:prstDash val="lgDash"/>
                  <a:tailEnd type="triangle"/>
                </a:ln>
              </p:spPr>
              <p:style>
                <a:lnRef idx="2">
                  <a:schemeClr val="accent1"/>
                </a:lnRef>
                <a:fillRef idx="0">
                  <a:schemeClr val="accent1"/>
                </a:fillRef>
                <a:effectRef idx="1">
                  <a:schemeClr val="accent1"/>
                </a:effectRef>
                <a:fontRef idx="minor">
                  <a:schemeClr val="tx1"/>
                </a:fontRef>
              </p:style>
            </p:cxnSp>
          </p:grpSp>
          <p:sp>
            <p:nvSpPr>
              <p:cNvPr id="21" name="ZoneTexte 20">
                <a:extLst>
                  <a:ext uri="{FF2B5EF4-FFF2-40B4-BE49-F238E27FC236}">
                    <a16:creationId xmlns:a16="http://schemas.microsoft.com/office/drawing/2014/main" id="{8A167F8A-3F47-CAF6-39C4-9645F6597C33}"/>
                  </a:ext>
                </a:extLst>
              </p:cNvPr>
              <p:cNvSpPr txBox="1"/>
              <p:nvPr/>
            </p:nvSpPr>
            <p:spPr>
              <a:xfrm>
                <a:off x="7380161" y="4850888"/>
                <a:ext cx="2085694" cy="565505"/>
              </a:xfrm>
              <a:prstGeom prst="rect">
                <a:avLst/>
              </a:prstGeom>
              <a:noFill/>
            </p:spPr>
            <p:txBody>
              <a:bodyPr wrap="square" rtlCol="0">
                <a:spAutoFit/>
              </a:bodyPr>
              <a:lstStyle/>
              <a:p>
                <a:r>
                  <a:rPr lang="fr-FR" sz="1050" dirty="0" err="1">
                    <a:solidFill>
                      <a:schemeClr val="accent6">
                        <a:lumMod val="75000"/>
                      </a:schemeClr>
                    </a:solidFill>
                    <a:latin typeface="Calibri" panose="020F0502020204030204" pitchFamily="34" charset="0"/>
                    <a:cs typeface="Calibri" panose="020F0502020204030204" pitchFamily="34" charset="0"/>
                  </a:rPr>
                  <a:t>Allowed</a:t>
                </a:r>
                <a:r>
                  <a:rPr lang="fr-FR" sz="1050" dirty="0">
                    <a:solidFill>
                      <a:schemeClr val="accent6">
                        <a:lumMod val="75000"/>
                      </a:schemeClr>
                    </a:solidFill>
                    <a:latin typeface="Calibri" panose="020F0502020204030204" pitchFamily="34" charset="0"/>
                    <a:cs typeface="Calibri" panose="020F0502020204030204" pitchFamily="34" charset="0"/>
                  </a:rPr>
                  <a:t> area</a:t>
                </a:r>
              </a:p>
            </p:txBody>
          </p:sp>
        </p:grpSp>
        <p:sp>
          <p:nvSpPr>
            <p:cNvPr id="16" name="ZoneTexte 15">
              <a:extLst>
                <a:ext uri="{FF2B5EF4-FFF2-40B4-BE49-F238E27FC236}">
                  <a16:creationId xmlns:a16="http://schemas.microsoft.com/office/drawing/2014/main" id="{2898BA71-DCE1-D60D-7EBE-8BA850AE15FC}"/>
                </a:ext>
              </a:extLst>
            </p:cNvPr>
            <p:cNvSpPr txBox="1"/>
            <p:nvPr/>
          </p:nvSpPr>
          <p:spPr>
            <a:xfrm>
              <a:off x="9689808" y="3961340"/>
              <a:ext cx="2270570" cy="565505"/>
            </a:xfrm>
            <a:prstGeom prst="rect">
              <a:avLst/>
            </a:prstGeom>
            <a:noFill/>
          </p:spPr>
          <p:txBody>
            <a:bodyPr wrap="square" rtlCol="0">
              <a:spAutoFit/>
            </a:bodyPr>
            <a:lstStyle/>
            <a:p>
              <a:r>
                <a:rPr lang="fr-FR" sz="1050" dirty="0" err="1">
                  <a:solidFill>
                    <a:srgbClr val="C00000"/>
                  </a:solidFill>
                  <a:latin typeface="Calibri" panose="020F0502020204030204" pitchFamily="34" charset="0"/>
                  <a:cs typeface="Calibri" panose="020F0502020204030204" pitchFamily="34" charset="0"/>
                </a:rPr>
                <a:t>Forbidden</a:t>
              </a:r>
              <a:r>
                <a:rPr lang="fr-FR" sz="1050" dirty="0">
                  <a:solidFill>
                    <a:srgbClr val="C00000"/>
                  </a:solidFill>
                  <a:latin typeface="Calibri" panose="020F0502020204030204" pitchFamily="34" charset="0"/>
                  <a:cs typeface="Calibri" panose="020F0502020204030204" pitchFamily="34" charset="0"/>
                </a:rPr>
                <a:t> area</a:t>
              </a:r>
            </a:p>
          </p:txBody>
        </p:sp>
      </p:grpSp>
      <p:sp>
        <p:nvSpPr>
          <p:cNvPr id="78" name="Rectangle : coins arrondis 77">
            <a:extLst>
              <a:ext uri="{FF2B5EF4-FFF2-40B4-BE49-F238E27FC236}">
                <a16:creationId xmlns:a16="http://schemas.microsoft.com/office/drawing/2014/main" id="{88387F85-48FC-1FC5-1748-AA70CEAE2F14}"/>
              </a:ext>
            </a:extLst>
          </p:cNvPr>
          <p:cNvSpPr/>
          <p:nvPr/>
        </p:nvSpPr>
        <p:spPr>
          <a:xfrm>
            <a:off x="103032" y="1065720"/>
            <a:ext cx="2460883" cy="3060870"/>
          </a:xfrm>
          <a:prstGeom prst="roundRect">
            <a:avLst>
              <a:gd name="adj" fmla="val 10542"/>
            </a:avLst>
          </a:prstGeom>
          <a:solidFill>
            <a:srgbClr val="FFC000">
              <a:alpha val="0"/>
            </a:srgbClr>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dirty="0"/>
          </a:p>
        </p:txBody>
      </p:sp>
      <p:pic>
        <p:nvPicPr>
          <p:cNvPr id="4" name="Image 3" descr="Une image contenant texte, diagramme, ligne, Tracé&#10;&#10;Description générée automatiquement">
            <a:extLst>
              <a:ext uri="{FF2B5EF4-FFF2-40B4-BE49-F238E27FC236}">
                <a16:creationId xmlns:a16="http://schemas.microsoft.com/office/drawing/2014/main" id="{F184D72C-4C80-33A6-D6C2-9F4C359C592F}"/>
              </a:ext>
            </a:extLst>
          </p:cNvPr>
          <p:cNvPicPr>
            <a:picLocks noChangeAspect="1"/>
          </p:cNvPicPr>
          <p:nvPr/>
        </p:nvPicPr>
        <p:blipFill>
          <a:blip r:embed="rId6"/>
          <a:stretch>
            <a:fillRect/>
          </a:stretch>
        </p:blipFill>
        <p:spPr>
          <a:xfrm>
            <a:off x="3017512" y="913222"/>
            <a:ext cx="2843633" cy="2073755"/>
          </a:xfrm>
          <a:prstGeom prst="rect">
            <a:avLst/>
          </a:prstGeom>
        </p:spPr>
      </p:pic>
      <p:sp>
        <p:nvSpPr>
          <p:cNvPr id="5" name="Titre 4">
            <a:extLst>
              <a:ext uri="{FF2B5EF4-FFF2-40B4-BE49-F238E27FC236}">
                <a16:creationId xmlns:a16="http://schemas.microsoft.com/office/drawing/2014/main" id="{156E6E9C-EA21-7A48-832A-4E877B979C75}"/>
              </a:ext>
            </a:extLst>
          </p:cNvPr>
          <p:cNvSpPr>
            <a:spLocks noGrp="1"/>
          </p:cNvSpPr>
          <p:nvPr>
            <p:ph type="title"/>
          </p:nvPr>
        </p:nvSpPr>
        <p:spPr/>
        <p:txBody>
          <a:bodyPr>
            <a:normAutofit/>
          </a:bodyPr>
          <a:lstStyle/>
          <a:p>
            <a:pPr algn="ctr"/>
            <a:r>
              <a:rPr lang="fr-FR" sz="3000" dirty="0" err="1"/>
              <a:t>Overview</a:t>
            </a:r>
            <a:r>
              <a:rPr lang="fr-FR" sz="3000" dirty="0"/>
              <a:t> of the </a:t>
            </a:r>
            <a:r>
              <a:rPr lang="fr-FR" sz="3000" dirty="0" err="1"/>
              <a:t>Collider</a:t>
            </a:r>
            <a:r>
              <a:rPr lang="fr-FR" sz="3000" dirty="0"/>
              <a:t> Ring - </a:t>
            </a:r>
            <a:r>
              <a:rPr lang="fr-FR" sz="3000" b="1" dirty="0">
                <a:solidFill>
                  <a:srgbClr val="002060"/>
                </a:solidFill>
              </a:rPr>
              <a:t>Magnets</a:t>
            </a:r>
          </a:p>
        </p:txBody>
      </p:sp>
      <p:cxnSp>
        <p:nvCxnSpPr>
          <p:cNvPr id="36" name="Connecteur droit 35">
            <a:extLst>
              <a:ext uri="{FF2B5EF4-FFF2-40B4-BE49-F238E27FC236}">
                <a16:creationId xmlns:a16="http://schemas.microsoft.com/office/drawing/2014/main" id="{F239899A-697D-C941-CE5D-57459628DD1D}"/>
              </a:ext>
            </a:extLst>
          </p:cNvPr>
          <p:cNvCxnSpPr>
            <a:cxnSpLocks/>
          </p:cNvCxnSpPr>
          <p:nvPr/>
        </p:nvCxnSpPr>
        <p:spPr>
          <a:xfrm flipH="1">
            <a:off x="2580693" y="999684"/>
            <a:ext cx="1877008" cy="54127"/>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37" name="Connecteur droit 36">
            <a:extLst>
              <a:ext uri="{FF2B5EF4-FFF2-40B4-BE49-F238E27FC236}">
                <a16:creationId xmlns:a16="http://schemas.microsoft.com/office/drawing/2014/main" id="{F4BACF4F-01D9-6F7F-F61A-640005C19E42}"/>
              </a:ext>
            </a:extLst>
          </p:cNvPr>
          <p:cNvCxnSpPr>
            <a:cxnSpLocks/>
          </p:cNvCxnSpPr>
          <p:nvPr/>
        </p:nvCxnSpPr>
        <p:spPr>
          <a:xfrm flipH="1">
            <a:off x="2868255" y="1153491"/>
            <a:ext cx="1830035" cy="1757402"/>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44" name="Connecteur droit 43">
            <a:extLst>
              <a:ext uri="{FF2B5EF4-FFF2-40B4-BE49-F238E27FC236}">
                <a16:creationId xmlns:a16="http://schemas.microsoft.com/office/drawing/2014/main" id="{28D135D3-9934-C3D6-957D-762608DCE538}"/>
              </a:ext>
            </a:extLst>
          </p:cNvPr>
          <p:cNvCxnSpPr>
            <a:cxnSpLocks/>
          </p:cNvCxnSpPr>
          <p:nvPr/>
        </p:nvCxnSpPr>
        <p:spPr>
          <a:xfrm flipH="1">
            <a:off x="3042627" y="1463062"/>
            <a:ext cx="1624757" cy="1480701"/>
          </a:xfrm>
          <a:prstGeom prst="line">
            <a:avLst/>
          </a:prstGeom>
          <a:ln>
            <a:solidFill>
              <a:srgbClr val="00B0F0"/>
            </a:solidFill>
            <a:prstDash val="dash"/>
          </a:ln>
        </p:spPr>
        <p:style>
          <a:lnRef idx="2">
            <a:schemeClr val="accent1"/>
          </a:lnRef>
          <a:fillRef idx="0">
            <a:schemeClr val="accent1"/>
          </a:fillRef>
          <a:effectRef idx="1">
            <a:schemeClr val="accent1"/>
          </a:effectRef>
          <a:fontRef idx="minor">
            <a:schemeClr val="tx1"/>
          </a:fontRef>
        </p:style>
      </p:cxnSp>
      <p:cxnSp>
        <p:nvCxnSpPr>
          <p:cNvPr id="46" name="Connecteur droit 45">
            <a:extLst>
              <a:ext uri="{FF2B5EF4-FFF2-40B4-BE49-F238E27FC236}">
                <a16:creationId xmlns:a16="http://schemas.microsoft.com/office/drawing/2014/main" id="{F85EC3DB-B86A-5932-C3ED-46C027365307}"/>
              </a:ext>
            </a:extLst>
          </p:cNvPr>
          <p:cNvCxnSpPr>
            <a:cxnSpLocks/>
          </p:cNvCxnSpPr>
          <p:nvPr/>
        </p:nvCxnSpPr>
        <p:spPr>
          <a:xfrm>
            <a:off x="5107646" y="1463062"/>
            <a:ext cx="353601" cy="1575209"/>
          </a:xfrm>
          <a:prstGeom prst="line">
            <a:avLst/>
          </a:prstGeom>
          <a:ln>
            <a:solidFill>
              <a:srgbClr val="00B0F0"/>
            </a:solidFill>
            <a:prstDash val="dash"/>
          </a:ln>
        </p:spPr>
        <p:style>
          <a:lnRef idx="2">
            <a:schemeClr val="accent1"/>
          </a:lnRef>
          <a:fillRef idx="0">
            <a:schemeClr val="accent1"/>
          </a:fillRef>
          <a:effectRef idx="1">
            <a:schemeClr val="accent1"/>
          </a:effectRef>
          <a:fontRef idx="minor">
            <a:schemeClr val="tx1"/>
          </a:fontRef>
        </p:style>
      </p:cxnSp>
      <p:cxnSp>
        <p:nvCxnSpPr>
          <p:cNvPr id="47" name="Connecteur droit 46">
            <a:extLst>
              <a:ext uri="{FF2B5EF4-FFF2-40B4-BE49-F238E27FC236}">
                <a16:creationId xmlns:a16="http://schemas.microsoft.com/office/drawing/2014/main" id="{44FE9AB9-8575-558D-E34D-876C96EDCB5E}"/>
              </a:ext>
            </a:extLst>
          </p:cNvPr>
          <p:cNvCxnSpPr>
            <a:cxnSpLocks/>
          </p:cNvCxnSpPr>
          <p:nvPr/>
        </p:nvCxnSpPr>
        <p:spPr>
          <a:xfrm flipV="1">
            <a:off x="5634852" y="913222"/>
            <a:ext cx="608293" cy="318788"/>
          </a:xfrm>
          <a:prstGeom prst="line">
            <a:avLst/>
          </a:prstGeom>
          <a:ln>
            <a:solidFill>
              <a:srgbClr val="00A200"/>
            </a:solidFill>
            <a:prstDash val="dash"/>
          </a:ln>
        </p:spPr>
        <p:style>
          <a:lnRef idx="2">
            <a:schemeClr val="accent1"/>
          </a:lnRef>
          <a:fillRef idx="0">
            <a:schemeClr val="accent1"/>
          </a:fillRef>
          <a:effectRef idx="1">
            <a:schemeClr val="accent1"/>
          </a:effectRef>
          <a:fontRef idx="minor">
            <a:schemeClr val="tx1"/>
          </a:fontRef>
        </p:style>
      </p:cxnSp>
      <p:cxnSp>
        <p:nvCxnSpPr>
          <p:cNvPr id="66" name="Connecteur droit 65">
            <a:extLst>
              <a:ext uri="{FF2B5EF4-FFF2-40B4-BE49-F238E27FC236}">
                <a16:creationId xmlns:a16="http://schemas.microsoft.com/office/drawing/2014/main" id="{81B145E3-CDC3-C178-EEDF-6DA289E7C62B}"/>
              </a:ext>
            </a:extLst>
          </p:cNvPr>
          <p:cNvCxnSpPr>
            <a:cxnSpLocks/>
          </p:cNvCxnSpPr>
          <p:nvPr/>
        </p:nvCxnSpPr>
        <p:spPr>
          <a:xfrm>
            <a:off x="5634852" y="1681144"/>
            <a:ext cx="353601" cy="1069190"/>
          </a:xfrm>
          <a:prstGeom prst="line">
            <a:avLst/>
          </a:prstGeom>
          <a:ln>
            <a:solidFill>
              <a:srgbClr val="00A200"/>
            </a:solidFill>
            <a:prstDash val="dash"/>
          </a:ln>
        </p:spPr>
        <p:style>
          <a:lnRef idx="2">
            <a:schemeClr val="accent1"/>
          </a:lnRef>
          <a:fillRef idx="0">
            <a:schemeClr val="accent1"/>
          </a:fillRef>
          <a:effectRef idx="1">
            <a:schemeClr val="accent1"/>
          </a:effectRef>
          <a:fontRef idx="minor">
            <a:schemeClr val="tx1"/>
          </a:fontRef>
        </p:style>
      </p:cxnSp>
      <p:sp>
        <p:nvSpPr>
          <p:cNvPr id="72" name="Espace réservé du numéro de diapositive 71">
            <a:extLst>
              <a:ext uri="{FF2B5EF4-FFF2-40B4-BE49-F238E27FC236}">
                <a16:creationId xmlns:a16="http://schemas.microsoft.com/office/drawing/2014/main" id="{E8721A30-BCFE-45BD-B82B-6FBB57EF9C3F}"/>
              </a:ext>
            </a:extLst>
          </p:cNvPr>
          <p:cNvSpPr>
            <a:spLocks noGrp="1"/>
          </p:cNvSpPr>
          <p:nvPr>
            <p:ph type="sldNum" sz="quarter" idx="12"/>
          </p:nvPr>
        </p:nvSpPr>
        <p:spPr/>
        <p:txBody>
          <a:bodyPr/>
          <a:lstStyle/>
          <a:p>
            <a:fld id="{358D3E7E-B15D-C148-B743-D19E87EE3050}" type="slidenum">
              <a:rPr lang="fr-FR" smtClean="0"/>
              <a:t>42</a:t>
            </a:fld>
            <a:endParaRPr lang="fr-FR"/>
          </a:p>
        </p:txBody>
      </p:sp>
      <p:sp>
        <p:nvSpPr>
          <p:cNvPr id="79" name="Rectangle : coins arrondis 78">
            <a:extLst>
              <a:ext uri="{FF2B5EF4-FFF2-40B4-BE49-F238E27FC236}">
                <a16:creationId xmlns:a16="http://schemas.microsoft.com/office/drawing/2014/main" id="{A94A0B7D-CE40-9334-7584-CA7C49D3D27A}"/>
              </a:ext>
            </a:extLst>
          </p:cNvPr>
          <p:cNvSpPr/>
          <p:nvPr/>
        </p:nvSpPr>
        <p:spPr>
          <a:xfrm>
            <a:off x="140454" y="1016911"/>
            <a:ext cx="1877008" cy="27378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50" dirty="0"/>
              <a:t>Interaction </a:t>
            </a:r>
            <a:r>
              <a:rPr lang="fr-FR" sz="1350" dirty="0" err="1"/>
              <a:t>Region</a:t>
            </a:r>
            <a:r>
              <a:rPr lang="fr-FR" sz="1350" dirty="0"/>
              <a:t> (IR)</a:t>
            </a:r>
          </a:p>
        </p:txBody>
      </p:sp>
      <p:sp>
        <p:nvSpPr>
          <p:cNvPr id="6" name="ZoneTexte 5">
            <a:extLst>
              <a:ext uri="{FF2B5EF4-FFF2-40B4-BE49-F238E27FC236}">
                <a16:creationId xmlns:a16="http://schemas.microsoft.com/office/drawing/2014/main" id="{E62F3FA5-1C8C-37DC-91B4-25A79ACD5C08}"/>
              </a:ext>
            </a:extLst>
          </p:cNvPr>
          <p:cNvSpPr txBox="1"/>
          <p:nvPr/>
        </p:nvSpPr>
        <p:spPr>
          <a:xfrm>
            <a:off x="169841" y="3544763"/>
            <a:ext cx="2080473" cy="507831"/>
          </a:xfrm>
          <a:prstGeom prst="rect">
            <a:avLst/>
          </a:prstGeom>
          <a:noFill/>
        </p:spPr>
        <p:txBody>
          <a:bodyPr wrap="square" rtlCol="0">
            <a:spAutoFit/>
          </a:bodyPr>
          <a:lstStyle/>
          <a:p>
            <a:pPr marL="134541" indent="-134541">
              <a:buFont typeface="Arial" panose="020B0604020202020204" pitchFamily="34" charset="0"/>
              <a:buChar char="•"/>
            </a:pPr>
            <a:r>
              <a:rPr lang="en-US" sz="1350" b="1" dirty="0">
                <a:solidFill>
                  <a:srgbClr val="002060"/>
                </a:solidFill>
                <a:latin typeface="Calibri" panose="020F0502020204030204" pitchFamily="34" charset="0"/>
                <a:cs typeface="Calibri" panose="020F0502020204030204" pitchFamily="34" charset="0"/>
              </a:rPr>
              <a:t>IR quadrupoles </a:t>
            </a:r>
            <a:r>
              <a:rPr lang="en-US" sz="1350" dirty="0">
                <a:latin typeface="Calibri" panose="020F0502020204030204" pitchFamily="34" charset="0"/>
                <a:cs typeface="Calibri" panose="020F0502020204030204" pitchFamily="34" charset="0"/>
              </a:rPr>
              <a:t>meet magnet requirements</a:t>
            </a:r>
            <a:endParaRPr lang="nl-BE" sz="1350" dirty="0">
              <a:latin typeface="Calibri" panose="020F0502020204030204" pitchFamily="34" charset="0"/>
              <a:cs typeface="Calibri" panose="020F0502020204030204" pitchFamily="34" charset="0"/>
            </a:endParaRPr>
          </a:p>
        </p:txBody>
      </p:sp>
      <p:sp>
        <p:nvSpPr>
          <p:cNvPr id="3" name="Rectangle : coins arrondis 2">
            <a:extLst>
              <a:ext uri="{FF2B5EF4-FFF2-40B4-BE49-F238E27FC236}">
                <a16:creationId xmlns:a16="http://schemas.microsoft.com/office/drawing/2014/main" id="{C44912A5-1D79-C6FD-923E-6EB30C1804B0}"/>
              </a:ext>
            </a:extLst>
          </p:cNvPr>
          <p:cNvSpPr/>
          <p:nvPr/>
        </p:nvSpPr>
        <p:spPr>
          <a:xfrm>
            <a:off x="6469372" y="769117"/>
            <a:ext cx="1126115" cy="273787"/>
          </a:xfrm>
          <a:prstGeom prst="roundRect">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50" dirty="0"/>
              <a:t>FMC Arcs</a:t>
            </a:r>
          </a:p>
        </p:txBody>
      </p:sp>
      <mc:AlternateContent xmlns:mc="http://schemas.openxmlformats.org/markup-compatibility/2006">
        <mc:Choice xmlns:a14="http://schemas.microsoft.com/office/drawing/2010/main" Requires="a14">
          <p:sp>
            <p:nvSpPr>
              <p:cNvPr id="32" name="ZoneTexte 31">
                <a:extLst>
                  <a:ext uri="{FF2B5EF4-FFF2-40B4-BE49-F238E27FC236}">
                    <a16:creationId xmlns:a16="http://schemas.microsoft.com/office/drawing/2014/main" id="{1A4275DF-FAA0-3FFD-7916-C304DD32CF7A}"/>
                  </a:ext>
                </a:extLst>
              </p:cNvPr>
              <p:cNvSpPr txBox="1"/>
              <p:nvPr/>
            </p:nvSpPr>
            <p:spPr>
              <a:xfrm>
                <a:off x="1463770" y="1825702"/>
                <a:ext cx="971107" cy="406843"/>
              </a:xfrm>
              <a:prstGeom prst="rect">
                <a:avLst/>
              </a:prstGeom>
              <a:solidFill>
                <a:schemeClr val="bg1"/>
              </a:solidFill>
              <a:ln>
                <a:solidFill>
                  <a:srgbClr val="FF0000"/>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nl-BE" sz="1050" b="1" i="1" dirty="0">
                              <a:latin typeface="Cambria Math" panose="02040503050406030204" pitchFamily="18" charset="0"/>
                              <a:cs typeface="Calibri" panose="020F0502020204030204" pitchFamily="34" charset="0"/>
                            </a:rPr>
                          </m:ctrlPr>
                        </m:sSubPr>
                        <m:e>
                          <m:r>
                            <a:rPr lang="fr-BE" sz="1050" b="1" i="1" dirty="0">
                              <a:latin typeface="Cambria Math" panose="02040503050406030204" pitchFamily="18" charset="0"/>
                              <a:cs typeface="Calibri" panose="020F0502020204030204" pitchFamily="34" charset="0"/>
                            </a:rPr>
                            <m:t>𝑻</m:t>
                          </m:r>
                        </m:e>
                        <m:sub>
                          <m:r>
                            <a:rPr lang="nl-BE" sz="1050" b="1" i="1" dirty="0">
                              <a:latin typeface="Cambria Math" panose="02040503050406030204" pitchFamily="18" charset="0"/>
                              <a:cs typeface="Calibri" panose="020F0502020204030204" pitchFamily="34" charset="0"/>
                            </a:rPr>
                            <m:t>𝒐𝒑</m:t>
                          </m:r>
                        </m:sub>
                      </m:sSub>
                      <m:r>
                        <a:rPr lang="fr-BE" sz="1050" b="1" i="1" dirty="0">
                          <a:latin typeface="Cambria Math" panose="02040503050406030204" pitchFamily="18" charset="0"/>
                          <a:cs typeface="Calibri" panose="020F0502020204030204" pitchFamily="34" charset="0"/>
                        </a:rPr>
                        <m:t>=</m:t>
                      </m:r>
                      <m:r>
                        <a:rPr lang="fr-BE" sz="1050" b="1" i="1" dirty="0">
                          <a:solidFill>
                            <a:srgbClr val="FF0000"/>
                          </a:solidFill>
                          <a:latin typeface="Cambria Math" panose="02040503050406030204" pitchFamily="18" charset="0"/>
                          <a:cs typeface="Calibri" panose="020F0502020204030204" pitchFamily="34" charset="0"/>
                        </a:rPr>
                        <m:t>𝟒</m:t>
                      </m:r>
                      <m:r>
                        <a:rPr lang="fr-BE" sz="1050" b="1" i="1" dirty="0">
                          <a:solidFill>
                            <a:srgbClr val="FF0000"/>
                          </a:solidFill>
                          <a:latin typeface="Cambria Math" panose="02040503050406030204" pitchFamily="18" charset="0"/>
                          <a:cs typeface="Calibri" panose="020F0502020204030204" pitchFamily="34" charset="0"/>
                        </a:rPr>
                        <m:t>.</m:t>
                      </m:r>
                      <m:r>
                        <a:rPr lang="fr-BE" sz="1050" b="1" i="1" dirty="0">
                          <a:solidFill>
                            <a:srgbClr val="FF0000"/>
                          </a:solidFill>
                          <a:latin typeface="Cambria Math" panose="02040503050406030204" pitchFamily="18" charset="0"/>
                          <a:cs typeface="Calibri" panose="020F0502020204030204" pitchFamily="34" charset="0"/>
                        </a:rPr>
                        <m:t>𝟓</m:t>
                      </m:r>
                      <m:r>
                        <a:rPr lang="fr-BE" sz="1050" b="1" i="1" dirty="0">
                          <a:solidFill>
                            <a:srgbClr val="FF0000"/>
                          </a:solidFill>
                          <a:latin typeface="Cambria Math" panose="02040503050406030204" pitchFamily="18" charset="0"/>
                          <a:cs typeface="Calibri" panose="020F0502020204030204" pitchFamily="34" charset="0"/>
                        </a:rPr>
                        <m:t>𝑲</m:t>
                      </m:r>
                    </m:oMath>
                  </m:oMathPara>
                </a14:m>
                <a:endParaRPr lang="nl-BE" sz="1050" b="1" i="1" dirty="0">
                  <a:latin typeface="Cambria Math" panose="02040503050406030204" pitchFamily="18" charset="0"/>
                  <a:cs typeface="Calibri" panose="020F0502020204030204" pitchFamily="34" charset="0"/>
                </a:endParaRPr>
              </a:p>
              <a:p>
                <a:pPr algn="ctr"/>
                <a:r>
                  <a:rPr lang="fr-BE" sz="900" b="1" dirty="0" err="1"/>
                  <a:t>Ap</a:t>
                </a:r>
                <a:r>
                  <a:rPr lang="fr-BE" sz="900" b="1" dirty="0"/>
                  <a:t>. = </a:t>
                </a:r>
                <a14:m>
                  <m:oMath xmlns:m="http://schemas.openxmlformats.org/officeDocument/2006/math">
                    <m:r>
                      <a:rPr lang="nl-BE" sz="900" b="1" i="1">
                        <a:latin typeface="Cambria Math" panose="02040503050406030204" pitchFamily="18" charset="0"/>
                      </a:rPr>
                      <m:t>𝟓</m:t>
                    </m:r>
                    <m:r>
                      <a:rPr lang="nl-BE" sz="900" b="1" i="1">
                        <a:latin typeface="Cambria Math" panose="02040503050406030204" pitchFamily="18" charset="0"/>
                      </a:rPr>
                      <m:t>𝝈</m:t>
                    </m:r>
                    <m:r>
                      <a:rPr lang="nl-BE" sz="900" b="1" i="1">
                        <a:latin typeface="Cambria Math" panose="02040503050406030204" pitchFamily="18" charset="0"/>
                      </a:rPr>
                      <m:t>+</m:t>
                    </m:r>
                    <m:r>
                      <a:rPr lang="nl-BE" sz="900" b="1" i="1">
                        <a:solidFill>
                          <a:srgbClr val="FF0000"/>
                        </a:solidFill>
                        <a:latin typeface="Cambria Math" panose="02040503050406030204" pitchFamily="18" charset="0"/>
                      </a:rPr>
                      <m:t>𝟒</m:t>
                    </m:r>
                    <m:r>
                      <a:rPr lang="nl-BE" sz="900" b="1" i="1">
                        <a:solidFill>
                          <a:srgbClr val="FF0000"/>
                        </a:solidFill>
                        <a:latin typeface="Cambria Math" panose="02040503050406030204" pitchFamily="18" charset="0"/>
                      </a:rPr>
                      <m:t>𝒄𝒎</m:t>
                    </m:r>
                  </m:oMath>
                </a14:m>
                <a:endParaRPr lang="nl-BE" sz="900" b="1" i="1" dirty="0">
                  <a:latin typeface="Cambria Math" panose="02040503050406030204" pitchFamily="18" charset="0"/>
                  <a:cs typeface="Calibri" panose="020F0502020204030204" pitchFamily="34" charset="0"/>
                </a:endParaRPr>
              </a:p>
            </p:txBody>
          </p:sp>
        </mc:Choice>
        <mc:Fallback>
          <p:sp>
            <p:nvSpPr>
              <p:cNvPr id="32" name="ZoneTexte 31">
                <a:extLst>
                  <a:ext uri="{FF2B5EF4-FFF2-40B4-BE49-F238E27FC236}">
                    <a16:creationId xmlns:a16="http://schemas.microsoft.com/office/drawing/2014/main" id="{1A4275DF-FAA0-3FFD-7916-C304DD32CF7A}"/>
                  </a:ext>
                </a:extLst>
              </p:cNvPr>
              <p:cNvSpPr txBox="1">
                <a:spLocks noRot="1" noChangeAspect="1" noMove="1" noResize="1" noEditPoints="1" noAdjustHandles="1" noChangeArrowheads="1" noChangeShapeType="1" noTextEdit="1"/>
              </p:cNvSpPr>
              <p:nvPr/>
            </p:nvSpPr>
            <p:spPr>
              <a:xfrm>
                <a:off x="1463770" y="1825702"/>
                <a:ext cx="971107" cy="406843"/>
              </a:xfrm>
              <a:prstGeom prst="rect">
                <a:avLst/>
              </a:prstGeom>
              <a:blipFill>
                <a:blip r:embed="rId7"/>
                <a:stretch>
                  <a:fillRect b="-4348"/>
                </a:stretch>
              </a:blipFill>
              <a:ln>
                <a:solidFill>
                  <a:srgbClr val="FF0000"/>
                </a:solidFill>
              </a:ln>
            </p:spPr>
            <p:txBody>
              <a:bodyPr/>
              <a:lstStyle/>
              <a:p>
                <a:r>
                  <a:rPr lang="en-GB">
                    <a:noFill/>
                  </a:rPr>
                  <a:t> </a:t>
                </a:r>
              </a:p>
            </p:txBody>
          </p:sp>
        </mc:Fallback>
      </mc:AlternateContent>
      <p:sp>
        <p:nvSpPr>
          <p:cNvPr id="34" name="ZoneTexte 33">
            <a:extLst>
              <a:ext uri="{FF2B5EF4-FFF2-40B4-BE49-F238E27FC236}">
                <a16:creationId xmlns:a16="http://schemas.microsoft.com/office/drawing/2014/main" id="{E04AF424-3A51-4B01-ABEB-8B40429AF1A3}"/>
              </a:ext>
            </a:extLst>
          </p:cNvPr>
          <p:cNvSpPr txBox="1"/>
          <p:nvPr/>
        </p:nvSpPr>
        <p:spPr>
          <a:xfrm>
            <a:off x="5165931" y="3716546"/>
            <a:ext cx="3911057" cy="1131079"/>
          </a:xfrm>
          <a:prstGeom prst="rect">
            <a:avLst/>
          </a:prstGeom>
          <a:noFill/>
        </p:spPr>
        <p:txBody>
          <a:bodyPr wrap="square" rtlCol="0">
            <a:spAutoFit/>
          </a:bodyPr>
          <a:lstStyle/>
          <a:p>
            <a:pPr marL="214313" indent="-214313">
              <a:buFont typeface="Arial" panose="020B0604020202020204" pitchFamily="34" charset="0"/>
              <a:buChar char="•"/>
            </a:pPr>
            <a:r>
              <a:rPr lang="en-GB" sz="1350" dirty="0">
                <a:solidFill>
                  <a:srgbClr val="002060"/>
                </a:solidFill>
                <a:latin typeface="Calibri" panose="020F0502020204030204" pitchFamily="34" charset="0"/>
                <a:cs typeface="Calibri" panose="020F0502020204030204" pitchFamily="34" charset="0"/>
                <a:sym typeface="Wingdings" pitchFamily="2" charset="2"/>
              </a:rPr>
              <a:t>Magnetic field </a:t>
            </a:r>
            <a:r>
              <a:rPr lang="en-GB" sz="1350" dirty="0">
                <a:latin typeface="Calibri" panose="020F0502020204030204" pitchFamily="34" charset="0"/>
                <a:cs typeface="Calibri" panose="020F0502020204030204" pitchFamily="34" charset="0"/>
                <a:sym typeface="Wingdings" pitchFamily="2" charset="2"/>
              </a:rPr>
              <a:t>slightly above constraints in several magnets, but seems possible to </a:t>
            </a:r>
            <a:r>
              <a:rPr lang="en-GB" sz="1350" b="1" dirty="0">
                <a:solidFill>
                  <a:srgbClr val="002060"/>
                </a:solidFill>
                <a:latin typeface="Calibri" panose="020F0502020204030204" pitchFamily="34" charset="0"/>
                <a:cs typeface="Calibri" panose="020F0502020204030204" pitchFamily="34" charset="0"/>
                <a:sym typeface="Wingdings" pitchFamily="2" charset="2"/>
              </a:rPr>
              <a:t>adjust collider design to satisfy magnet constraints </a:t>
            </a:r>
            <a:r>
              <a:rPr lang="en-GB" sz="1350" dirty="0">
                <a:latin typeface="Calibri" panose="020F0502020204030204" pitchFamily="34" charset="0"/>
                <a:cs typeface="Calibri" panose="020F0502020204030204" pitchFamily="34" charset="0"/>
                <a:sym typeface="Wingdings" pitchFamily="2" charset="2"/>
              </a:rPr>
              <a:t>for T = 10K.</a:t>
            </a:r>
          </a:p>
          <a:p>
            <a:pPr marL="214313" indent="-214313">
              <a:buFont typeface="Arial" panose="020B0604020202020204" pitchFamily="34" charset="0"/>
              <a:buChar char="•"/>
            </a:pPr>
            <a:r>
              <a:rPr lang="en-GB" sz="1350" dirty="0">
                <a:latin typeface="Calibri" panose="020F0502020204030204" pitchFamily="34" charset="0"/>
                <a:cs typeface="Calibri" panose="020F0502020204030204" pitchFamily="34" charset="0"/>
                <a:sym typeface="Wingdings" pitchFamily="2" charset="2"/>
              </a:rPr>
              <a:t>Impedance considerations not taken into account.</a:t>
            </a:r>
          </a:p>
          <a:p>
            <a:pPr marL="214313" indent="-214313">
              <a:buFont typeface="Arial" panose="020B0604020202020204" pitchFamily="34" charset="0"/>
              <a:buChar char="•"/>
            </a:pPr>
            <a:r>
              <a:rPr lang="nl-BE" sz="1350" b="1" dirty="0">
                <a:solidFill>
                  <a:srgbClr val="002060"/>
                </a:solidFill>
                <a:latin typeface="Calibri" panose="020F0502020204030204" pitchFamily="34" charset="0"/>
                <a:cs typeface="Calibri" panose="020F0502020204030204" pitchFamily="34" charset="0"/>
              </a:rPr>
              <a:t>Maximum field in dipoles = 16T</a:t>
            </a:r>
            <a:endParaRPr lang="nl-BE" sz="1350" dirty="0">
              <a:latin typeface="Calibri" panose="020F0502020204030204" pitchFamily="34" charset="0"/>
              <a:cs typeface="Calibri" panose="020F0502020204030204" pitchFamily="34" charset="0"/>
            </a:endParaRPr>
          </a:p>
        </p:txBody>
      </p:sp>
      <p:sp>
        <p:nvSpPr>
          <p:cNvPr id="54" name="Rectangle 53">
            <a:extLst>
              <a:ext uri="{FF2B5EF4-FFF2-40B4-BE49-F238E27FC236}">
                <a16:creationId xmlns:a16="http://schemas.microsoft.com/office/drawing/2014/main" id="{3C84AFD1-1F90-5FD3-E36F-67F9CA152CFD}"/>
              </a:ext>
            </a:extLst>
          </p:cNvPr>
          <p:cNvSpPr/>
          <p:nvPr/>
        </p:nvSpPr>
        <p:spPr>
          <a:xfrm>
            <a:off x="5089286" y="3606361"/>
            <a:ext cx="42010" cy="1329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5" name="Rectangle 54">
            <a:extLst>
              <a:ext uri="{FF2B5EF4-FFF2-40B4-BE49-F238E27FC236}">
                <a16:creationId xmlns:a16="http://schemas.microsoft.com/office/drawing/2014/main" id="{594D1BF2-D652-6473-C118-F33E060320BE}"/>
              </a:ext>
            </a:extLst>
          </p:cNvPr>
          <p:cNvSpPr/>
          <p:nvPr/>
        </p:nvSpPr>
        <p:spPr>
          <a:xfrm rot="5400000">
            <a:off x="7093382" y="1641213"/>
            <a:ext cx="64859" cy="37422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56" name="Connecteur droit 55">
            <a:extLst>
              <a:ext uri="{FF2B5EF4-FFF2-40B4-BE49-F238E27FC236}">
                <a16:creationId xmlns:a16="http://schemas.microsoft.com/office/drawing/2014/main" id="{6BE5E9D6-93A4-9609-C444-BE6F99AD8764}"/>
              </a:ext>
            </a:extLst>
          </p:cNvPr>
          <p:cNvCxnSpPr>
            <a:cxnSpLocks/>
          </p:cNvCxnSpPr>
          <p:nvPr/>
        </p:nvCxnSpPr>
        <p:spPr>
          <a:xfrm>
            <a:off x="6479257" y="3495310"/>
            <a:ext cx="2232458" cy="9983"/>
          </a:xfrm>
          <a:prstGeom prst="line">
            <a:avLst/>
          </a:prstGeom>
          <a:ln>
            <a:solidFill>
              <a:schemeClr val="accent6">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59" name="Connecteur droit 58">
            <a:extLst>
              <a:ext uri="{FF2B5EF4-FFF2-40B4-BE49-F238E27FC236}">
                <a16:creationId xmlns:a16="http://schemas.microsoft.com/office/drawing/2014/main" id="{7ECB62B5-8C8D-0609-A257-8F2507674B30}"/>
              </a:ext>
            </a:extLst>
          </p:cNvPr>
          <p:cNvCxnSpPr>
            <a:cxnSpLocks/>
          </p:cNvCxnSpPr>
          <p:nvPr/>
        </p:nvCxnSpPr>
        <p:spPr>
          <a:xfrm flipV="1">
            <a:off x="5254691" y="3491964"/>
            <a:ext cx="1214681" cy="1"/>
          </a:xfrm>
          <a:prstGeom prst="line">
            <a:avLst/>
          </a:prstGeom>
          <a:ln w="254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60" name="Connecteur droit 59">
            <a:extLst>
              <a:ext uri="{FF2B5EF4-FFF2-40B4-BE49-F238E27FC236}">
                <a16:creationId xmlns:a16="http://schemas.microsoft.com/office/drawing/2014/main" id="{A4EE245A-A7F8-592F-E658-0F50B8D6DA94}"/>
              </a:ext>
            </a:extLst>
          </p:cNvPr>
          <p:cNvCxnSpPr>
            <a:cxnSpLocks/>
          </p:cNvCxnSpPr>
          <p:nvPr/>
        </p:nvCxnSpPr>
        <p:spPr>
          <a:xfrm>
            <a:off x="8711716" y="3505293"/>
            <a:ext cx="289250" cy="0"/>
          </a:xfrm>
          <a:prstGeom prst="line">
            <a:avLst/>
          </a:prstGeom>
          <a:ln w="254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63" name="Connecteur droit 62">
            <a:extLst>
              <a:ext uri="{FF2B5EF4-FFF2-40B4-BE49-F238E27FC236}">
                <a16:creationId xmlns:a16="http://schemas.microsoft.com/office/drawing/2014/main" id="{2C5451A3-0488-D2BE-E65A-92DE97026E15}"/>
              </a:ext>
            </a:extLst>
          </p:cNvPr>
          <p:cNvCxnSpPr>
            <a:cxnSpLocks/>
          </p:cNvCxnSpPr>
          <p:nvPr/>
        </p:nvCxnSpPr>
        <p:spPr>
          <a:xfrm>
            <a:off x="5107646" y="3606359"/>
            <a:ext cx="0" cy="135000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64" name="Rectangle 63">
            <a:extLst>
              <a:ext uri="{FF2B5EF4-FFF2-40B4-BE49-F238E27FC236}">
                <a16:creationId xmlns:a16="http://schemas.microsoft.com/office/drawing/2014/main" id="{BAC11507-D0D2-314D-CDCE-B5F067EAFF3D}"/>
              </a:ext>
            </a:extLst>
          </p:cNvPr>
          <p:cNvSpPr/>
          <p:nvPr/>
        </p:nvSpPr>
        <p:spPr>
          <a:xfrm>
            <a:off x="8114169" y="1153491"/>
            <a:ext cx="366665" cy="1372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mc:AlternateContent xmlns:mc="http://schemas.openxmlformats.org/markup-compatibility/2006">
        <mc:Choice xmlns:a14="http://schemas.microsoft.com/office/drawing/2010/main" Requires="a14">
          <p:sp>
            <p:nvSpPr>
              <p:cNvPr id="65" name="ZoneTexte 64">
                <a:extLst>
                  <a:ext uri="{FF2B5EF4-FFF2-40B4-BE49-F238E27FC236}">
                    <a16:creationId xmlns:a16="http://schemas.microsoft.com/office/drawing/2014/main" id="{3DD36EB7-710D-D3AA-1C02-F9A26F0367B2}"/>
                  </a:ext>
                </a:extLst>
              </p:cNvPr>
              <p:cNvSpPr txBox="1"/>
              <p:nvPr/>
            </p:nvSpPr>
            <p:spPr>
              <a:xfrm>
                <a:off x="140454" y="4299814"/>
                <a:ext cx="2353811" cy="905889"/>
              </a:xfrm>
              <a:prstGeom prst="rect">
                <a:avLst/>
              </a:prstGeom>
              <a:solidFill>
                <a:schemeClr val="bg1">
                  <a:alpha val="33000"/>
                </a:schemeClr>
              </a:solidFill>
              <a:ln w="12700">
                <a:solidFill>
                  <a:schemeClr val="tx2"/>
                </a:solidFill>
                <a:prstDash val="dash"/>
              </a:ln>
            </p:spPr>
            <p:txBody>
              <a:bodyPr wrap="square" rtlCol="0">
                <a:spAutoFit/>
              </a:bodyPr>
              <a:lstStyle/>
              <a:p>
                <a:r>
                  <a:rPr lang="fr-FR" sz="1050" dirty="0" err="1">
                    <a:solidFill>
                      <a:srgbClr val="002060"/>
                    </a:solidFill>
                    <a:latin typeface="Calibri" panose="020F0502020204030204" pitchFamily="34" charset="0"/>
                    <a:cs typeface="Calibri" panose="020F0502020204030204" pitchFamily="34" charset="0"/>
                  </a:rPr>
                  <a:t>Ap</a:t>
                </a:r>
                <a:r>
                  <a:rPr lang="fr-FR" sz="1050" dirty="0">
                    <a:solidFill>
                      <a:srgbClr val="002060"/>
                    </a:solidFill>
                    <a:latin typeface="Calibri" panose="020F0502020204030204" pitchFamily="34" charset="0"/>
                    <a:cs typeface="Calibri" panose="020F0502020204030204" pitchFamily="34" charset="0"/>
                  </a:rPr>
                  <a:t>. (</a:t>
                </a:r>
                <a:r>
                  <a:rPr lang="fr-FR" sz="1050" dirty="0">
                    <a:latin typeface="Calibri" panose="020F0502020204030204" pitchFamily="34" charset="0"/>
                    <a:cs typeface="Calibri" panose="020F0502020204030204" pitchFamily="34" charset="0"/>
                  </a:rPr>
                  <a:t>= Bore radius)</a:t>
                </a:r>
                <a:r>
                  <a:rPr lang="fr-FR" sz="1050" dirty="0">
                    <a:solidFill>
                      <a:srgbClr val="002060"/>
                    </a:solidFill>
                    <a:latin typeface="Calibri" panose="020F0502020204030204" pitchFamily="34" charset="0"/>
                    <a:cs typeface="Calibri" panose="020F0502020204030204" pitchFamily="34" charset="0"/>
                  </a:rPr>
                  <a:t>=</a:t>
                </a:r>
                <a14:m>
                  <m:oMath xmlns:m="http://schemas.openxmlformats.org/officeDocument/2006/math">
                    <m:r>
                      <a:rPr lang="fr-FR" sz="1050" i="1" dirty="0">
                        <a:solidFill>
                          <a:srgbClr val="002060"/>
                        </a:solidFill>
                        <a:latin typeface="Cambria Math" panose="02040503050406030204" pitchFamily="18" charset="0"/>
                        <a:cs typeface="Calibri" panose="020F0502020204030204" pitchFamily="34" charset="0"/>
                      </a:rPr>
                      <m:t> 5</m:t>
                    </m:r>
                    <m:r>
                      <a:rPr lang="fr-FR" sz="1050" i="1" dirty="0">
                        <a:solidFill>
                          <a:srgbClr val="002060"/>
                        </a:solidFill>
                        <a:latin typeface="Cambria Math" panose="02040503050406030204" pitchFamily="18" charset="0"/>
                        <a:cs typeface="Calibri" panose="020F0502020204030204" pitchFamily="34" charset="0"/>
                      </a:rPr>
                      <m:t>𝜎</m:t>
                    </m:r>
                  </m:oMath>
                </a14:m>
                <a:r>
                  <a:rPr lang="fr-FR" sz="1050" dirty="0">
                    <a:solidFill>
                      <a:srgbClr val="002060"/>
                    </a:solidFill>
                    <a:latin typeface="Calibri" panose="020F0502020204030204" pitchFamily="34" charset="0"/>
                    <a:cs typeface="Calibri" panose="020F0502020204030204" pitchFamily="34" charset="0"/>
                  </a:rPr>
                  <a:t> + total clearance</a:t>
                </a:r>
              </a:p>
              <a:p>
                <a:r>
                  <a:rPr lang="fr-FR" sz="1050" dirty="0">
                    <a:solidFill>
                      <a:srgbClr val="002060"/>
                    </a:solidFill>
                    <a:latin typeface="Calibri" panose="020F0502020204030204" pitchFamily="34" charset="0"/>
                    <a:cs typeface="Calibri" panose="020F0502020204030204" pitchFamily="34" charset="0"/>
                  </a:rPr>
                  <a:t>Total clearance: </a:t>
                </a:r>
                <a:r>
                  <a:rPr lang="fr-FR" sz="1050" b="1" dirty="0">
                    <a:solidFill>
                      <a:srgbClr val="002060"/>
                    </a:solidFill>
                    <a:latin typeface="Calibri" panose="020F0502020204030204" pitchFamily="34" charset="0"/>
                    <a:cs typeface="Calibri" panose="020F0502020204030204" pitchFamily="34" charset="0"/>
                  </a:rPr>
                  <a:t>W </a:t>
                </a:r>
                <a:r>
                  <a:rPr lang="fr-FR" sz="1050" b="1" dirty="0" err="1">
                    <a:solidFill>
                      <a:srgbClr val="002060"/>
                    </a:solidFill>
                    <a:latin typeface="Calibri" panose="020F0502020204030204" pitchFamily="34" charset="0"/>
                    <a:cs typeface="Calibri" panose="020F0502020204030204" pitchFamily="34" charset="0"/>
                  </a:rPr>
                  <a:t>shielding</a:t>
                </a:r>
                <a:r>
                  <a:rPr lang="fr-FR" sz="1050" dirty="0">
                    <a:solidFill>
                      <a:srgbClr val="002060"/>
                    </a:solidFill>
                    <a:latin typeface="Calibri" panose="020F0502020204030204" pitchFamily="34" charset="0"/>
                    <a:cs typeface="Calibri" panose="020F0502020204030204" pitchFamily="34" charset="0"/>
                  </a:rPr>
                  <a:t>+ (</a:t>
                </a:r>
                <a:r>
                  <a:rPr lang="fr-FR" sz="1050" b="1" dirty="0">
                    <a:solidFill>
                      <a:srgbClr val="002060"/>
                    </a:solidFill>
                    <a:latin typeface="Calibri" panose="020F0502020204030204" pitchFamily="34" charset="0"/>
                    <a:cs typeface="Calibri" panose="020F0502020204030204" pitchFamily="34" charset="0"/>
                  </a:rPr>
                  <a:t>1-1.5cm</a:t>
                </a:r>
                <a:r>
                  <a:rPr lang="fr-FR" sz="1050" dirty="0">
                    <a:solidFill>
                      <a:srgbClr val="002060"/>
                    </a:solidFill>
                    <a:latin typeface="Calibri" panose="020F0502020204030204" pitchFamily="34" charset="0"/>
                    <a:cs typeface="Calibri" panose="020F0502020204030204" pitchFamily="34" charset="0"/>
                  </a:rPr>
                  <a:t>)</a:t>
                </a:r>
                <a:endParaRPr lang="fr-FR" sz="1050" b="1" dirty="0">
                  <a:solidFill>
                    <a:srgbClr val="002060"/>
                  </a:solidFill>
                  <a:latin typeface="Calibri" panose="020F0502020204030204" pitchFamily="34"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nl-BE" sz="1050" i="1">
                          <a:latin typeface="Cambria Math" panose="02040503050406030204" pitchFamily="18" charset="0"/>
                          <a:cs typeface="Calibri" panose="020F0502020204030204" pitchFamily="34" charset="0"/>
                        </a:rPr>
                        <m:t>𝜎</m:t>
                      </m:r>
                      <m:r>
                        <a:rPr lang="nl-BE" sz="1050" i="1">
                          <a:latin typeface="Cambria Math" panose="02040503050406030204" pitchFamily="18" charset="0"/>
                          <a:cs typeface="Calibri" panose="020F0502020204030204" pitchFamily="34" charset="0"/>
                        </a:rPr>
                        <m:t>=</m:t>
                      </m:r>
                      <m:rad>
                        <m:radPr>
                          <m:degHide m:val="on"/>
                          <m:ctrlPr>
                            <a:rPr lang="nl-BE" sz="1050" i="1">
                              <a:latin typeface="Cambria Math" panose="02040503050406030204" pitchFamily="18" charset="0"/>
                              <a:cs typeface="Calibri" panose="020F0502020204030204" pitchFamily="34" charset="0"/>
                            </a:rPr>
                          </m:ctrlPr>
                        </m:radPr>
                        <m:deg/>
                        <m:e>
                          <m:r>
                            <a:rPr lang="nl-BE" sz="1050" b="1" i="1">
                              <a:latin typeface="Cambria Math" panose="02040503050406030204" pitchFamily="18" charset="0"/>
                              <a:cs typeface="Calibri" panose="020F0502020204030204" pitchFamily="34" charset="0"/>
                            </a:rPr>
                            <m:t>𝜷</m:t>
                          </m:r>
                          <m:r>
                            <a:rPr lang="nl-BE" sz="1050" i="1">
                              <a:latin typeface="Cambria Math" panose="02040503050406030204" pitchFamily="18" charset="0"/>
                              <a:cs typeface="Calibri" panose="020F0502020204030204" pitchFamily="34" charset="0"/>
                            </a:rPr>
                            <m:t>𝜖</m:t>
                          </m:r>
                          <m:r>
                            <a:rPr lang="nl-BE" sz="1050" i="1">
                              <a:latin typeface="Cambria Math" panose="02040503050406030204" pitchFamily="18" charset="0"/>
                              <a:cs typeface="Calibri" panose="020F0502020204030204" pitchFamily="34" charset="0"/>
                            </a:rPr>
                            <m:t>+</m:t>
                          </m:r>
                          <m:sSup>
                            <m:sSupPr>
                              <m:ctrlPr>
                                <a:rPr lang="nl-BE" sz="1050" i="1">
                                  <a:latin typeface="Cambria Math" panose="02040503050406030204" pitchFamily="18" charset="0"/>
                                  <a:cs typeface="Calibri" panose="020F0502020204030204" pitchFamily="34" charset="0"/>
                                </a:rPr>
                              </m:ctrlPr>
                            </m:sSupPr>
                            <m:e>
                              <m:d>
                                <m:dPr>
                                  <m:ctrlPr>
                                    <a:rPr lang="nl-BE" sz="1050" i="1">
                                      <a:latin typeface="Cambria Math" panose="02040503050406030204" pitchFamily="18" charset="0"/>
                                      <a:cs typeface="Calibri" panose="020F0502020204030204" pitchFamily="34" charset="0"/>
                                    </a:rPr>
                                  </m:ctrlPr>
                                </m:dPr>
                                <m:e>
                                  <m:r>
                                    <a:rPr lang="nl-BE" sz="1050" i="1">
                                      <a:latin typeface="Cambria Math" panose="02040503050406030204" pitchFamily="18" charset="0"/>
                                      <a:cs typeface="Calibri" panose="020F0502020204030204" pitchFamily="34" charset="0"/>
                                    </a:rPr>
                                    <m:t>𝐷</m:t>
                                  </m:r>
                                  <m:sSub>
                                    <m:sSubPr>
                                      <m:ctrlPr>
                                        <a:rPr lang="nl-BE" sz="1050" i="1">
                                          <a:latin typeface="Cambria Math" panose="02040503050406030204" pitchFamily="18" charset="0"/>
                                          <a:cs typeface="Calibri" panose="020F0502020204030204" pitchFamily="34" charset="0"/>
                                        </a:rPr>
                                      </m:ctrlPr>
                                    </m:sSubPr>
                                    <m:e>
                                      <m:r>
                                        <a:rPr lang="nl-BE" sz="1050" i="1">
                                          <a:latin typeface="Cambria Math" panose="02040503050406030204" pitchFamily="18" charset="0"/>
                                          <a:cs typeface="Calibri" panose="020F0502020204030204" pitchFamily="34" charset="0"/>
                                        </a:rPr>
                                        <m:t>𝛿</m:t>
                                      </m:r>
                                    </m:e>
                                    <m:sub>
                                      <m:r>
                                        <a:rPr lang="nl-BE" sz="1050" i="1">
                                          <a:latin typeface="Cambria Math" panose="02040503050406030204" pitchFamily="18" charset="0"/>
                                          <a:cs typeface="Calibri" panose="020F0502020204030204" pitchFamily="34" charset="0"/>
                                        </a:rPr>
                                        <m:t>𝑝</m:t>
                                      </m:r>
                                    </m:sub>
                                  </m:sSub>
                                </m:e>
                              </m:d>
                            </m:e>
                            <m:sup>
                              <m:r>
                                <a:rPr lang="nl-BE" sz="1050" i="1">
                                  <a:latin typeface="Cambria Math" panose="02040503050406030204" pitchFamily="18" charset="0"/>
                                  <a:cs typeface="Calibri" panose="020F0502020204030204" pitchFamily="34" charset="0"/>
                                </a:rPr>
                                <m:t>2</m:t>
                              </m:r>
                            </m:sup>
                          </m:sSup>
                        </m:e>
                      </m:rad>
                    </m:oMath>
                  </m:oMathPara>
                </a14:m>
                <a:endParaRPr lang="nl-BE" sz="1050" dirty="0">
                  <a:latin typeface="Calibri" panose="020F0502020204030204" pitchFamily="34" charset="0"/>
                  <a:cs typeface="Calibri" panose="020F0502020204030204" pitchFamily="34" charset="0"/>
                </a:endParaRPr>
              </a:p>
            </p:txBody>
          </p:sp>
        </mc:Choice>
        <mc:Fallback>
          <p:sp>
            <p:nvSpPr>
              <p:cNvPr id="65" name="ZoneTexte 64">
                <a:extLst>
                  <a:ext uri="{FF2B5EF4-FFF2-40B4-BE49-F238E27FC236}">
                    <a16:creationId xmlns:a16="http://schemas.microsoft.com/office/drawing/2014/main" id="{3DD36EB7-710D-D3AA-1C02-F9A26F0367B2}"/>
                  </a:ext>
                </a:extLst>
              </p:cNvPr>
              <p:cNvSpPr txBox="1">
                <a:spLocks noRot="1" noChangeAspect="1" noMove="1" noResize="1" noEditPoints="1" noAdjustHandles="1" noChangeArrowheads="1" noChangeShapeType="1" noTextEdit="1"/>
              </p:cNvSpPr>
              <p:nvPr/>
            </p:nvSpPr>
            <p:spPr>
              <a:xfrm>
                <a:off x="140454" y="4299814"/>
                <a:ext cx="2353811" cy="905889"/>
              </a:xfrm>
              <a:prstGeom prst="rect">
                <a:avLst/>
              </a:prstGeom>
              <a:blipFill>
                <a:blip r:embed="rId8"/>
                <a:stretch>
                  <a:fillRect/>
                </a:stretch>
              </a:blipFill>
              <a:ln w="12700">
                <a:solidFill>
                  <a:schemeClr val="tx2"/>
                </a:solidFill>
                <a:prstDash val="dash"/>
              </a:ln>
            </p:spPr>
            <p:txBody>
              <a:bodyPr/>
              <a:lstStyle/>
              <a:p>
                <a:r>
                  <a:rPr lang="en-GB">
                    <a:noFill/>
                  </a:rPr>
                  <a:t> </a:t>
                </a:r>
              </a:p>
            </p:txBody>
          </p:sp>
        </mc:Fallback>
      </mc:AlternateContent>
      <p:cxnSp>
        <p:nvCxnSpPr>
          <p:cNvPr id="67" name="Connecteur droit 66">
            <a:extLst>
              <a:ext uri="{FF2B5EF4-FFF2-40B4-BE49-F238E27FC236}">
                <a16:creationId xmlns:a16="http://schemas.microsoft.com/office/drawing/2014/main" id="{5894A0DC-CC33-20DC-1850-36927A08C122}"/>
              </a:ext>
            </a:extLst>
          </p:cNvPr>
          <p:cNvCxnSpPr>
            <a:cxnSpLocks/>
          </p:cNvCxnSpPr>
          <p:nvPr/>
        </p:nvCxnSpPr>
        <p:spPr>
          <a:xfrm>
            <a:off x="9076442" y="3637981"/>
            <a:ext cx="0" cy="1297982"/>
          </a:xfrm>
          <a:prstGeom prst="line">
            <a:avLst/>
          </a:prstGeom>
          <a:ln w="254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71" name="ZoneTexte 70">
            <a:extLst>
              <a:ext uri="{FF2B5EF4-FFF2-40B4-BE49-F238E27FC236}">
                <a16:creationId xmlns:a16="http://schemas.microsoft.com/office/drawing/2014/main" id="{A2743457-0241-4CEC-0553-76CC67270DBB}"/>
              </a:ext>
            </a:extLst>
          </p:cNvPr>
          <p:cNvSpPr txBox="1"/>
          <p:nvPr/>
        </p:nvSpPr>
        <p:spPr>
          <a:xfrm>
            <a:off x="6243145" y="1033862"/>
            <a:ext cx="2964655" cy="253916"/>
          </a:xfrm>
          <a:prstGeom prst="rect">
            <a:avLst/>
          </a:prstGeom>
          <a:noFill/>
        </p:spPr>
        <p:txBody>
          <a:bodyPr wrap="square" rtlCol="0">
            <a:spAutoFit/>
          </a:bodyPr>
          <a:lstStyle/>
          <a:p>
            <a:r>
              <a:rPr lang="fr-FR" sz="1050" dirty="0">
                <a:latin typeface="Calibri" panose="020F0502020204030204" pitchFamily="34" charset="0"/>
                <a:cs typeface="Calibri" panose="020F0502020204030204" pitchFamily="34" charset="0"/>
              </a:rPr>
              <a:t>Magnetic </a:t>
            </a:r>
            <a:r>
              <a:rPr lang="fr-FR" sz="1050" dirty="0" err="1">
                <a:latin typeface="Calibri" panose="020F0502020204030204" pitchFamily="34" charset="0"/>
                <a:cs typeface="Calibri" panose="020F0502020204030204" pitchFamily="34" charset="0"/>
              </a:rPr>
              <a:t>field</a:t>
            </a:r>
            <a:r>
              <a:rPr lang="fr-FR" sz="1050" dirty="0">
                <a:latin typeface="Calibri" panose="020F0502020204030204" pitchFamily="34" charset="0"/>
                <a:cs typeface="Calibri" panose="020F0502020204030204" pitchFamily="34" charset="0"/>
              </a:rPr>
              <a:t> in </a:t>
            </a:r>
            <a:r>
              <a:rPr lang="fr-FR" sz="1050" dirty="0" err="1">
                <a:latin typeface="Calibri" panose="020F0502020204030204" pitchFamily="34" charset="0"/>
                <a:cs typeface="Calibri" panose="020F0502020204030204" pitchFamily="34" charset="0"/>
              </a:rPr>
              <a:t>combined-function</a:t>
            </a:r>
            <a:r>
              <a:rPr lang="fr-FR" sz="1050" dirty="0">
                <a:latin typeface="Calibri" panose="020F0502020204030204" pitchFamily="34" charset="0"/>
                <a:cs typeface="Calibri" panose="020F0502020204030204" pitchFamily="34" charset="0"/>
              </a:rPr>
              <a:t> magnets</a:t>
            </a:r>
          </a:p>
        </p:txBody>
      </p:sp>
      <mc:AlternateContent xmlns:mc="http://schemas.openxmlformats.org/markup-compatibility/2006">
        <mc:Choice xmlns:a14="http://schemas.microsoft.com/office/drawing/2010/main" Requires="a14">
          <p:sp>
            <p:nvSpPr>
              <p:cNvPr id="74" name="ZoneTexte 73">
                <a:extLst>
                  <a:ext uri="{FF2B5EF4-FFF2-40B4-BE49-F238E27FC236}">
                    <a16:creationId xmlns:a16="http://schemas.microsoft.com/office/drawing/2014/main" id="{533806F0-BA75-FE21-9994-0C57488CB584}"/>
                  </a:ext>
                </a:extLst>
              </p:cNvPr>
              <p:cNvSpPr txBox="1"/>
              <p:nvPr/>
            </p:nvSpPr>
            <p:spPr>
              <a:xfrm>
                <a:off x="3940327" y="3642857"/>
                <a:ext cx="772093" cy="323165"/>
              </a:xfrm>
              <a:prstGeom prst="rect">
                <a:avLst/>
              </a:prstGeom>
              <a:solidFill>
                <a:schemeClr val="bg1"/>
              </a:solidFill>
              <a:ln>
                <a:solidFill>
                  <a:schemeClr val="tx1">
                    <a:lumMod val="65000"/>
                    <a:lumOff val="35000"/>
                  </a:schemeClr>
                </a:solidFill>
                <a:prstDash val="dash"/>
              </a:ln>
            </p:spPr>
            <p:txBody>
              <a:bodyPr wrap="square" rtlCol="0">
                <a:spAutoFit/>
              </a:bodyPr>
              <a:lstStyle/>
              <a:p>
                <a:pPr algn="ctr"/>
                <a:r>
                  <a:rPr lang="fr-BE" sz="750" dirty="0"/>
                  <a:t>Ap. = </a:t>
                </a:r>
                <a14:m>
                  <m:oMath xmlns:m="http://schemas.openxmlformats.org/officeDocument/2006/math">
                    <m:r>
                      <a:rPr lang="nl-BE" sz="750" i="1">
                        <a:latin typeface="Cambria Math" panose="02040503050406030204" pitchFamily="18" charset="0"/>
                      </a:rPr>
                      <m:t>5</m:t>
                    </m:r>
                    <m:r>
                      <a:rPr lang="nl-BE" sz="750" i="1">
                        <a:latin typeface="Cambria Math" panose="02040503050406030204" pitchFamily="18" charset="0"/>
                      </a:rPr>
                      <m:t>𝜎</m:t>
                    </m:r>
                    <m:r>
                      <a:rPr lang="nl-BE" sz="750" i="1">
                        <a:latin typeface="Cambria Math" panose="02040503050406030204" pitchFamily="18" charset="0"/>
                      </a:rPr>
                      <m:t>+4</m:t>
                    </m:r>
                    <m:r>
                      <a:rPr lang="nl-BE" sz="750" i="1">
                        <a:latin typeface="Cambria Math" panose="02040503050406030204" pitchFamily="18" charset="0"/>
                      </a:rPr>
                      <m:t>𝑐𝑚</m:t>
                    </m:r>
                  </m:oMath>
                </a14:m>
                <a:endParaRPr lang="nl-BE" sz="750" i="1" dirty="0">
                  <a:latin typeface="Cambria Math" panose="02040503050406030204" pitchFamily="18" charset="0"/>
                  <a:cs typeface="Calibri" panose="020F0502020204030204" pitchFamily="34" charset="0"/>
                </a:endParaRPr>
              </a:p>
            </p:txBody>
          </p:sp>
        </mc:Choice>
        <mc:Fallback>
          <p:sp>
            <p:nvSpPr>
              <p:cNvPr id="74" name="ZoneTexte 73">
                <a:extLst>
                  <a:ext uri="{FF2B5EF4-FFF2-40B4-BE49-F238E27FC236}">
                    <a16:creationId xmlns:a16="http://schemas.microsoft.com/office/drawing/2014/main" id="{533806F0-BA75-FE21-9994-0C57488CB584}"/>
                  </a:ext>
                </a:extLst>
              </p:cNvPr>
              <p:cNvSpPr txBox="1">
                <a:spLocks noRot="1" noChangeAspect="1" noMove="1" noResize="1" noEditPoints="1" noAdjustHandles="1" noChangeArrowheads="1" noChangeShapeType="1" noTextEdit="1"/>
              </p:cNvSpPr>
              <p:nvPr/>
            </p:nvSpPr>
            <p:spPr>
              <a:xfrm>
                <a:off x="3940327" y="3642857"/>
                <a:ext cx="772093" cy="323165"/>
              </a:xfrm>
              <a:prstGeom prst="rect">
                <a:avLst/>
              </a:prstGeom>
              <a:blipFill>
                <a:blip r:embed="rId9"/>
                <a:stretch>
                  <a:fillRect/>
                </a:stretch>
              </a:blipFill>
              <a:ln>
                <a:solidFill>
                  <a:schemeClr val="tx1">
                    <a:lumMod val="65000"/>
                    <a:lumOff val="35000"/>
                  </a:schemeClr>
                </a:solidFill>
                <a:prstDash val="dash"/>
              </a:ln>
            </p:spPr>
            <p:txBody>
              <a:bodyPr/>
              <a:lstStyle/>
              <a:p>
                <a:r>
                  <a:rPr lang="en-GB">
                    <a:noFill/>
                  </a:rPr>
                  <a:t> </a:t>
                </a:r>
              </a:p>
            </p:txBody>
          </p:sp>
        </mc:Fallback>
      </mc:AlternateContent>
      <p:pic>
        <p:nvPicPr>
          <p:cNvPr id="80" name="Image 79" descr="Une image contenant texte, ligne, diagramme, Tracé&#10;&#10;Le contenu généré par l’IA peut être incorrect.">
            <a:extLst>
              <a:ext uri="{FF2B5EF4-FFF2-40B4-BE49-F238E27FC236}">
                <a16:creationId xmlns:a16="http://schemas.microsoft.com/office/drawing/2014/main" id="{5CB2E06D-8BE7-E02E-F3D8-7D8DC647B72A}"/>
              </a:ext>
            </a:extLst>
          </p:cNvPr>
          <p:cNvPicPr>
            <a:picLocks noChangeAspect="1"/>
          </p:cNvPicPr>
          <p:nvPr/>
        </p:nvPicPr>
        <p:blipFill>
          <a:blip r:embed="rId10"/>
          <a:stretch>
            <a:fillRect/>
          </a:stretch>
        </p:blipFill>
        <p:spPr>
          <a:xfrm>
            <a:off x="6485364" y="1807812"/>
            <a:ext cx="1962036" cy="1670335"/>
          </a:xfrm>
          <a:prstGeom prst="rect">
            <a:avLst/>
          </a:prstGeom>
        </p:spPr>
      </p:pic>
      <p:pic>
        <p:nvPicPr>
          <p:cNvPr id="76" name="Image 75" descr="Une image contenant texte, Police, ligne, nombre&#10;&#10;Le contenu généré par l’IA peut être incorrect.">
            <a:extLst>
              <a:ext uri="{FF2B5EF4-FFF2-40B4-BE49-F238E27FC236}">
                <a16:creationId xmlns:a16="http://schemas.microsoft.com/office/drawing/2014/main" id="{DF849E6F-F00C-0BEB-C096-946D613F2B04}"/>
              </a:ext>
            </a:extLst>
          </p:cNvPr>
          <p:cNvPicPr>
            <a:picLocks noChangeAspect="1"/>
          </p:cNvPicPr>
          <p:nvPr/>
        </p:nvPicPr>
        <p:blipFill>
          <a:blip r:embed="rId11"/>
          <a:stretch>
            <a:fillRect/>
          </a:stretch>
        </p:blipFill>
        <p:spPr>
          <a:xfrm>
            <a:off x="6697439" y="1314149"/>
            <a:ext cx="1576893" cy="505470"/>
          </a:xfrm>
          <a:prstGeom prst="rect">
            <a:avLst/>
          </a:prstGeom>
        </p:spPr>
      </p:pic>
    </p:spTree>
    <p:extLst>
      <p:ext uri="{BB962C8B-B14F-4D97-AF65-F5344CB8AC3E}">
        <p14:creationId xmlns:p14="http://schemas.microsoft.com/office/powerpoint/2010/main" val="3748352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781CC-2798-6631-1127-5DAFBE8BDEA9}"/>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8A5A3C19-FAF8-E239-600A-90C724868216}"/>
              </a:ext>
            </a:extLst>
          </p:cNvPr>
          <p:cNvSpPr>
            <a:spLocks noGrp="1"/>
          </p:cNvSpPr>
          <p:nvPr>
            <p:ph type="title"/>
          </p:nvPr>
        </p:nvSpPr>
        <p:spPr>
          <a:xfrm>
            <a:off x="1115616" y="-20538"/>
            <a:ext cx="7190184" cy="432048"/>
          </a:xfrm>
        </p:spPr>
        <p:txBody>
          <a:bodyPr>
            <a:noAutofit/>
          </a:bodyPr>
          <a:lstStyle/>
          <a:p>
            <a:r>
              <a:rPr lang="en-US" spc="29" dirty="0">
                <a:solidFill>
                  <a:srgbClr val="000000"/>
                </a:solidFill>
                <a:ea typeface="Optima Bold"/>
                <a:sym typeface="Optima Bold"/>
              </a:rPr>
              <a:t>Key Target Parameters</a:t>
            </a:r>
            <a:endParaRPr lang="en-US" sz="1600" spc="29" dirty="0">
              <a:solidFill>
                <a:srgbClr val="000000"/>
              </a:solidFill>
              <a:ea typeface="Optima Bold"/>
              <a:sym typeface="Optima Bold"/>
            </a:endParaRPr>
          </a:p>
        </p:txBody>
      </p:sp>
      <p:sp>
        <p:nvSpPr>
          <p:cNvPr id="5" name="Espace réservé du numéro de diapositive 3">
            <a:extLst>
              <a:ext uri="{FF2B5EF4-FFF2-40B4-BE49-F238E27FC236}">
                <a16:creationId xmlns:a16="http://schemas.microsoft.com/office/drawing/2014/main" id="{9B2CD308-D5DF-24E0-996F-6E8E2F79A362}"/>
              </a:ext>
            </a:extLst>
          </p:cNvPr>
          <p:cNvSpPr txBox="1">
            <a:spLocks/>
          </p:cNvSpPr>
          <p:nvPr/>
        </p:nvSpPr>
        <p:spPr>
          <a:xfrm>
            <a:off x="7632576" y="4555307"/>
            <a:ext cx="457200" cy="273844"/>
          </a:xfrm>
          <a:prstGeom prst="rect">
            <a:avLst/>
          </a:prstGeom>
        </p:spPr>
        <p:txBody>
          <a:bodyPr vert="horz" lIns="91440" tIns="45720" rIns="91440" bIns="4572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4172A1-1CBF-0B40-9234-7D4D80EC19EA}" type="slidenum">
              <a:rPr lang="en-GB" smtClean="0"/>
              <a:pPr/>
              <a:t>5</a:t>
            </a:fld>
            <a:endParaRPr lang="en-GB" dirty="0"/>
          </a:p>
        </p:txBody>
      </p:sp>
      <p:sp>
        <p:nvSpPr>
          <p:cNvPr id="52" name="Espace réservé du pied de page 4">
            <a:extLst>
              <a:ext uri="{FF2B5EF4-FFF2-40B4-BE49-F238E27FC236}">
                <a16:creationId xmlns:a16="http://schemas.microsoft.com/office/drawing/2014/main" id="{A7627D6B-1A32-EB09-61EE-0773796F92F6}"/>
              </a:ext>
            </a:extLst>
          </p:cNvPr>
          <p:cNvSpPr>
            <a:spLocks noGrp="1"/>
          </p:cNvSpPr>
          <p:nvPr>
            <p:ph type="ftr" sz="quarter" idx="3"/>
          </p:nvPr>
        </p:nvSpPr>
        <p:spPr>
          <a:xfrm>
            <a:off x="35496" y="4948014"/>
            <a:ext cx="7416824" cy="245664"/>
          </a:xfrm>
          <a:prstGeom prst="rect">
            <a:avLst/>
          </a:prstGeom>
        </p:spPr>
        <p:txBody>
          <a:bodyPr lIns="0" tIns="0" rIns="0" bIns="0"/>
          <a:lstStyle>
            <a:lvl1pPr algn="ctr">
              <a:defRPr sz="1200">
                <a:latin typeface="Arial Narrow"/>
                <a:cs typeface="Arial Narrow"/>
              </a:defRPr>
            </a:lvl1pPr>
          </a:lstStyle>
          <a:p>
            <a:pPr algn="l"/>
            <a:r>
              <a:rPr lang="it-IT">
                <a:latin typeface="Calibri"/>
                <a:cs typeface="Calibri"/>
              </a:rPr>
              <a:t>D. Schulte, Muon Cooling Demonstrator, Milano, November 2025</a:t>
            </a:r>
            <a:endParaRPr lang="en-GB" dirty="0">
              <a:latin typeface="Calibri"/>
              <a:cs typeface="Calibri"/>
            </a:endParaRPr>
          </a:p>
        </p:txBody>
      </p:sp>
      <p:graphicFrame>
        <p:nvGraphicFramePr>
          <p:cNvPr id="13" name="Table 12">
            <a:extLst>
              <a:ext uri="{FF2B5EF4-FFF2-40B4-BE49-F238E27FC236}">
                <a16:creationId xmlns:a16="http://schemas.microsoft.com/office/drawing/2014/main" id="{68A64656-7212-7563-8572-651223472A6A}"/>
              </a:ext>
            </a:extLst>
          </p:cNvPr>
          <p:cNvGraphicFramePr>
            <a:graphicFrameLocks noGrp="1"/>
          </p:cNvGraphicFramePr>
          <p:nvPr/>
        </p:nvGraphicFramePr>
        <p:xfrm>
          <a:off x="179515" y="915566"/>
          <a:ext cx="8784973" cy="3243072"/>
        </p:xfrm>
        <a:graphic>
          <a:graphicData uri="http://schemas.openxmlformats.org/drawingml/2006/table">
            <a:tbl>
              <a:tblPr firstRow="1" bandRow="1">
                <a:tableStyleId>{5C22544A-7EE6-4342-B048-85BDC9FD1C3A}</a:tableStyleId>
              </a:tblPr>
              <a:tblGrid>
                <a:gridCol w="1512165">
                  <a:extLst>
                    <a:ext uri="{9D8B030D-6E8A-4147-A177-3AD203B41FA5}">
                      <a16:colId xmlns:a16="http://schemas.microsoft.com/office/drawing/2014/main" val="20000"/>
                    </a:ext>
                  </a:extLst>
                </a:gridCol>
                <a:gridCol w="1172301">
                  <a:extLst>
                    <a:ext uri="{9D8B030D-6E8A-4147-A177-3AD203B41FA5}">
                      <a16:colId xmlns:a16="http://schemas.microsoft.com/office/drawing/2014/main" val="20001"/>
                    </a:ext>
                  </a:extLst>
                </a:gridCol>
                <a:gridCol w="980627">
                  <a:extLst>
                    <a:ext uri="{9D8B030D-6E8A-4147-A177-3AD203B41FA5}">
                      <a16:colId xmlns:a16="http://schemas.microsoft.com/office/drawing/2014/main" val="20002"/>
                    </a:ext>
                  </a:extLst>
                </a:gridCol>
                <a:gridCol w="1023976">
                  <a:extLst>
                    <a:ext uri="{9D8B030D-6E8A-4147-A177-3AD203B41FA5}">
                      <a16:colId xmlns:a16="http://schemas.microsoft.com/office/drawing/2014/main" val="2385039876"/>
                    </a:ext>
                  </a:extLst>
                </a:gridCol>
                <a:gridCol w="1023976">
                  <a:extLst>
                    <a:ext uri="{9D8B030D-6E8A-4147-A177-3AD203B41FA5}">
                      <a16:colId xmlns:a16="http://schemas.microsoft.com/office/drawing/2014/main" val="2875313934"/>
                    </a:ext>
                  </a:extLst>
                </a:gridCol>
                <a:gridCol w="1023976">
                  <a:extLst>
                    <a:ext uri="{9D8B030D-6E8A-4147-A177-3AD203B41FA5}">
                      <a16:colId xmlns:a16="http://schemas.microsoft.com/office/drawing/2014/main" val="1294496486"/>
                    </a:ext>
                  </a:extLst>
                </a:gridCol>
                <a:gridCol w="1023976">
                  <a:extLst>
                    <a:ext uri="{9D8B030D-6E8A-4147-A177-3AD203B41FA5}">
                      <a16:colId xmlns:a16="http://schemas.microsoft.com/office/drawing/2014/main" val="971302870"/>
                    </a:ext>
                  </a:extLst>
                </a:gridCol>
                <a:gridCol w="1023976">
                  <a:extLst>
                    <a:ext uri="{9D8B030D-6E8A-4147-A177-3AD203B41FA5}">
                      <a16:colId xmlns:a16="http://schemas.microsoft.com/office/drawing/2014/main" val="979739317"/>
                    </a:ext>
                  </a:extLst>
                </a:gridCol>
              </a:tblGrid>
              <a:tr h="0">
                <a:tc>
                  <a:txBody>
                    <a:bodyPr/>
                    <a:lstStyle/>
                    <a:p>
                      <a:pPr algn="ctr"/>
                      <a:r>
                        <a:rPr lang="en-US" sz="1600" dirty="0">
                          <a:latin typeface="Calibri"/>
                          <a:cs typeface="Calibri"/>
                        </a:rPr>
                        <a:t>Param.</a:t>
                      </a:r>
                    </a:p>
                  </a:txBody>
                  <a:tcPr marL="100489" marR="100489" marT="50292" marB="50292"/>
                </a:tc>
                <a:tc>
                  <a:txBody>
                    <a:bodyPr/>
                    <a:lstStyle/>
                    <a:p>
                      <a:pPr algn="ctr"/>
                      <a:r>
                        <a:rPr lang="en-US" sz="1600" dirty="0">
                          <a:latin typeface="Calibri"/>
                          <a:cs typeface="Calibri"/>
                        </a:rPr>
                        <a:t>Unit</a:t>
                      </a:r>
                    </a:p>
                  </a:txBody>
                  <a:tcPr marL="100489" marR="100489" marT="50292" marB="50292"/>
                </a:tc>
                <a:tc gridSpan="2">
                  <a:txBody>
                    <a:bodyPr/>
                    <a:lstStyle/>
                    <a:p>
                      <a:pPr algn="ctr"/>
                      <a:r>
                        <a:rPr lang="en-US" sz="1600" dirty="0">
                          <a:solidFill>
                            <a:srgbClr val="000000"/>
                          </a:solidFill>
                          <a:latin typeface="Calibri"/>
                          <a:cs typeface="Calibri"/>
                        </a:rPr>
                        <a:t>Site independent</a:t>
                      </a:r>
                    </a:p>
                  </a:txBody>
                  <a:tcPr marL="100489" marR="100489" marT="50292" marB="50292">
                    <a:solidFill>
                      <a:srgbClr val="FDEADA"/>
                    </a:solidFill>
                  </a:tcPr>
                </a:tc>
                <a:tc hMerge="1">
                  <a:txBody>
                    <a:bodyPr/>
                    <a:lstStyle/>
                    <a:p>
                      <a:endParaRPr dirty="0"/>
                    </a:p>
                  </a:txBody>
                  <a:tcPr marL="100489" marR="100489" marT="50292" marB="50292">
                    <a:solidFill>
                      <a:srgbClr val="FDEADA"/>
                    </a:solidFill>
                  </a:tcPr>
                </a:tc>
                <a:tc gridSpan="2">
                  <a:txBody>
                    <a:bodyPr/>
                    <a:lstStyle/>
                    <a:p>
                      <a:pPr algn="ctr"/>
                      <a:r>
                        <a:rPr lang="en-US" sz="1600" dirty="0">
                          <a:solidFill>
                            <a:srgbClr val="000000"/>
                          </a:solidFill>
                          <a:latin typeface="Calibri"/>
                          <a:cs typeface="Calibri"/>
                        </a:rPr>
                        <a:t>CERN 2 tunnels</a:t>
                      </a:r>
                    </a:p>
                  </a:txBody>
                  <a:tcPr marL="100489" marR="100489" marT="50292" marB="50292">
                    <a:solidFill>
                      <a:srgbClr val="FDEADA"/>
                    </a:solidFill>
                  </a:tcPr>
                </a:tc>
                <a:tc hMerge="1">
                  <a:txBody>
                    <a:bodyPr/>
                    <a:lstStyle/>
                    <a:p>
                      <a:pPr algn="ctr"/>
                      <a:endParaRPr lang="en-US" sz="1200" dirty="0">
                        <a:solidFill>
                          <a:srgbClr val="000000"/>
                        </a:solidFill>
                        <a:latin typeface="Calibri"/>
                        <a:cs typeface="Calibri"/>
                      </a:endParaRPr>
                    </a:p>
                  </a:txBody>
                  <a:tcPr marL="100489" marR="100489" marT="50292" marB="50292">
                    <a:solidFill>
                      <a:srgbClr val="FDEADA"/>
                    </a:solidFill>
                  </a:tcPr>
                </a:tc>
                <a:tc gridSpan="2">
                  <a:txBody>
                    <a:bodyPr/>
                    <a:lstStyle/>
                    <a:p>
                      <a:pPr algn="ctr"/>
                      <a:r>
                        <a:rPr lang="en-US" sz="1600" dirty="0">
                          <a:solidFill>
                            <a:srgbClr val="000000"/>
                          </a:solidFill>
                          <a:latin typeface="Calibri"/>
                          <a:cs typeface="Calibri"/>
                        </a:rPr>
                        <a:t>CERN 1 tunnel</a:t>
                      </a:r>
                    </a:p>
                  </a:txBody>
                  <a:tcPr marL="100489" marR="100489" marT="50292" marB="50292">
                    <a:solidFill>
                      <a:srgbClr val="FDEADA"/>
                    </a:solidFill>
                  </a:tcPr>
                </a:tc>
                <a:tc hMerge="1">
                  <a:txBody>
                    <a:bodyPr/>
                    <a:lstStyle/>
                    <a:p>
                      <a:pPr algn="ctr"/>
                      <a:endParaRPr lang="en-US" sz="1200" dirty="0">
                        <a:solidFill>
                          <a:srgbClr val="000000"/>
                        </a:solidFill>
                        <a:latin typeface="Calibri"/>
                        <a:cs typeface="Calibri"/>
                      </a:endParaRPr>
                    </a:p>
                  </a:txBody>
                  <a:tcPr marL="100489" marR="100489" marT="50292" marB="50292">
                    <a:solidFill>
                      <a:srgbClr val="FDEADA"/>
                    </a:solidFill>
                  </a:tcPr>
                </a:tc>
                <a:extLst>
                  <a:ext uri="{0D108BD9-81ED-4DB2-BD59-A6C34878D82A}">
                    <a16:rowId xmlns:a16="http://schemas.microsoft.com/office/drawing/2014/main" val="10000"/>
                  </a:ext>
                </a:extLst>
              </a:tr>
              <a:tr h="0">
                <a:tc>
                  <a:txBody>
                    <a:bodyPr/>
                    <a:lstStyle/>
                    <a:p>
                      <a:pPr algn="ctr"/>
                      <a:r>
                        <a:rPr lang="en-US" sz="1600" b="0" dirty="0">
                          <a:latin typeface="Calibri"/>
                          <a:cs typeface="Calibri"/>
                        </a:rPr>
                        <a:t>Sqrt(s)</a:t>
                      </a:r>
                    </a:p>
                  </a:txBody>
                  <a:tcPr marL="100489" marR="100489" marT="50292" marB="50292"/>
                </a:tc>
                <a:tc>
                  <a:txBody>
                    <a:bodyPr/>
                    <a:lstStyle/>
                    <a:p>
                      <a:pPr algn="ctr"/>
                      <a:r>
                        <a:rPr lang="en-US" sz="1600" b="0" dirty="0">
                          <a:latin typeface="Calibri"/>
                          <a:cs typeface="Calibri"/>
                        </a:rPr>
                        <a:t>TeV</a:t>
                      </a:r>
                    </a:p>
                  </a:txBody>
                  <a:tcPr marL="100489" marR="100489" marT="50292" marB="50292"/>
                </a:tc>
                <a:tc>
                  <a:txBody>
                    <a:bodyPr/>
                    <a:lstStyle/>
                    <a:p>
                      <a:pPr algn="ctr"/>
                      <a:r>
                        <a:rPr lang="en-US" sz="1600" b="0" dirty="0">
                          <a:solidFill>
                            <a:srgbClr val="000000"/>
                          </a:solidFill>
                          <a:latin typeface="Calibri"/>
                          <a:cs typeface="Calibri"/>
                        </a:rPr>
                        <a:t>3</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10</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3.2</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7.6</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3.2</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7.6</a:t>
                      </a:r>
                    </a:p>
                  </a:txBody>
                  <a:tcPr marL="100489" marR="100489" marT="50292" marB="50292">
                    <a:solidFill>
                      <a:srgbClr val="FDEADA"/>
                    </a:solidFill>
                  </a:tcPr>
                </a:tc>
                <a:extLst>
                  <a:ext uri="{0D108BD9-81ED-4DB2-BD59-A6C34878D82A}">
                    <a16:rowId xmlns:a16="http://schemas.microsoft.com/office/drawing/2014/main" val="2438721577"/>
                  </a:ext>
                </a:extLst>
              </a:tr>
              <a:tr h="288032">
                <a:tc>
                  <a:txBody>
                    <a:bodyPr/>
                    <a:lstStyle/>
                    <a:p>
                      <a:pPr algn="ctr"/>
                      <a:r>
                        <a:rPr lang="en-US" sz="1600" b="0" dirty="0">
                          <a:latin typeface="Calibri"/>
                          <a:cs typeface="Calibri"/>
                        </a:rPr>
                        <a:t>L/IP</a:t>
                      </a:r>
                    </a:p>
                  </a:txBody>
                  <a:tcPr marL="100489" marR="100489" marT="50292" marB="50292"/>
                </a:tc>
                <a:tc>
                  <a:txBody>
                    <a:bodyPr/>
                    <a:lstStyle/>
                    <a:p>
                      <a:pPr algn="ctr"/>
                      <a:r>
                        <a:rPr lang="en-US" sz="1600" b="0" dirty="0">
                          <a:latin typeface="Calibri"/>
                          <a:cs typeface="Calibri"/>
                        </a:rPr>
                        <a:t>10</a:t>
                      </a:r>
                      <a:r>
                        <a:rPr lang="en-US" sz="1600" b="0" baseline="30000" dirty="0">
                          <a:latin typeface="Calibri"/>
                          <a:cs typeface="Calibri"/>
                        </a:rPr>
                        <a:t>34</a:t>
                      </a:r>
                      <a:r>
                        <a:rPr lang="en-US" sz="1600" b="0" baseline="0" dirty="0">
                          <a:latin typeface="Calibri"/>
                          <a:cs typeface="Calibri"/>
                        </a:rPr>
                        <a:t> cm</a:t>
                      </a:r>
                      <a:r>
                        <a:rPr lang="en-US" sz="1600" b="0" baseline="30000" dirty="0">
                          <a:latin typeface="Calibri"/>
                          <a:cs typeface="Calibri"/>
                        </a:rPr>
                        <a:t>-2</a:t>
                      </a:r>
                      <a:r>
                        <a:rPr lang="en-US" sz="1600" b="0" baseline="0" dirty="0">
                          <a:latin typeface="Calibri"/>
                          <a:cs typeface="Calibri"/>
                        </a:rPr>
                        <a:t>s</a:t>
                      </a:r>
                      <a:r>
                        <a:rPr lang="en-US" sz="1600" b="0" baseline="30000" dirty="0">
                          <a:latin typeface="Calibri"/>
                          <a:cs typeface="Calibri"/>
                        </a:rPr>
                        <a:t>-1</a:t>
                      </a:r>
                      <a:endParaRPr lang="en-US" sz="1600" b="0" dirty="0">
                        <a:latin typeface="Calibri"/>
                        <a:cs typeface="Calibri"/>
                      </a:endParaRPr>
                    </a:p>
                  </a:txBody>
                  <a:tcPr marL="100489" marR="100489" marT="50292" marB="50292"/>
                </a:tc>
                <a:tc>
                  <a:txBody>
                    <a:bodyPr/>
                    <a:lstStyle/>
                    <a:p>
                      <a:pPr algn="ctr"/>
                      <a:r>
                        <a:rPr lang="en-US" sz="1600" b="0" dirty="0">
                          <a:latin typeface="Calibri"/>
                          <a:cs typeface="Calibri"/>
                        </a:rPr>
                        <a:t>1.8</a:t>
                      </a:r>
                    </a:p>
                  </a:txBody>
                  <a:tcPr marL="100489" marR="100489" marT="50292" marB="50292">
                    <a:solidFill>
                      <a:srgbClr val="FDEADA"/>
                    </a:solidFill>
                  </a:tcPr>
                </a:tc>
                <a:tc>
                  <a:txBody>
                    <a:bodyPr/>
                    <a:lstStyle/>
                    <a:p>
                      <a:pPr algn="ctr"/>
                      <a:r>
                        <a:rPr lang="en-US" sz="1600" b="0" dirty="0">
                          <a:latin typeface="Calibri"/>
                          <a:cs typeface="Calibri"/>
                        </a:rPr>
                        <a:t>17.5</a:t>
                      </a:r>
                    </a:p>
                  </a:txBody>
                  <a:tcPr marL="100489" marR="100489" marT="50292" marB="50292">
                    <a:solidFill>
                      <a:srgbClr val="FDEADA"/>
                    </a:solidFill>
                  </a:tcPr>
                </a:tc>
                <a:tc>
                  <a:txBody>
                    <a:bodyPr/>
                    <a:lstStyle/>
                    <a:p>
                      <a:pPr algn="ctr"/>
                      <a:r>
                        <a:rPr lang="en-US" sz="1600" b="0" dirty="0">
                          <a:latin typeface="Calibri"/>
                          <a:cs typeface="Calibri"/>
                        </a:rPr>
                        <a:t>2</a:t>
                      </a:r>
                    </a:p>
                  </a:txBody>
                  <a:tcPr marL="100489" marR="100489" marT="50292" marB="50292">
                    <a:solidFill>
                      <a:srgbClr val="FDEADA"/>
                    </a:solidFill>
                  </a:tcPr>
                </a:tc>
                <a:tc>
                  <a:txBody>
                    <a:bodyPr/>
                    <a:lstStyle/>
                    <a:p>
                      <a:pPr algn="ctr"/>
                      <a:r>
                        <a:rPr lang="en-US" sz="1600" b="0" dirty="0">
                          <a:latin typeface="Calibri"/>
                          <a:cs typeface="Calibri"/>
                        </a:rPr>
                        <a:t>10</a:t>
                      </a:r>
                    </a:p>
                  </a:txBody>
                  <a:tcPr marL="100489" marR="100489" marT="50292" marB="50292">
                    <a:solidFill>
                      <a:srgbClr val="FDEADA"/>
                    </a:solidFill>
                  </a:tcPr>
                </a:tc>
                <a:tc>
                  <a:txBody>
                    <a:bodyPr/>
                    <a:lstStyle/>
                    <a:p>
                      <a:pPr algn="ctr"/>
                      <a:r>
                        <a:rPr lang="en-US" sz="1600" b="0" dirty="0">
                          <a:latin typeface="Calibri"/>
                          <a:cs typeface="Calibri"/>
                        </a:rPr>
                        <a:t>0.9</a:t>
                      </a:r>
                    </a:p>
                  </a:txBody>
                  <a:tcPr marL="100489" marR="100489" marT="50292" marB="50292">
                    <a:solidFill>
                      <a:srgbClr val="FDEADA"/>
                    </a:solidFill>
                  </a:tcPr>
                </a:tc>
                <a:tc>
                  <a:txBody>
                    <a:bodyPr/>
                    <a:lstStyle/>
                    <a:p>
                      <a:pPr algn="ctr"/>
                      <a:r>
                        <a:rPr lang="en-US" sz="1600" b="0" dirty="0">
                          <a:latin typeface="Calibri"/>
                          <a:cs typeface="Calibri"/>
                        </a:rPr>
                        <a:t>7.9</a:t>
                      </a:r>
                    </a:p>
                  </a:txBody>
                  <a:tcPr marL="100489" marR="100489" marT="50292" marB="50292">
                    <a:solidFill>
                      <a:srgbClr val="FDEADA"/>
                    </a:solidFill>
                  </a:tcPr>
                </a:tc>
                <a:extLst>
                  <a:ext uri="{0D108BD9-81ED-4DB2-BD59-A6C34878D82A}">
                    <a16:rowId xmlns:a16="http://schemas.microsoft.com/office/drawing/2014/main" val="10001"/>
                  </a:ext>
                </a:extLst>
              </a:tr>
              <a:tr h="288032">
                <a:tc>
                  <a:txBody>
                    <a:bodyPr/>
                    <a:lstStyle/>
                    <a:p>
                      <a:pPr algn="ctr"/>
                      <a:r>
                        <a:rPr lang="en-US" sz="1600" b="0" dirty="0">
                          <a:solidFill>
                            <a:srgbClr val="0000FF"/>
                          </a:solidFill>
                          <a:latin typeface="Calibri"/>
                          <a:cs typeface="Calibri"/>
                        </a:rPr>
                        <a:t>Int L</a:t>
                      </a:r>
                    </a:p>
                  </a:txBody>
                  <a:tcPr marL="100489" marR="100489" marT="50292" marB="50292"/>
                </a:tc>
                <a:tc>
                  <a:txBody>
                    <a:bodyPr/>
                    <a:lstStyle/>
                    <a:p>
                      <a:pPr algn="ctr"/>
                      <a:r>
                        <a:rPr lang="en-US" sz="1600" b="0" dirty="0">
                          <a:solidFill>
                            <a:srgbClr val="0000FF"/>
                          </a:solidFill>
                          <a:latin typeface="Calibri"/>
                          <a:cs typeface="Calibri"/>
                        </a:rPr>
                        <a:t>ab</a:t>
                      </a:r>
                      <a:r>
                        <a:rPr lang="en-US" sz="1600" b="0" baseline="30000" dirty="0">
                          <a:solidFill>
                            <a:srgbClr val="0000FF"/>
                          </a:solidFill>
                          <a:latin typeface="Calibri"/>
                          <a:cs typeface="Calibri"/>
                        </a:rPr>
                        <a:t>-1</a:t>
                      </a:r>
                      <a:endParaRPr lang="en-US" sz="1600" b="0" dirty="0">
                        <a:solidFill>
                          <a:srgbClr val="0000FF"/>
                        </a:solidFill>
                        <a:latin typeface="Calibri"/>
                        <a:cs typeface="Calibri"/>
                      </a:endParaRPr>
                    </a:p>
                  </a:txBody>
                  <a:tcPr marL="100489" marR="100489" marT="50292" marB="50292"/>
                </a:tc>
                <a:tc>
                  <a:txBody>
                    <a:bodyPr/>
                    <a:lstStyle/>
                    <a:p>
                      <a:pPr algn="ctr"/>
                      <a:r>
                        <a:rPr lang="en-US" sz="1600" b="0" dirty="0">
                          <a:solidFill>
                            <a:srgbClr val="0000FF"/>
                          </a:solidFill>
                          <a:latin typeface="Calibri"/>
                          <a:cs typeface="Calibri"/>
                        </a:rPr>
                        <a:t>1</a:t>
                      </a:r>
                    </a:p>
                  </a:txBody>
                  <a:tcPr marL="100489" marR="100489" marT="50292" marB="50292">
                    <a:solidFill>
                      <a:srgbClr val="FDEADA"/>
                    </a:solidFill>
                  </a:tcPr>
                </a:tc>
                <a:tc>
                  <a:txBody>
                    <a:bodyPr/>
                    <a:lstStyle/>
                    <a:p>
                      <a:pPr algn="ctr"/>
                      <a:r>
                        <a:rPr lang="en-US" sz="1600" b="0" dirty="0">
                          <a:solidFill>
                            <a:srgbClr val="0000FF"/>
                          </a:solidFill>
                          <a:latin typeface="Calibri"/>
                          <a:cs typeface="Calibri"/>
                        </a:rPr>
                        <a:t>10</a:t>
                      </a:r>
                    </a:p>
                  </a:txBody>
                  <a:tcPr marL="100489" marR="100489" marT="50292" marB="50292">
                    <a:solidFill>
                      <a:srgbClr val="FDEADA"/>
                    </a:solidFill>
                  </a:tcPr>
                </a:tc>
                <a:tc>
                  <a:txBody>
                    <a:bodyPr/>
                    <a:lstStyle/>
                    <a:p>
                      <a:pPr algn="ctr"/>
                      <a:r>
                        <a:rPr lang="en-US" sz="1600" b="0" dirty="0">
                          <a:solidFill>
                            <a:srgbClr val="0000FF"/>
                          </a:solidFill>
                          <a:latin typeface="Calibri"/>
                          <a:cs typeface="Calibri"/>
                        </a:rPr>
                        <a:t>1</a:t>
                      </a:r>
                    </a:p>
                  </a:txBody>
                  <a:tcPr marL="100489" marR="100489" marT="50292" marB="50292">
                    <a:solidFill>
                      <a:srgbClr val="FDEADA"/>
                    </a:solidFill>
                  </a:tcPr>
                </a:tc>
                <a:tc>
                  <a:txBody>
                    <a:bodyPr/>
                    <a:lstStyle/>
                    <a:p>
                      <a:pPr algn="ctr"/>
                      <a:r>
                        <a:rPr lang="en-US" sz="1600" b="0" dirty="0">
                          <a:solidFill>
                            <a:srgbClr val="0000FF"/>
                          </a:solidFill>
                          <a:latin typeface="Calibri"/>
                          <a:cs typeface="Calibri"/>
                        </a:rPr>
                        <a:t>10</a:t>
                      </a:r>
                    </a:p>
                  </a:txBody>
                  <a:tcPr marL="100489" marR="100489" marT="50292" marB="50292">
                    <a:solidFill>
                      <a:srgbClr val="FDEADA"/>
                    </a:solidFill>
                  </a:tcPr>
                </a:tc>
                <a:tc>
                  <a:txBody>
                    <a:bodyPr/>
                    <a:lstStyle/>
                    <a:p>
                      <a:pPr algn="ctr"/>
                      <a:r>
                        <a:rPr lang="en-US" sz="1600" b="0" dirty="0">
                          <a:solidFill>
                            <a:srgbClr val="0000FF"/>
                          </a:solidFill>
                          <a:latin typeface="Calibri"/>
                          <a:cs typeface="Calibri"/>
                        </a:rPr>
                        <a:t>1</a:t>
                      </a:r>
                    </a:p>
                  </a:txBody>
                  <a:tcPr marL="100489" marR="100489" marT="50292" marB="50292">
                    <a:solidFill>
                      <a:srgbClr val="FDEADA"/>
                    </a:solidFill>
                  </a:tcPr>
                </a:tc>
                <a:tc>
                  <a:txBody>
                    <a:bodyPr/>
                    <a:lstStyle/>
                    <a:p>
                      <a:pPr algn="ctr"/>
                      <a:r>
                        <a:rPr lang="en-US" sz="1600" b="0" dirty="0">
                          <a:solidFill>
                            <a:srgbClr val="0000FF"/>
                          </a:solidFill>
                          <a:latin typeface="Calibri"/>
                          <a:cs typeface="Calibri"/>
                        </a:rPr>
                        <a:t>10</a:t>
                      </a:r>
                    </a:p>
                  </a:txBody>
                  <a:tcPr marL="100489" marR="100489" marT="50292" marB="50292">
                    <a:solidFill>
                      <a:srgbClr val="FDEADA"/>
                    </a:solidFill>
                  </a:tcPr>
                </a:tc>
                <a:extLst>
                  <a:ext uri="{0D108BD9-81ED-4DB2-BD59-A6C34878D82A}">
                    <a16:rowId xmlns:a16="http://schemas.microsoft.com/office/drawing/2014/main" val="10002"/>
                  </a:ext>
                </a:extLst>
              </a:tr>
              <a:tr h="288032">
                <a:tc>
                  <a:txBody>
                    <a:bodyPr/>
                    <a:lstStyle/>
                    <a:p>
                      <a:pPr algn="ctr"/>
                      <a:r>
                        <a:rPr lang="en-US" sz="1600" b="0" dirty="0">
                          <a:solidFill>
                            <a:srgbClr val="0000FF"/>
                          </a:solidFill>
                          <a:latin typeface="Calibri"/>
                          <a:cs typeface="Calibri"/>
                        </a:rPr>
                        <a:t>Accumulation time </a:t>
                      </a:r>
                    </a:p>
                  </a:txBody>
                  <a:tcPr marL="100489" marR="100489" marT="50292" marB="50292"/>
                </a:tc>
                <a:tc>
                  <a:txBody>
                    <a:bodyPr/>
                    <a:lstStyle/>
                    <a:p>
                      <a:pPr algn="ctr"/>
                      <a:r>
                        <a:rPr lang="en-US" sz="1600" b="0" dirty="0">
                          <a:solidFill>
                            <a:srgbClr val="0000FF"/>
                          </a:solidFill>
                          <a:latin typeface="Calibri"/>
                          <a:cs typeface="Calibri"/>
                        </a:rPr>
                        <a:t>years</a:t>
                      </a:r>
                    </a:p>
                  </a:txBody>
                  <a:tcPr marL="100489" marR="100489" marT="50292" marB="50292"/>
                </a:tc>
                <a:tc>
                  <a:txBody>
                    <a:bodyPr/>
                    <a:lstStyle/>
                    <a:p>
                      <a:pPr algn="ctr"/>
                      <a:r>
                        <a:rPr lang="en-US" sz="1600" b="0" dirty="0">
                          <a:solidFill>
                            <a:srgbClr val="0000FF"/>
                          </a:solidFill>
                          <a:latin typeface="Calibri"/>
                          <a:cs typeface="Calibri"/>
                        </a:rPr>
                        <a:t>2+2.8</a:t>
                      </a:r>
                    </a:p>
                  </a:txBody>
                  <a:tcPr marL="100489" marR="100489" marT="50292" marB="50292">
                    <a:solidFill>
                      <a:srgbClr val="FDEADA"/>
                    </a:solidFill>
                  </a:tcPr>
                </a:tc>
                <a:tc>
                  <a:txBody>
                    <a:bodyPr/>
                    <a:lstStyle/>
                    <a:p>
                      <a:pPr algn="ctr"/>
                      <a:r>
                        <a:rPr lang="en-US" sz="1600" b="0" dirty="0">
                          <a:solidFill>
                            <a:srgbClr val="0000FF"/>
                          </a:solidFill>
                          <a:latin typeface="Calibri"/>
                          <a:cs typeface="Calibri"/>
                        </a:rPr>
                        <a:t>2+2.9</a:t>
                      </a:r>
                    </a:p>
                  </a:txBody>
                  <a:tcPr marL="100489" marR="100489" marT="50292" marB="50292">
                    <a:solidFill>
                      <a:srgbClr val="FDEADA"/>
                    </a:solidFill>
                  </a:tcPr>
                </a:tc>
                <a:tc>
                  <a:txBody>
                    <a:bodyPr/>
                    <a:lstStyle/>
                    <a:p>
                      <a:pPr algn="ctr"/>
                      <a:r>
                        <a:rPr lang="en-US" sz="1600" b="0" dirty="0">
                          <a:solidFill>
                            <a:srgbClr val="0000FF"/>
                          </a:solidFill>
                          <a:latin typeface="Calibri"/>
                          <a:cs typeface="Calibri"/>
                        </a:rPr>
                        <a:t>2+2.5</a:t>
                      </a:r>
                    </a:p>
                  </a:txBody>
                  <a:tcPr marL="100489" marR="100489" marT="50292" marB="50292">
                    <a:solidFill>
                      <a:srgbClr val="FDEADA"/>
                    </a:solidFill>
                  </a:tcPr>
                </a:tc>
                <a:tc>
                  <a:txBody>
                    <a:bodyPr/>
                    <a:lstStyle/>
                    <a:p>
                      <a:pPr algn="ctr"/>
                      <a:r>
                        <a:rPr lang="en-US" sz="1600" b="0" dirty="0">
                          <a:solidFill>
                            <a:srgbClr val="0000FF"/>
                          </a:solidFill>
                          <a:latin typeface="Calibri"/>
                          <a:cs typeface="Calibri"/>
                        </a:rPr>
                        <a:t>2+5</a:t>
                      </a:r>
                    </a:p>
                  </a:txBody>
                  <a:tcPr marL="100489" marR="100489" marT="50292" marB="50292">
                    <a:solidFill>
                      <a:srgbClr val="FDEADA"/>
                    </a:solidFill>
                  </a:tcPr>
                </a:tc>
                <a:tc>
                  <a:txBody>
                    <a:bodyPr/>
                    <a:lstStyle/>
                    <a:p>
                      <a:pPr algn="ctr"/>
                      <a:r>
                        <a:rPr lang="en-US" sz="1600" b="0" dirty="0">
                          <a:solidFill>
                            <a:srgbClr val="0000FF"/>
                          </a:solidFill>
                          <a:latin typeface="Calibri"/>
                          <a:cs typeface="Calibri"/>
                        </a:rPr>
                        <a:t>2+5.6</a:t>
                      </a:r>
                    </a:p>
                  </a:txBody>
                  <a:tcPr marL="100489" marR="100489" marT="50292" marB="50292">
                    <a:solidFill>
                      <a:srgbClr val="FDEADA"/>
                    </a:solidFill>
                  </a:tcPr>
                </a:tc>
                <a:tc>
                  <a:txBody>
                    <a:bodyPr/>
                    <a:lstStyle/>
                    <a:p>
                      <a:pPr algn="ctr"/>
                      <a:r>
                        <a:rPr lang="en-US" sz="1600" b="0" dirty="0">
                          <a:solidFill>
                            <a:srgbClr val="0000FF"/>
                          </a:solidFill>
                          <a:latin typeface="Calibri"/>
                          <a:cs typeface="Calibri"/>
                        </a:rPr>
                        <a:t>2+6.3</a:t>
                      </a:r>
                    </a:p>
                  </a:txBody>
                  <a:tcPr marL="100489" marR="100489" marT="50292" marB="50292">
                    <a:solidFill>
                      <a:srgbClr val="FDEADA"/>
                    </a:solidFill>
                  </a:tcPr>
                </a:tc>
                <a:extLst>
                  <a:ext uri="{0D108BD9-81ED-4DB2-BD59-A6C34878D82A}">
                    <a16:rowId xmlns:a16="http://schemas.microsoft.com/office/drawing/2014/main" val="1503398529"/>
                  </a:ext>
                </a:extLst>
              </a:tr>
              <a:tr h="2880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dirty="0">
                          <a:solidFill>
                            <a:srgbClr val="000000"/>
                          </a:solidFill>
                          <a:latin typeface="Calibri"/>
                          <a:cs typeface="Calibri"/>
                        </a:rPr>
                        <a:t>C</a:t>
                      </a:r>
                    </a:p>
                  </a:txBody>
                  <a:tcPr marL="100489" marR="100489" marT="50292" marB="50292"/>
                </a:tc>
                <a:tc>
                  <a:txBody>
                    <a:bodyPr/>
                    <a:lstStyle/>
                    <a:p>
                      <a:pPr algn="ctr"/>
                      <a:r>
                        <a:rPr lang="en-US" sz="1600" b="0" dirty="0">
                          <a:solidFill>
                            <a:srgbClr val="000000"/>
                          </a:solidFill>
                          <a:latin typeface="Calibri"/>
                          <a:cs typeface="Calibri"/>
                        </a:rPr>
                        <a:t>km</a:t>
                      </a:r>
                    </a:p>
                  </a:txBody>
                  <a:tcPr marL="100489" marR="100489" marT="50292" marB="50292"/>
                </a:tc>
                <a:tc>
                  <a:txBody>
                    <a:bodyPr/>
                    <a:lstStyle/>
                    <a:p>
                      <a:pPr algn="ctr"/>
                      <a:r>
                        <a:rPr lang="en-US" sz="1600" b="0" dirty="0">
                          <a:solidFill>
                            <a:srgbClr val="000000"/>
                          </a:solidFill>
                          <a:latin typeface="Calibri"/>
                          <a:cs typeface="Calibri"/>
                        </a:rPr>
                        <a:t>4.5</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11.4</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4.8</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8.7</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11</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11</a:t>
                      </a:r>
                    </a:p>
                  </a:txBody>
                  <a:tcPr marL="100489" marR="100489" marT="50292" marB="50292">
                    <a:solidFill>
                      <a:srgbClr val="FDEADA"/>
                    </a:solidFill>
                  </a:tcPr>
                </a:tc>
                <a:extLst>
                  <a:ext uri="{0D108BD9-81ED-4DB2-BD59-A6C34878D82A}">
                    <a16:rowId xmlns:a16="http://schemas.microsoft.com/office/drawing/2014/main" val="10005"/>
                  </a:ext>
                </a:extLst>
              </a:tr>
              <a:tr h="2880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dirty="0" err="1">
                          <a:solidFill>
                            <a:srgbClr val="000000"/>
                          </a:solidFill>
                          <a:latin typeface="Calibri"/>
                          <a:cs typeface="Calibri"/>
                        </a:rPr>
                        <a:t>B</a:t>
                      </a:r>
                      <a:r>
                        <a:rPr lang="en-US" sz="1600" b="0" baseline="-25000" dirty="0" err="1">
                          <a:solidFill>
                            <a:srgbClr val="000000"/>
                          </a:solidFill>
                          <a:latin typeface="Calibri"/>
                          <a:cs typeface="Calibri"/>
                        </a:rPr>
                        <a:t>dipole</a:t>
                      </a:r>
                      <a:endParaRPr lang="en-US" sz="1600" b="0" dirty="0">
                        <a:solidFill>
                          <a:srgbClr val="000000"/>
                        </a:solidFill>
                        <a:latin typeface="Calibri"/>
                        <a:cs typeface="Calibri"/>
                      </a:endParaRPr>
                    </a:p>
                  </a:txBody>
                  <a:tcPr marL="100489" marR="100489" marT="50292" marB="50292"/>
                </a:tc>
                <a:tc>
                  <a:txBody>
                    <a:bodyPr/>
                    <a:lstStyle/>
                    <a:p>
                      <a:pPr algn="ctr"/>
                      <a:r>
                        <a:rPr lang="en-US" sz="1600" b="0" dirty="0">
                          <a:solidFill>
                            <a:srgbClr val="000000"/>
                          </a:solidFill>
                          <a:latin typeface="Calibri"/>
                          <a:cs typeface="Calibri"/>
                        </a:rPr>
                        <a:t>T</a:t>
                      </a:r>
                    </a:p>
                  </a:txBody>
                  <a:tcPr marL="100489" marR="100489" marT="50292" marB="50292"/>
                </a:tc>
                <a:tc>
                  <a:txBody>
                    <a:bodyPr/>
                    <a:lstStyle/>
                    <a:p>
                      <a:pPr algn="ctr"/>
                      <a:r>
                        <a:rPr lang="en-US" sz="1600" b="0" dirty="0">
                          <a:solidFill>
                            <a:srgbClr val="000000"/>
                          </a:solidFill>
                          <a:latin typeface="Calibri"/>
                          <a:cs typeface="Calibri"/>
                        </a:rPr>
                        <a:t>11</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14</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11</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14</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4.8</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11</a:t>
                      </a:r>
                    </a:p>
                  </a:txBody>
                  <a:tcPr marL="100489" marR="100489" marT="50292" marB="50292">
                    <a:solidFill>
                      <a:srgbClr val="FDEADA"/>
                    </a:solidFill>
                  </a:tcPr>
                </a:tc>
                <a:extLst>
                  <a:ext uri="{0D108BD9-81ED-4DB2-BD59-A6C34878D82A}">
                    <a16:rowId xmlns:a16="http://schemas.microsoft.com/office/drawing/2014/main" val="10006"/>
                  </a:ext>
                </a:extLst>
              </a:tr>
              <a:tr h="288032">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Calibri"/>
                          <a:cs typeface="Calibri"/>
                        </a:rPr>
                        <a:t>Collider dipole technology</a:t>
                      </a:r>
                    </a:p>
                  </a:txBody>
                  <a:tcPr marL="100489" marR="100489" marT="50292" marB="50292"/>
                </a:tc>
                <a:tc hMerge="1">
                  <a:txBody>
                    <a:bodyPr/>
                    <a:lstStyle/>
                    <a:p>
                      <a:pPr algn="ctr"/>
                      <a:endParaRPr lang="en-US" sz="1400" dirty="0">
                        <a:solidFill>
                          <a:srgbClr val="FF0000"/>
                        </a:solidFill>
                        <a:latin typeface="Calibri"/>
                        <a:cs typeface="Calibri"/>
                      </a:endParaRPr>
                    </a:p>
                  </a:txBody>
                  <a:tcPr marL="100489" marR="100489" marT="50292" marB="50292"/>
                </a:tc>
                <a:tc>
                  <a:txBody>
                    <a:bodyPr/>
                    <a:lstStyle/>
                    <a:p>
                      <a:pPr algn="ctr"/>
                      <a:r>
                        <a:rPr lang="en-US" sz="1600" b="0" dirty="0">
                          <a:solidFill>
                            <a:schemeClr val="tx1"/>
                          </a:solidFill>
                          <a:latin typeface="Calibri"/>
                          <a:cs typeface="Calibri"/>
                        </a:rPr>
                        <a:t>Nb3Sn</a:t>
                      </a:r>
                    </a:p>
                  </a:txBody>
                  <a:tcPr marL="100489" marR="100489" marT="50292" marB="50292">
                    <a:solidFill>
                      <a:srgbClr val="FDEADA"/>
                    </a:solidFill>
                  </a:tcPr>
                </a:tc>
                <a:tc>
                  <a:txBody>
                    <a:bodyPr/>
                    <a:lstStyle/>
                    <a:p>
                      <a:pPr algn="ctr"/>
                      <a:r>
                        <a:rPr lang="en-US" sz="1600" b="0" dirty="0">
                          <a:solidFill>
                            <a:schemeClr val="tx1"/>
                          </a:solidFill>
                          <a:latin typeface="Calibri"/>
                          <a:cs typeface="Calibri"/>
                        </a:rPr>
                        <a:t>HTS</a:t>
                      </a:r>
                    </a:p>
                  </a:txBody>
                  <a:tcPr marL="100489" marR="100489" marT="50292" marB="50292">
                    <a:solidFill>
                      <a:srgbClr val="FDEADA"/>
                    </a:solidFill>
                  </a:tcPr>
                </a:tc>
                <a:tc>
                  <a:txBody>
                    <a:bodyPr/>
                    <a:lstStyle/>
                    <a:p>
                      <a:pPr algn="ctr"/>
                      <a:r>
                        <a:rPr lang="en-US" sz="1600" b="0" dirty="0">
                          <a:solidFill>
                            <a:schemeClr val="tx1"/>
                          </a:solidFill>
                          <a:latin typeface="Calibri"/>
                          <a:cs typeface="Calibri"/>
                        </a:rPr>
                        <a:t>Nb3Sn</a:t>
                      </a:r>
                    </a:p>
                  </a:txBody>
                  <a:tcPr marL="100489" marR="100489" marT="50292" marB="50292">
                    <a:solidFill>
                      <a:srgbClr val="FDEADA"/>
                    </a:solidFill>
                  </a:tcPr>
                </a:tc>
                <a:tc>
                  <a:txBody>
                    <a:bodyPr/>
                    <a:lstStyle/>
                    <a:p>
                      <a:pPr algn="ctr"/>
                      <a:r>
                        <a:rPr lang="en-US" sz="1600" b="0" dirty="0">
                          <a:solidFill>
                            <a:schemeClr val="tx1"/>
                          </a:solidFill>
                          <a:latin typeface="Calibri"/>
                          <a:cs typeface="Calibri"/>
                        </a:rPr>
                        <a:t>HTS</a:t>
                      </a:r>
                    </a:p>
                  </a:txBody>
                  <a:tcPr marL="100489" marR="100489" marT="50292" marB="50292">
                    <a:solidFill>
                      <a:srgbClr val="FDEADA"/>
                    </a:solidFill>
                  </a:tcPr>
                </a:tc>
                <a:tc>
                  <a:txBody>
                    <a:bodyPr/>
                    <a:lstStyle/>
                    <a:p>
                      <a:pPr algn="ctr"/>
                      <a:r>
                        <a:rPr lang="en-US" sz="1600" b="0" dirty="0" err="1">
                          <a:solidFill>
                            <a:schemeClr val="tx1"/>
                          </a:solidFill>
                          <a:latin typeface="Calibri"/>
                          <a:cs typeface="Calibri"/>
                        </a:rPr>
                        <a:t>NbTi</a:t>
                      </a:r>
                      <a:endParaRPr lang="en-US" sz="1600" b="0" dirty="0">
                        <a:solidFill>
                          <a:schemeClr val="tx1"/>
                        </a:solidFill>
                        <a:latin typeface="Calibri"/>
                        <a:cs typeface="Calibri"/>
                      </a:endParaRPr>
                    </a:p>
                  </a:txBody>
                  <a:tcPr marL="100489" marR="100489" marT="50292" marB="50292">
                    <a:solidFill>
                      <a:srgbClr val="FDEADA"/>
                    </a:solidFill>
                  </a:tcPr>
                </a:tc>
                <a:tc>
                  <a:txBody>
                    <a:bodyPr/>
                    <a:lstStyle/>
                    <a:p>
                      <a:pPr algn="ctr"/>
                      <a:r>
                        <a:rPr lang="en-US" sz="1600" b="0" dirty="0">
                          <a:solidFill>
                            <a:schemeClr val="tx1"/>
                          </a:solidFill>
                          <a:latin typeface="Calibri"/>
                          <a:cs typeface="Calibri"/>
                        </a:rPr>
                        <a:t>Nb3Sn</a:t>
                      </a:r>
                    </a:p>
                    <a:p>
                      <a:pPr algn="ctr"/>
                      <a:r>
                        <a:rPr lang="en-US" sz="1600" b="0" dirty="0">
                          <a:solidFill>
                            <a:schemeClr val="tx1"/>
                          </a:solidFill>
                          <a:latin typeface="Calibri"/>
                          <a:cs typeface="Calibri"/>
                        </a:rPr>
                        <a:t>or HTS</a:t>
                      </a:r>
                    </a:p>
                  </a:txBody>
                  <a:tcPr marL="100489" marR="100489" marT="50292" marB="50292">
                    <a:solidFill>
                      <a:srgbClr val="FDEADA"/>
                    </a:solidFill>
                  </a:tcPr>
                </a:tc>
                <a:extLst>
                  <a:ext uri="{0D108BD9-81ED-4DB2-BD59-A6C34878D82A}">
                    <a16:rowId xmlns:a16="http://schemas.microsoft.com/office/drawing/2014/main" val="1634752097"/>
                  </a:ext>
                </a:extLst>
              </a:tr>
            </a:tbl>
          </a:graphicData>
        </a:graphic>
      </p:graphicFrame>
      <p:sp>
        <p:nvSpPr>
          <p:cNvPr id="3" name="TextBox 2">
            <a:extLst>
              <a:ext uri="{FF2B5EF4-FFF2-40B4-BE49-F238E27FC236}">
                <a16:creationId xmlns:a16="http://schemas.microsoft.com/office/drawing/2014/main" id="{F06DC0B7-FCD4-4628-49A7-2C95591431BC}"/>
              </a:ext>
            </a:extLst>
          </p:cNvPr>
          <p:cNvSpPr txBox="1"/>
          <p:nvPr/>
        </p:nvSpPr>
        <p:spPr>
          <a:xfrm>
            <a:off x="179515" y="4155926"/>
            <a:ext cx="8712965" cy="584775"/>
          </a:xfrm>
          <a:prstGeom prst="rect">
            <a:avLst/>
          </a:prstGeom>
          <a:noFill/>
        </p:spPr>
        <p:txBody>
          <a:bodyPr wrap="square" rtlCol="0">
            <a:spAutoFit/>
          </a:bodyPr>
          <a:lstStyle/>
          <a:p>
            <a:r>
              <a:rPr lang="en-US" sz="1600" dirty="0"/>
              <a:t>Accumulation time: Time to obtain the integrated luminosity with two IPs.</a:t>
            </a:r>
          </a:p>
          <a:p>
            <a:r>
              <a:rPr lang="en-US" sz="1600" dirty="0"/>
              <a:t>Ramp-up over the first three years 5%, 25%, 70% of nominal.</a:t>
            </a:r>
          </a:p>
        </p:txBody>
      </p:sp>
      <p:sp>
        <p:nvSpPr>
          <p:cNvPr id="2" name="Slide Number Placeholder 1">
            <a:extLst>
              <a:ext uri="{FF2B5EF4-FFF2-40B4-BE49-F238E27FC236}">
                <a16:creationId xmlns:a16="http://schemas.microsoft.com/office/drawing/2014/main" id="{4A687EF1-2E22-DD4C-5B11-401871741904}"/>
              </a:ext>
            </a:extLst>
          </p:cNvPr>
          <p:cNvSpPr>
            <a:spLocks noGrp="1"/>
          </p:cNvSpPr>
          <p:nvPr>
            <p:ph type="sldNum" sz="quarter" idx="4"/>
          </p:nvPr>
        </p:nvSpPr>
        <p:spPr/>
        <p:txBody>
          <a:bodyPr/>
          <a:lstStyle/>
          <a:p>
            <a:fld id="{974172A1-1CBF-0B40-9234-7D4D80EC19EA}" type="slidenum">
              <a:rPr lang="en-GB" smtClean="0"/>
              <a:pPr/>
              <a:t>5</a:t>
            </a:fld>
            <a:endParaRPr lang="en-GB" dirty="0"/>
          </a:p>
        </p:txBody>
      </p:sp>
    </p:spTree>
    <p:extLst>
      <p:ext uri="{BB962C8B-B14F-4D97-AF65-F5344CB8AC3E}">
        <p14:creationId xmlns:p14="http://schemas.microsoft.com/office/powerpoint/2010/main" val="2318229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PlaceHolder 1"/>
          <p:cNvSpPr>
            <a:spLocks noGrp="1"/>
          </p:cNvSpPr>
          <p:nvPr>
            <p:ph type="title"/>
          </p:nvPr>
        </p:nvSpPr>
        <p:spPr>
          <a:prstGeom prst="rect">
            <a:avLst/>
          </a:prstGeom>
          <a:noFill/>
          <a:ln w="0">
            <a:noFill/>
          </a:ln>
        </p:spPr>
        <p:txBody>
          <a:bodyPr lIns="74160" tIns="37080" rIns="74160" bIns="37080" anchor="t">
            <a:noAutofit/>
          </a:bodyPr>
          <a:lstStyle/>
          <a:p>
            <a:pPr indent="0" algn="ctr">
              <a:lnSpc>
                <a:spcPct val="100000"/>
              </a:lnSpc>
              <a:buNone/>
            </a:pPr>
            <a:r>
              <a:rPr lang="en-US" sz="3200" b="0" strike="noStrike" spc="-1">
                <a:solidFill>
                  <a:srgbClr val="000000"/>
                </a:solidFill>
                <a:latin typeface="Calibri"/>
              </a:rPr>
              <a:t>Muon Collider Luminosity Scaling</a:t>
            </a:r>
            <a:endParaRPr lang="fr-FR" sz="3200" b="0" strike="noStrike" spc="-1">
              <a:solidFill>
                <a:srgbClr val="000000"/>
              </a:solidFill>
              <a:latin typeface="Arial"/>
            </a:endParaRPr>
          </a:p>
        </p:txBody>
      </p:sp>
      <p:sp>
        <p:nvSpPr>
          <p:cNvPr id="3" name="PlaceHolder 2"/>
          <p:cNvSpPr>
            <a:spLocks noGrp="1"/>
          </p:cNvSpPr>
          <p:nvPr>
            <p:ph type="ftr" idx="3"/>
          </p:nvPr>
        </p:nvSpPr>
        <p:spPr/>
        <p:txBody>
          <a:bodyPr/>
          <a:lstStyle/>
          <a:p>
            <a:r>
              <a:rPr lang="en-GB"/>
              <a:t>D. Schulte,  Future Colliders 3, BND, 2025</a:t>
            </a:r>
            <a:endParaRPr/>
          </a:p>
        </p:txBody>
      </p:sp>
      <p:sp>
        <p:nvSpPr>
          <p:cNvPr id="4" name="PlaceHolder 3"/>
          <p:cNvSpPr>
            <a:spLocks noGrp="1"/>
          </p:cNvSpPr>
          <p:nvPr>
            <p:ph type="sldNum" idx="4"/>
          </p:nvPr>
        </p:nvSpPr>
        <p:spPr/>
        <p:txBody>
          <a:bodyPr/>
          <a:lstStyle/>
          <a:p>
            <a:fld id="{3EE62FD3-1851-41FC-BFA6-A54936D0037D}" type="slidenum">
              <a:rPr/>
              <a:t>6</a:t>
            </a:fld>
            <a:endParaRPr/>
          </a:p>
        </p:txBody>
      </p:sp>
      <p:sp>
        <p:nvSpPr>
          <p:cNvPr id="283" name="TextBox 12"/>
          <p:cNvSpPr/>
          <p:nvPr/>
        </p:nvSpPr>
        <p:spPr>
          <a:xfrm>
            <a:off x="304560" y="699480"/>
            <a:ext cx="5157000" cy="811080"/>
          </a:xfrm>
          <a:prstGeom prst="rect">
            <a:avLst/>
          </a:prstGeom>
          <a:noFill/>
          <a:ln w="0">
            <a:noFill/>
          </a:ln>
        </p:spPr>
        <p:style>
          <a:lnRef idx="0">
            <a:scrgbClr r="0" g="0" b="0"/>
          </a:lnRef>
          <a:fillRef idx="0">
            <a:scrgbClr r="0" g="0" b="0"/>
          </a:fillRef>
          <a:effectRef idx="0">
            <a:scrgbClr r="0" g="0" b="0"/>
          </a:effectRef>
          <a:fontRef idx="minor"/>
        </p:style>
        <p:txBody>
          <a:bodyPr wrap="none" lIns="81720" tIns="40680" rIns="81720" bIns="40680" anchor="t">
            <a:spAutoFit/>
          </a:bodyPr>
          <a:lstStyle/>
          <a:p>
            <a:pPr>
              <a:lnSpc>
                <a:spcPct val="100000"/>
              </a:lnSpc>
            </a:pPr>
            <a:r>
              <a:rPr lang="en-US" sz="1600" b="0" strike="noStrike" spc="-1">
                <a:solidFill>
                  <a:srgbClr val="000000"/>
                </a:solidFill>
                <a:latin typeface="Calibri"/>
              </a:rPr>
              <a:t>Fundamental limitation</a:t>
            </a:r>
            <a:endParaRPr lang="en-GB" sz="1600" b="0" strike="noStrike" spc="-1">
              <a:solidFill>
                <a:srgbClr val="000000"/>
              </a:solidFill>
              <a:latin typeface="Arial"/>
            </a:endParaRPr>
          </a:p>
          <a:p>
            <a:pPr>
              <a:lnSpc>
                <a:spcPct val="100000"/>
              </a:lnSpc>
            </a:pPr>
            <a:r>
              <a:rPr lang="en-US" sz="1600" b="0" strike="noStrike" spc="-1">
                <a:solidFill>
                  <a:srgbClr val="000000"/>
                </a:solidFill>
                <a:latin typeface="Calibri"/>
              </a:rPr>
              <a:t>Requires emittance preservation and advanced lattice design</a:t>
            </a:r>
            <a:endParaRPr lang="en-GB" sz="1600" b="0" strike="noStrike" spc="-1">
              <a:solidFill>
                <a:srgbClr val="000000"/>
              </a:solidFill>
              <a:latin typeface="Arial"/>
            </a:endParaRPr>
          </a:p>
          <a:p>
            <a:pPr>
              <a:lnSpc>
                <a:spcPct val="100000"/>
              </a:lnSpc>
            </a:pPr>
            <a:r>
              <a:rPr lang="en-US" sz="1600" b="0" strike="noStrike" spc="-1">
                <a:solidFill>
                  <a:srgbClr val="000000"/>
                </a:solidFill>
                <a:latin typeface="Calibri"/>
              </a:rPr>
              <a:t>Applies to MAP scheme</a:t>
            </a:r>
            <a:endParaRPr lang="en-GB" sz="1600" b="0" strike="noStrike" spc="-1">
              <a:solidFill>
                <a:srgbClr val="000000"/>
              </a:solidFill>
              <a:latin typeface="Arial"/>
            </a:endParaRPr>
          </a:p>
        </p:txBody>
      </p:sp>
      <p:sp>
        <p:nvSpPr>
          <p:cNvPr id="284" name="TextBox 39"/>
          <p:cNvSpPr/>
          <p:nvPr/>
        </p:nvSpPr>
        <p:spPr>
          <a:xfrm>
            <a:off x="4571640" y="3795886"/>
            <a:ext cx="4316760" cy="1067040"/>
          </a:xfrm>
          <a:prstGeom prst="rect">
            <a:avLst/>
          </a:prstGeom>
          <a:solidFill>
            <a:schemeClr val="accent6">
              <a:lumMod val="20000"/>
              <a:lumOff val="80000"/>
            </a:schemeClr>
          </a:solidFill>
          <a:ln w="0">
            <a:noFill/>
          </a:ln>
        </p:spPr>
        <p:style>
          <a:lnRef idx="0">
            <a:scrgbClr r="0" g="0" b="0"/>
          </a:lnRef>
          <a:fillRef idx="0">
            <a:scrgbClr r="0" g="0" b="0"/>
          </a:fillRef>
          <a:effectRef idx="0">
            <a:scrgbClr r="0" g="0" b="0"/>
          </a:effectRef>
          <a:fontRef idx="minor"/>
        </p:style>
        <p:txBody>
          <a:bodyPr wrap="square" lIns="81720" tIns="40680" rIns="81720" bIns="40680" anchor="t">
            <a:spAutoFit/>
          </a:bodyPr>
          <a:lstStyle/>
          <a:p>
            <a:pPr>
              <a:lnSpc>
                <a:spcPct val="100000"/>
              </a:lnSpc>
            </a:pPr>
            <a:r>
              <a:rPr lang="en-US" sz="1600" b="0" strike="noStrike" spc="-1" dirty="0">
                <a:solidFill>
                  <a:srgbClr val="000000"/>
                </a:solidFill>
                <a:latin typeface="Calibri"/>
              </a:rPr>
              <a:t>Luminosity per power increases with energy</a:t>
            </a:r>
            <a:endParaRPr lang="en-GB" sz="1600" b="0" strike="noStrike" spc="-1" dirty="0">
              <a:solidFill>
                <a:srgbClr val="000000"/>
              </a:solidFill>
              <a:latin typeface="Arial"/>
            </a:endParaRPr>
          </a:p>
          <a:p>
            <a:pPr>
              <a:lnSpc>
                <a:spcPct val="100000"/>
              </a:lnSpc>
            </a:pPr>
            <a:r>
              <a:rPr lang="en-US" sz="1600" b="0" strike="noStrike" spc="-1" dirty="0">
                <a:solidFill>
                  <a:srgbClr val="000000"/>
                </a:solidFill>
                <a:latin typeface="Calibri"/>
              </a:rPr>
              <a:t>Provided technologies can be made available</a:t>
            </a:r>
            <a:endParaRPr lang="en-GB" sz="1600" b="0" strike="noStrike" spc="-1" dirty="0">
              <a:solidFill>
                <a:srgbClr val="000000"/>
              </a:solidFill>
              <a:latin typeface="Arial"/>
            </a:endParaRPr>
          </a:p>
          <a:p>
            <a:pPr>
              <a:lnSpc>
                <a:spcPct val="100000"/>
              </a:lnSpc>
            </a:pPr>
            <a:endParaRPr lang="en-GB" sz="1600" b="0" strike="noStrike" spc="-1" dirty="0">
              <a:solidFill>
                <a:srgbClr val="000000"/>
              </a:solidFill>
              <a:latin typeface="Arial"/>
            </a:endParaRPr>
          </a:p>
          <a:p>
            <a:pPr>
              <a:lnSpc>
                <a:spcPct val="100000"/>
              </a:lnSpc>
            </a:pPr>
            <a:r>
              <a:rPr lang="en-US" sz="1600" b="0" strike="noStrike" spc="-1" dirty="0">
                <a:solidFill>
                  <a:srgbClr val="0000FF"/>
                </a:solidFill>
                <a:latin typeface="Calibri"/>
              </a:rPr>
              <a:t>Constant current</a:t>
            </a:r>
            <a:r>
              <a:rPr lang="en-US" sz="1600" b="0" strike="noStrike" spc="-1" dirty="0">
                <a:solidFill>
                  <a:srgbClr val="000000"/>
                </a:solidFill>
                <a:latin typeface="Calibri"/>
              </a:rPr>
              <a:t> for required luminosity scaling</a:t>
            </a:r>
            <a:endParaRPr lang="en-GB" sz="1600" b="0" strike="noStrike" spc="-1" dirty="0">
              <a:solidFill>
                <a:srgbClr val="000000"/>
              </a:solidFill>
              <a:latin typeface="Arial"/>
            </a:endParaRPr>
          </a:p>
        </p:txBody>
      </p:sp>
      <p:pic>
        <p:nvPicPr>
          <p:cNvPr id="285" name="Picture 18" descr="p1.tiff"/>
          <p:cNvPicPr/>
          <p:nvPr/>
        </p:nvPicPr>
        <p:blipFill>
          <a:blip r:embed="rId2"/>
          <a:stretch/>
        </p:blipFill>
        <p:spPr>
          <a:xfrm>
            <a:off x="1117800" y="1432080"/>
            <a:ext cx="5920920" cy="1073520"/>
          </a:xfrm>
          <a:prstGeom prst="rect">
            <a:avLst/>
          </a:prstGeom>
          <a:ln w="0">
            <a:noFill/>
          </a:ln>
        </p:spPr>
      </p:pic>
      <p:sp>
        <p:nvSpPr>
          <p:cNvPr id="286" name="TextBox 20"/>
          <p:cNvSpPr/>
          <p:nvPr/>
        </p:nvSpPr>
        <p:spPr>
          <a:xfrm>
            <a:off x="1547640" y="3147840"/>
            <a:ext cx="1652760" cy="629640"/>
          </a:xfrm>
          <a:prstGeom prst="rect">
            <a:avLst/>
          </a:prstGeom>
          <a:noFill/>
          <a:ln w="0">
            <a:noFill/>
          </a:ln>
        </p:spPr>
        <p:style>
          <a:lnRef idx="0">
            <a:scrgbClr r="0" g="0" b="0"/>
          </a:lnRef>
          <a:fillRef idx="0">
            <a:scrgbClr r="0" g="0" b="0"/>
          </a:fillRef>
          <a:effectRef idx="0">
            <a:scrgbClr r="0" g="0" b="0"/>
          </a:effectRef>
          <a:fontRef idx="minor"/>
        </p:style>
        <p:txBody>
          <a:bodyPr lIns="81720" tIns="40680" rIns="81720" bIns="40680" anchor="t">
            <a:spAutoFit/>
          </a:bodyPr>
          <a:lstStyle/>
          <a:p>
            <a:pPr>
              <a:lnSpc>
                <a:spcPct val="100000"/>
              </a:lnSpc>
            </a:pPr>
            <a:r>
              <a:rPr lang="en-US" sz="1800" b="0" strike="noStrike" spc="-1" dirty="0">
                <a:solidFill>
                  <a:srgbClr val="E278FF"/>
                </a:solidFill>
                <a:latin typeface="Arial"/>
              </a:rPr>
              <a:t>High field in collider ring</a:t>
            </a:r>
            <a:endParaRPr lang="en-GB" sz="1800" b="0" strike="noStrike" spc="-1" dirty="0">
              <a:solidFill>
                <a:srgbClr val="000000"/>
              </a:solidFill>
              <a:latin typeface="Arial"/>
            </a:endParaRPr>
          </a:p>
        </p:txBody>
      </p:sp>
      <p:sp>
        <p:nvSpPr>
          <p:cNvPr id="287" name="TextBox 21"/>
          <p:cNvSpPr/>
          <p:nvPr/>
        </p:nvSpPr>
        <p:spPr>
          <a:xfrm>
            <a:off x="4479480" y="2885760"/>
            <a:ext cx="1456920" cy="355320"/>
          </a:xfrm>
          <a:prstGeom prst="rect">
            <a:avLst/>
          </a:prstGeom>
          <a:noFill/>
          <a:ln w="0">
            <a:noFill/>
          </a:ln>
        </p:spPr>
        <p:style>
          <a:lnRef idx="0">
            <a:scrgbClr r="0" g="0" b="0"/>
          </a:lnRef>
          <a:fillRef idx="0">
            <a:scrgbClr r="0" g="0" b="0"/>
          </a:fillRef>
          <a:effectRef idx="0">
            <a:scrgbClr r="0" g="0" b="0"/>
          </a:effectRef>
          <a:fontRef idx="minor"/>
        </p:style>
        <p:txBody>
          <a:bodyPr wrap="none" lIns="81720" tIns="40680" rIns="81720" bIns="40680" anchor="t">
            <a:spAutoFit/>
          </a:bodyPr>
          <a:lstStyle/>
          <a:p>
            <a:pPr>
              <a:lnSpc>
                <a:spcPct val="100000"/>
              </a:lnSpc>
            </a:pPr>
            <a:r>
              <a:rPr lang="en-US" sz="1800" b="0" strike="noStrike" spc="-1">
                <a:solidFill>
                  <a:srgbClr val="FF0000"/>
                </a:solidFill>
                <a:latin typeface="Arial"/>
              </a:rPr>
              <a:t>Dense beam</a:t>
            </a:r>
            <a:endParaRPr lang="en-GB" sz="1800" b="0" strike="noStrike" spc="-1">
              <a:solidFill>
                <a:srgbClr val="000000"/>
              </a:solidFill>
              <a:latin typeface="Arial"/>
            </a:endParaRPr>
          </a:p>
        </p:txBody>
      </p:sp>
      <p:cxnSp>
        <p:nvCxnSpPr>
          <p:cNvPr id="288" name="Straight Arrow Connector 24"/>
          <p:cNvCxnSpPr/>
          <p:nvPr/>
        </p:nvCxnSpPr>
        <p:spPr>
          <a:xfrm flipV="1">
            <a:off x="2590560" y="2238840"/>
            <a:ext cx="533880" cy="875520"/>
          </a:xfrm>
          <a:prstGeom prst="straightConnector1">
            <a:avLst/>
          </a:prstGeom>
          <a:ln>
            <a:solidFill>
              <a:srgbClr val="E278FF"/>
            </a:solidFill>
            <a:round/>
            <a:tailEnd type="arrow" w="med" len="med"/>
          </a:ln>
        </p:spPr>
      </p:cxnSp>
      <p:cxnSp>
        <p:nvCxnSpPr>
          <p:cNvPr id="289" name="Straight Arrow Connector 27"/>
          <p:cNvCxnSpPr>
            <a:stCxn id="287" idx="0"/>
          </p:cNvCxnSpPr>
          <p:nvPr/>
        </p:nvCxnSpPr>
        <p:spPr>
          <a:xfrm flipH="1" flipV="1">
            <a:off x="4918320" y="2505600"/>
            <a:ext cx="289800" cy="380520"/>
          </a:xfrm>
          <a:prstGeom prst="straightConnector1">
            <a:avLst/>
          </a:prstGeom>
          <a:ln>
            <a:solidFill>
              <a:srgbClr val="FF0000"/>
            </a:solidFill>
            <a:round/>
            <a:tailEnd type="arrow" w="med" len="med"/>
          </a:ln>
        </p:spPr>
      </p:cxnSp>
      <p:sp>
        <p:nvSpPr>
          <p:cNvPr id="290" name="TextBox 28"/>
          <p:cNvSpPr/>
          <p:nvPr/>
        </p:nvSpPr>
        <p:spPr>
          <a:xfrm>
            <a:off x="249840" y="2837160"/>
            <a:ext cx="1392840" cy="355320"/>
          </a:xfrm>
          <a:prstGeom prst="rect">
            <a:avLst/>
          </a:prstGeom>
          <a:noFill/>
          <a:ln w="0">
            <a:noFill/>
          </a:ln>
        </p:spPr>
        <p:style>
          <a:lnRef idx="0">
            <a:scrgbClr r="0" g="0" b="0"/>
          </a:lnRef>
          <a:fillRef idx="0">
            <a:scrgbClr r="0" g="0" b="0"/>
          </a:fillRef>
          <a:effectRef idx="0">
            <a:scrgbClr r="0" g="0" b="0"/>
          </a:effectRef>
          <a:fontRef idx="minor"/>
        </p:style>
        <p:txBody>
          <a:bodyPr wrap="none" lIns="81720" tIns="40680" rIns="81720" bIns="40680" anchor="t">
            <a:spAutoFit/>
          </a:bodyPr>
          <a:lstStyle/>
          <a:p>
            <a:pPr>
              <a:lnSpc>
                <a:spcPct val="100000"/>
              </a:lnSpc>
            </a:pPr>
            <a:r>
              <a:rPr lang="en-US" sz="1800" b="0" strike="noStrike" spc="-1">
                <a:solidFill>
                  <a:srgbClr val="000000"/>
                </a:solidFill>
                <a:latin typeface="Arial"/>
              </a:rPr>
              <a:t>High energy</a:t>
            </a:r>
            <a:endParaRPr lang="en-GB" sz="1800" b="0" strike="noStrike" spc="-1">
              <a:solidFill>
                <a:srgbClr val="000000"/>
              </a:solidFill>
              <a:latin typeface="Arial"/>
            </a:endParaRPr>
          </a:p>
        </p:txBody>
      </p:sp>
      <p:cxnSp>
        <p:nvCxnSpPr>
          <p:cNvPr id="291" name="Straight Arrow Connector 29"/>
          <p:cNvCxnSpPr/>
          <p:nvPr/>
        </p:nvCxnSpPr>
        <p:spPr>
          <a:xfrm flipV="1">
            <a:off x="1117440" y="2238840"/>
            <a:ext cx="1333080" cy="595080"/>
          </a:xfrm>
          <a:prstGeom prst="straightConnector1">
            <a:avLst/>
          </a:prstGeom>
          <a:ln>
            <a:solidFill>
              <a:srgbClr val="000000"/>
            </a:solidFill>
            <a:round/>
            <a:tailEnd type="arrow" w="med" len="med"/>
          </a:ln>
        </p:spPr>
      </p:cxnSp>
      <p:sp>
        <p:nvSpPr>
          <p:cNvPr id="292" name="TextBox 32"/>
          <p:cNvSpPr/>
          <p:nvPr/>
        </p:nvSpPr>
        <p:spPr>
          <a:xfrm>
            <a:off x="6958800" y="2613960"/>
            <a:ext cx="1950480" cy="355320"/>
          </a:xfrm>
          <a:prstGeom prst="rect">
            <a:avLst/>
          </a:prstGeom>
          <a:noFill/>
          <a:ln w="0">
            <a:noFill/>
          </a:ln>
        </p:spPr>
        <p:style>
          <a:lnRef idx="0">
            <a:scrgbClr r="0" g="0" b="0"/>
          </a:lnRef>
          <a:fillRef idx="0">
            <a:scrgbClr r="0" g="0" b="0"/>
          </a:fillRef>
          <a:effectRef idx="0">
            <a:scrgbClr r="0" g="0" b="0"/>
          </a:effectRef>
          <a:fontRef idx="minor"/>
        </p:style>
        <p:txBody>
          <a:bodyPr wrap="none" lIns="81720" tIns="40680" rIns="81720" bIns="40680" anchor="t">
            <a:spAutoFit/>
          </a:bodyPr>
          <a:lstStyle/>
          <a:p>
            <a:pPr>
              <a:lnSpc>
                <a:spcPct val="100000"/>
              </a:lnSpc>
            </a:pPr>
            <a:r>
              <a:rPr lang="en-US" sz="1800" b="0" strike="noStrike" spc="-1">
                <a:solidFill>
                  <a:srgbClr val="0000FF"/>
                </a:solidFill>
                <a:latin typeface="Arial"/>
              </a:rPr>
              <a:t>High beam power</a:t>
            </a:r>
            <a:endParaRPr lang="en-GB" sz="1800" b="0" strike="noStrike" spc="-1">
              <a:solidFill>
                <a:srgbClr val="000000"/>
              </a:solidFill>
              <a:latin typeface="Arial"/>
            </a:endParaRPr>
          </a:p>
        </p:txBody>
      </p:sp>
      <p:cxnSp>
        <p:nvCxnSpPr>
          <p:cNvPr id="293" name="Straight Arrow Connector 35"/>
          <p:cNvCxnSpPr>
            <a:stCxn id="292" idx="1"/>
          </p:cNvCxnSpPr>
          <p:nvPr/>
        </p:nvCxnSpPr>
        <p:spPr>
          <a:xfrm flipH="1" flipV="1">
            <a:off x="6144120" y="2350080"/>
            <a:ext cx="815040" cy="441720"/>
          </a:xfrm>
          <a:prstGeom prst="straightConnector1">
            <a:avLst/>
          </a:prstGeom>
          <a:ln>
            <a:solidFill>
              <a:srgbClr val="0000FF"/>
            </a:solidFill>
            <a:round/>
            <a:tailEnd type="arrow" w="med" len="med"/>
          </a:ln>
        </p:spPr>
      </p:cxnSp>
      <p:sp>
        <p:nvSpPr>
          <p:cNvPr id="294" name="TextBox 36"/>
          <p:cNvSpPr/>
          <p:nvPr/>
        </p:nvSpPr>
        <p:spPr>
          <a:xfrm>
            <a:off x="2872440" y="2871360"/>
            <a:ext cx="1699200" cy="913151"/>
          </a:xfrm>
          <a:prstGeom prst="rect">
            <a:avLst/>
          </a:prstGeom>
          <a:noFill/>
          <a:ln w="0">
            <a:noFill/>
          </a:ln>
        </p:spPr>
        <p:style>
          <a:lnRef idx="0">
            <a:scrgbClr r="0" g="0" b="0"/>
          </a:lnRef>
          <a:fillRef idx="0">
            <a:scrgbClr r="0" g="0" b="0"/>
          </a:fillRef>
          <a:effectRef idx="0">
            <a:scrgbClr r="0" g="0" b="0"/>
          </a:effectRef>
          <a:fontRef idx="minor"/>
        </p:style>
        <p:txBody>
          <a:bodyPr lIns="81720" tIns="40680" rIns="81720" bIns="40680" anchor="t">
            <a:spAutoFit/>
          </a:bodyPr>
          <a:lstStyle/>
          <a:p>
            <a:pPr>
              <a:lnSpc>
                <a:spcPct val="100000"/>
              </a:lnSpc>
            </a:pPr>
            <a:r>
              <a:rPr lang="en-US" sz="1800" b="0" strike="noStrike" spc="-1" dirty="0">
                <a:solidFill>
                  <a:srgbClr val="69131B"/>
                </a:solidFill>
                <a:latin typeface="Arial"/>
              </a:rPr>
              <a:t>Large energy acceptance in collider ring</a:t>
            </a:r>
            <a:endParaRPr lang="en-GB" sz="1800" b="0" strike="noStrike" spc="-1" dirty="0">
              <a:solidFill>
                <a:srgbClr val="000000"/>
              </a:solidFill>
              <a:latin typeface="Arial"/>
            </a:endParaRPr>
          </a:p>
        </p:txBody>
      </p:sp>
      <p:cxnSp>
        <p:nvCxnSpPr>
          <p:cNvPr id="295" name="Straight Arrow Connector 37"/>
          <p:cNvCxnSpPr>
            <a:stCxn id="294" idx="0"/>
          </p:cNvCxnSpPr>
          <p:nvPr/>
        </p:nvCxnSpPr>
        <p:spPr>
          <a:xfrm flipV="1">
            <a:off x="3722040" y="2350080"/>
            <a:ext cx="201960" cy="521280"/>
          </a:xfrm>
          <a:prstGeom prst="straightConnector1">
            <a:avLst/>
          </a:prstGeom>
          <a:ln>
            <a:solidFill>
              <a:srgbClr val="69131B"/>
            </a:solidFill>
            <a:round/>
            <a:tailEnd type="arrow"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FF3F7-2097-B7A7-DD15-FE77169624AC}"/>
            </a:ext>
          </a:extLst>
        </p:cNvPr>
        <p:cNvGrpSpPr/>
        <p:nvPr/>
      </p:nvGrpSpPr>
      <p:grpSpPr>
        <a:xfrm>
          <a:off x="0" y="0"/>
          <a:ext cx="0" cy="0"/>
          <a:chOff x="0" y="0"/>
          <a:chExt cx="0" cy="0"/>
        </a:xfrm>
      </p:grpSpPr>
      <p:sp>
        <p:nvSpPr>
          <p:cNvPr id="413" name="PlaceHolder 1">
            <a:extLst>
              <a:ext uri="{FF2B5EF4-FFF2-40B4-BE49-F238E27FC236}">
                <a16:creationId xmlns:a16="http://schemas.microsoft.com/office/drawing/2014/main" id="{CBD96C38-EC98-CA0F-7BD8-BCBFE721435F}"/>
              </a:ext>
            </a:extLst>
          </p:cNvPr>
          <p:cNvSpPr>
            <a:spLocks noGrp="1"/>
          </p:cNvSpPr>
          <p:nvPr>
            <p:ph type="title"/>
          </p:nvPr>
        </p:nvSpPr>
        <p:spPr>
          <a:xfrm>
            <a:off x="1295280" y="-20520"/>
            <a:ext cx="6781320" cy="431640"/>
          </a:xfrm>
          <a:prstGeom prst="rect">
            <a:avLst/>
          </a:prstGeom>
          <a:noFill/>
          <a:ln w="0">
            <a:noFill/>
          </a:ln>
        </p:spPr>
        <p:txBody>
          <a:bodyPr lIns="0" tIns="0" rIns="0" bIns="0" anchor="t">
            <a:noAutofit/>
          </a:bodyPr>
          <a:lstStyle/>
          <a:p>
            <a:pPr indent="0" algn="ctr">
              <a:lnSpc>
                <a:spcPct val="100000"/>
              </a:lnSpc>
              <a:buNone/>
            </a:pPr>
            <a:r>
              <a:rPr lang="en-GB" sz="3200" b="0" strike="noStrike" spc="-1" dirty="0">
                <a:solidFill>
                  <a:srgbClr val="000000"/>
                </a:solidFill>
                <a:latin typeface="Calibri"/>
              </a:rPr>
              <a:t>Collider Ring </a:t>
            </a:r>
            <a:r>
              <a:rPr lang="en-GB" sz="3200" b="0" spc="-1" dirty="0">
                <a:solidFill>
                  <a:srgbClr val="000000"/>
                </a:solidFill>
                <a:latin typeface="Calibri"/>
              </a:rPr>
              <a:t>Challenges</a:t>
            </a:r>
            <a:endParaRPr lang="fr-FR" sz="3200" b="0" strike="noStrike" spc="-1" dirty="0">
              <a:solidFill>
                <a:srgbClr val="000000"/>
              </a:solidFill>
              <a:latin typeface="Arial"/>
            </a:endParaRPr>
          </a:p>
        </p:txBody>
      </p:sp>
      <p:sp>
        <p:nvSpPr>
          <p:cNvPr id="414" name="PlaceHolder 2">
            <a:extLst>
              <a:ext uri="{FF2B5EF4-FFF2-40B4-BE49-F238E27FC236}">
                <a16:creationId xmlns:a16="http://schemas.microsoft.com/office/drawing/2014/main" id="{19C1131A-DE19-9FAD-A791-5EC721305E83}"/>
              </a:ext>
            </a:extLst>
          </p:cNvPr>
          <p:cNvSpPr>
            <a:spLocks noGrp="1"/>
          </p:cNvSpPr>
          <p:nvPr>
            <p:ph type="ftr" idx="18"/>
          </p:nvPr>
        </p:nvSpPr>
        <p:spPr>
          <a:xfrm>
            <a:off x="395640" y="4947840"/>
            <a:ext cx="7416360" cy="245160"/>
          </a:xfrm>
          <a:prstGeom prst="rect">
            <a:avLst/>
          </a:prstGeom>
          <a:noFill/>
          <a:ln w="0">
            <a:noFill/>
          </a:ln>
        </p:spPr>
        <p:txBody>
          <a:bodyPr lIns="0" tIns="0" rIns="0" bIns="0" anchor="t">
            <a:noAutofit/>
          </a:bodyPr>
          <a:lstStyle>
            <a:lvl1pPr indent="0">
              <a:lnSpc>
                <a:spcPct val="100000"/>
              </a:lnSpc>
              <a:buNone/>
              <a:defRPr lang="en-US" sz="1200" b="0" strike="noStrike" spc="-1">
                <a:solidFill>
                  <a:srgbClr val="000000"/>
                </a:solidFill>
                <a:latin typeface="Calibri"/>
              </a:defRPr>
            </a:lvl1pPr>
          </a:lstStyle>
          <a:p>
            <a:pPr indent="0">
              <a:lnSpc>
                <a:spcPct val="100000"/>
              </a:lnSpc>
              <a:buNone/>
            </a:pPr>
            <a:r>
              <a:rPr lang="en-US" sz="1200" b="0" strike="noStrike" spc="-1">
                <a:solidFill>
                  <a:srgbClr val="000000"/>
                </a:solidFill>
                <a:latin typeface="Calibri"/>
              </a:rPr>
              <a:t>D. Schulte,  Future Colliders 3, BND, 2025</a:t>
            </a:r>
            <a:endParaRPr lang="en-GB" sz="1200" b="0" strike="noStrike" spc="-1">
              <a:solidFill>
                <a:srgbClr val="000000"/>
              </a:solidFill>
              <a:latin typeface="Times New Roman"/>
            </a:endParaRPr>
          </a:p>
        </p:txBody>
      </p:sp>
      <p:sp>
        <p:nvSpPr>
          <p:cNvPr id="417" name="AutoShape 7">
            <a:extLst>
              <a:ext uri="{FF2B5EF4-FFF2-40B4-BE49-F238E27FC236}">
                <a16:creationId xmlns:a16="http://schemas.microsoft.com/office/drawing/2014/main" id="{EC8DD9B1-063D-AF04-4AFC-073BE611A4FE}"/>
              </a:ext>
            </a:extLst>
          </p:cNvPr>
          <p:cNvSpPr/>
          <p:nvPr/>
        </p:nvSpPr>
        <p:spPr>
          <a:xfrm>
            <a:off x="4419720" y="2562120"/>
            <a:ext cx="304560" cy="16164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endParaRPr lang="en-US" sz="1800" b="0" strike="noStrike" spc="-1">
              <a:solidFill>
                <a:srgbClr val="000000"/>
              </a:solidFill>
              <a:latin typeface="Calibri"/>
            </a:endParaRPr>
          </a:p>
        </p:txBody>
      </p:sp>
      <p:sp>
        <p:nvSpPr>
          <p:cNvPr id="418" name="TextBox 87">
            <a:extLst>
              <a:ext uri="{FF2B5EF4-FFF2-40B4-BE49-F238E27FC236}">
                <a16:creationId xmlns:a16="http://schemas.microsoft.com/office/drawing/2014/main" id="{7938DF71-829C-8737-9F61-56D0D320C1DA}"/>
              </a:ext>
            </a:extLst>
          </p:cNvPr>
          <p:cNvSpPr/>
          <p:nvPr/>
        </p:nvSpPr>
        <p:spPr>
          <a:xfrm>
            <a:off x="273256" y="1131590"/>
            <a:ext cx="8475208" cy="3045534"/>
          </a:xfrm>
          <a:prstGeom prst="rect">
            <a:avLst/>
          </a:prstGeom>
          <a:solidFill>
            <a:schemeClr val="bg1">
              <a:alpha val="50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71450" indent="-171450">
              <a:buFont typeface="Arial" panose="020B0604020202020204" pitchFamily="34" charset="0"/>
              <a:buChar char="•"/>
            </a:pPr>
            <a:r>
              <a:rPr lang="en-US" sz="1600" spc="-1" dirty="0">
                <a:solidFill>
                  <a:srgbClr val="000000"/>
                </a:solidFill>
              </a:rPr>
              <a:t>Neutrino flux mitigation</a:t>
            </a:r>
          </a:p>
          <a:p>
            <a:pPr marL="171450" indent="-171450">
              <a:lnSpc>
                <a:spcPct val="100000"/>
              </a:lnSpc>
              <a:buFont typeface="Arial" panose="020B0604020202020204" pitchFamily="34" charset="0"/>
              <a:buChar char="•"/>
            </a:pPr>
            <a:r>
              <a:rPr lang="en-US" sz="1600" b="0" strike="noStrike" spc="-1" dirty="0">
                <a:solidFill>
                  <a:srgbClr val="000000"/>
                </a:solidFill>
              </a:rPr>
              <a:t>500 W/m loss from muon decay requires shielding</a:t>
            </a:r>
          </a:p>
          <a:p>
            <a:pPr marL="171450" indent="-171450">
              <a:lnSpc>
                <a:spcPct val="100000"/>
              </a:lnSpc>
              <a:buFont typeface="Arial" panose="020B0604020202020204" pitchFamily="34" charset="0"/>
              <a:buChar char="•"/>
            </a:pPr>
            <a:r>
              <a:rPr lang="en-US" sz="1600" spc="-1" dirty="0">
                <a:solidFill>
                  <a:srgbClr val="000000"/>
                </a:solidFill>
              </a:rPr>
              <a:t>M</a:t>
            </a:r>
            <a:r>
              <a:rPr lang="en-US" sz="1600" b="0" strike="noStrike" spc="-1" dirty="0">
                <a:solidFill>
                  <a:srgbClr val="000000"/>
                </a:solidFill>
              </a:rPr>
              <a:t>agnet strength at large aperture</a:t>
            </a:r>
            <a:endParaRPr lang="en-US" sz="1600" spc="-1" dirty="0">
              <a:solidFill>
                <a:srgbClr val="000000"/>
              </a:solidFill>
            </a:endParaRPr>
          </a:p>
          <a:p>
            <a:pPr marL="171450" indent="-171450">
              <a:lnSpc>
                <a:spcPct val="100000"/>
              </a:lnSpc>
              <a:buFont typeface="Arial" panose="020B0604020202020204" pitchFamily="34" charset="0"/>
              <a:buChar char="•"/>
            </a:pPr>
            <a:r>
              <a:rPr lang="en-US" sz="1600" spc="-1" dirty="0">
                <a:solidFill>
                  <a:srgbClr val="000000"/>
                </a:solidFill>
              </a:rPr>
              <a:t>L</a:t>
            </a:r>
            <a:r>
              <a:rPr lang="en-US" sz="1600" b="0" strike="noStrike" spc="-1" dirty="0">
                <a:solidFill>
                  <a:srgbClr val="000000"/>
                </a:solidFill>
              </a:rPr>
              <a:t>attice design with IP beta-function of  1.5-5 mm</a:t>
            </a:r>
            <a:endParaRPr lang="en-US" sz="1600" spc="-1" dirty="0">
              <a:solidFill>
                <a:srgbClr val="000000"/>
              </a:solidFill>
            </a:endParaRPr>
          </a:p>
          <a:p>
            <a:pPr marL="171450" indent="-171450">
              <a:buFont typeface="Arial" panose="020B0604020202020204" pitchFamily="34" charset="0"/>
              <a:buChar char="•"/>
            </a:pPr>
            <a:r>
              <a:rPr lang="en-US" sz="1600" spc="-1" dirty="0">
                <a:solidFill>
                  <a:srgbClr val="000000"/>
                </a:solidFill>
              </a:rPr>
              <a:t>Important energy spread (</a:t>
            </a:r>
            <a:r>
              <a:rPr lang="en-US" sz="1600" b="0" strike="noStrike" spc="-1" dirty="0">
                <a:solidFill>
                  <a:srgbClr val="000000"/>
                </a:solidFill>
              </a:rPr>
              <a:t>0.1% rms)</a:t>
            </a:r>
            <a:endParaRPr lang="en-US" sz="1600" spc="-1" dirty="0">
              <a:solidFill>
                <a:srgbClr val="000000"/>
              </a:solidFill>
            </a:endParaRPr>
          </a:p>
          <a:p>
            <a:pPr marL="171450" indent="-171450">
              <a:lnSpc>
                <a:spcPct val="100000"/>
              </a:lnSpc>
              <a:buFont typeface="Arial" panose="020B0604020202020204" pitchFamily="34" charset="0"/>
              <a:buChar char="•"/>
            </a:pPr>
            <a:r>
              <a:rPr lang="en-US" sz="1600" spc="-1" dirty="0">
                <a:solidFill>
                  <a:srgbClr val="000000"/>
                </a:solidFill>
              </a:rPr>
              <a:t>Maintain a short bunch length</a:t>
            </a:r>
          </a:p>
          <a:p>
            <a:pPr marL="171450" indent="-171450">
              <a:lnSpc>
                <a:spcPct val="100000"/>
              </a:lnSpc>
              <a:buFont typeface="Arial" panose="020B0604020202020204" pitchFamily="34" charset="0"/>
              <a:buChar char="•"/>
            </a:pPr>
            <a:r>
              <a:rPr lang="en-US" sz="1600" spc="-1" dirty="0">
                <a:solidFill>
                  <a:srgbClr val="000000"/>
                </a:solidFill>
              </a:rPr>
              <a:t>Impedances</a:t>
            </a:r>
          </a:p>
          <a:p>
            <a:pPr marL="171450" indent="-171450">
              <a:lnSpc>
                <a:spcPct val="100000"/>
              </a:lnSpc>
              <a:buFont typeface="Arial" panose="020B0604020202020204" pitchFamily="34" charset="0"/>
              <a:buChar char="•"/>
            </a:pPr>
            <a:r>
              <a:rPr lang="en-US" sz="1600" spc="-1" dirty="0">
                <a:solidFill>
                  <a:srgbClr val="000000"/>
                </a:solidFill>
              </a:rPr>
              <a:t>Beam-beam effects</a:t>
            </a:r>
          </a:p>
          <a:p>
            <a:pPr marL="171450" indent="-171450">
              <a:lnSpc>
                <a:spcPct val="100000"/>
              </a:lnSpc>
              <a:buFont typeface="Arial" panose="020B0604020202020204" pitchFamily="34" charset="0"/>
              <a:buChar char="•"/>
            </a:pPr>
            <a:endParaRPr lang="en-US" sz="1600" spc="-1" dirty="0">
              <a:solidFill>
                <a:srgbClr val="000000"/>
              </a:solidFill>
            </a:endParaRPr>
          </a:p>
          <a:p>
            <a:pPr marL="171450" indent="-171450">
              <a:lnSpc>
                <a:spcPct val="100000"/>
              </a:lnSpc>
              <a:buFont typeface="Arial" panose="020B0604020202020204" pitchFamily="34" charset="0"/>
              <a:buChar char="•"/>
            </a:pPr>
            <a:r>
              <a:rPr lang="en-US" sz="1600" spc="-1" dirty="0">
                <a:solidFill>
                  <a:srgbClr val="000000"/>
                </a:solidFill>
              </a:rPr>
              <a:t>Imperfections</a:t>
            </a:r>
          </a:p>
          <a:p>
            <a:pPr marL="171450" indent="-171450">
              <a:lnSpc>
                <a:spcPct val="100000"/>
              </a:lnSpc>
              <a:buFont typeface="Arial" panose="020B0604020202020204" pitchFamily="34" charset="0"/>
              <a:buChar char="•"/>
            </a:pPr>
            <a:r>
              <a:rPr lang="en-US" sz="1600" spc="-1" dirty="0">
                <a:solidFill>
                  <a:srgbClr val="000000"/>
                </a:solidFill>
              </a:rPr>
              <a:t>Operational considerations</a:t>
            </a:r>
          </a:p>
          <a:p>
            <a:pPr marL="171450" indent="-171450">
              <a:lnSpc>
                <a:spcPct val="100000"/>
              </a:lnSpc>
              <a:buFont typeface="Arial" panose="020B0604020202020204" pitchFamily="34" charset="0"/>
              <a:buChar char="•"/>
            </a:pPr>
            <a:r>
              <a:rPr lang="en-US" sz="1600" spc="-1" dirty="0">
                <a:solidFill>
                  <a:srgbClr val="000000"/>
                </a:solidFill>
              </a:rPr>
              <a:t>…</a:t>
            </a:r>
          </a:p>
        </p:txBody>
      </p:sp>
      <p:sp>
        <p:nvSpPr>
          <p:cNvPr id="4" name="PlaceHolder 3">
            <a:extLst>
              <a:ext uri="{FF2B5EF4-FFF2-40B4-BE49-F238E27FC236}">
                <a16:creationId xmlns:a16="http://schemas.microsoft.com/office/drawing/2014/main" id="{3E5B56E2-9B74-CA8E-6A21-627D39FF1337}"/>
              </a:ext>
            </a:extLst>
          </p:cNvPr>
          <p:cNvSpPr>
            <a:spLocks noGrp="1"/>
          </p:cNvSpPr>
          <p:nvPr>
            <p:ph type="sldNum" idx="4"/>
          </p:nvPr>
        </p:nvSpPr>
        <p:spPr/>
        <p:txBody>
          <a:bodyPr/>
          <a:lstStyle/>
          <a:p>
            <a:fld id="{C47004D5-80D6-4898-BB65-29F0736D664F}" type="slidenum">
              <a:rPr/>
              <a:t>7</a:t>
            </a:fld>
            <a:endParaRPr/>
          </a:p>
        </p:txBody>
      </p:sp>
    </p:spTree>
    <p:extLst>
      <p:ext uri="{BB962C8B-B14F-4D97-AF65-F5344CB8AC3E}">
        <p14:creationId xmlns:p14="http://schemas.microsoft.com/office/powerpoint/2010/main" val="1705736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DD3D4-D99D-E3E7-8AB8-7890EDFE6995}"/>
            </a:ext>
          </a:extLst>
        </p:cNvPr>
        <p:cNvGrpSpPr/>
        <p:nvPr/>
      </p:nvGrpSpPr>
      <p:grpSpPr>
        <a:xfrm>
          <a:off x="0" y="0"/>
          <a:ext cx="0" cy="0"/>
          <a:chOff x="0" y="0"/>
          <a:chExt cx="0" cy="0"/>
        </a:xfrm>
      </p:grpSpPr>
      <p:sp>
        <p:nvSpPr>
          <p:cNvPr id="12" name="Rectangle : coins arrondis 11">
            <a:extLst>
              <a:ext uri="{FF2B5EF4-FFF2-40B4-BE49-F238E27FC236}">
                <a16:creationId xmlns:a16="http://schemas.microsoft.com/office/drawing/2014/main" id="{A79B58A1-5B1E-E570-9E2F-80DF36585336}"/>
              </a:ext>
            </a:extLst>
          </p:cNvPr>
          <p:cNvSpPr/>
          <p:nvPr/>
        </p:nvSpPr>
        <p:spPr>
          <a:xfrm>
            <a:off x="7562076" y="3003231"/>
            <a:ext cx="1514366" cy="782314"/>
          </a:xfrm>
          <a:prstGeom prst="roundRect">
            <a:avLst>
              <a:gd name="adj" fmla="val 20039"/>
            </a:avLst>
          </a:prstGeom>
          <a:solidFill>
            <a:srgbClr val="FFC000">
              <a:alpha val="0"/>
            </a:srgbClr>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78" name="Rectangle : coins arrondis 77">
            <a:extLst>
              <a:ext uri="{FF2B5EF4-FFF2-40B4-BE49-F238E27FC236}">
                <a16:creationId xmlns:a16="http://schemas.microsoft.com/office/drawing/2014/main" id="{52F90583-866D-42CA-66B4-73B684EF28E4}"/>
              </a:ext>
            </a:extLst>
          </p:cNvPr>
          <p:cNvSpPr/>
          <p:nvPr/>
        </p:nvSpPr>
        <p:spPr>
          <a:xfrm>
            <a:off x="103032" y="1065719"/>
            <a:ext cx="2460883" cy="3298463"/>
          </a:xfrm>
          <a:prstGeom prst="roundRect">
            <a:avLst/>
          </a:prstGeom>
          <a:solidFill>
            <a:srgbClr val="FFC000">
              <a:alpha val="0"/>
            </a:srgbClr>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dirty="0"/>
          </a:p>
        </p:txBody>
      </p:sp>
      <p:pic>
        <p:nvPicPr>
          <p:cNvPr id="4" name="Image 3" descr="Une image contenant texte, diagramme, ligne, Tracé&#10;&#10;Description générée automatiquement">
            <a:extLst>
              <a:ext uri="{FF2B5EF4-FFF2-40B4-BE49-F238E27FC236}">
                <a16:creationId xmlns:a16="http://schemas.microsoft.com/office/drawing/2014/main" id="{E23DCA49-FB92-CE68-F143-844558A562E3}"/>
              </a:ext>
            </a:extLst>
          </p:cNvPr>
          <p:cNvPicPr>
            <a:picLocks noChangeAspect="1"/>
          </p:cNvPicPr>
          <p:nvPr/>
        </p:nvPicPr>
        <p:blipFill>
          <a:blip r:embed="rId3"/>
          <a:stretch>
            <a:fillRect/>
          </a:stretch>
        </p:blipFill>
        <p:spPr>
          <a:xfrm>
            <a:off x="3017512" y="913222"/>
            <a:ext cx="2843633" cy="2073755"/>
          </a:xfrm>
          <a:prstGeom prst="rect">
            <a:avLst/>
          </a:prstGeom>
        </p:spPr>
      </p:pic>
      <p:sp>
        <p:nvSpPr>
          <p:cNvPr id="5" name="Titre 4">
            <a:extLst>
              <a:ext uri="{FF2B5EF4-FFF2-40B4-BE49-F238E27FC236}">
                <a16:creationId xmlns:a16="http://schemas.microsoft.com/office/drawing/2014/main" id="{EB083344-4BA9-E654-DA51-112953939D19}"/>
              </a:ext>
            </a:extLst>
          </p:cNvPr>
          <p:cNvSpPr>
            <a:spLocks noGrp="1"/>
          </p:cNvSpPr>
          <p:nvPr>
            <p:ph type="title"/>
          </p:nvPr>
        </p:nvSpPr>
        <p:spPr>
          <a:xfrm>
            <a:off x="1005840" y="13692"/>
            <a:ext cx="7189089" cy="562420"/>
          </a:xfrm>
        </p:spPr>
        <p:txBody>
          <a:bodyPr>
            <a:normAutofit fontScale="90000"/>
          </a:bodyPr>
          <a:lstStyle/>
          <a:p>
            <a:pPr algn="ctr"/>
            <a:r>
              <a:rPr lang="fr-FR" sz="3200" dirty="0" err="1">
                <a:latin typeface="+mj-lt"/>
              </a:rPr>
              <a:t>Overview</a:t>
            </a:r>
            <a:r>
              <a:rPr lang="fr-FR" sz="3200" dirty="0">
                <a:latin typeface="+mj-lt"/>
              </a:rPr>
              <a:t> of the </a:t>
            </a:r>
            <a:r>
              <a:rPr lang="fr-FR" sz="3200" dirty="0" err="1">
                <a:latin typeface="+mj-lt"/>
              </a:rPr>
              <a:t>Collider</a:t>
            </a:r>
            <a:r>
              <a:rPr lang="fr-FR" sz="3200" dirty="0">
                <a:latin typeface="+mj-lt"/>
              </a:rPr>
              <a:t> Ring </a:t>
            </a:r>
            <a:r>
              <a:rPr lang="fr-FR" sz="3200" dirty="0" err="1">
                <a:latin typeface="+mj-lt"/>
              </a:rPr>
              <a:t>Optics</a:t>
            </a:r>
            <a:endParaRPr lang="fr-FR" sz="3200" dirty="0">
              <a:latin typeface="+mj-lt"/>
            </a:endParaRPr>
          </a:p>
        </p:txBody>
      </p:sp>
      <p:cxnSp>
        <p:nvCxnSpPr>
          <p:cNvPr id="36" name="Connecteur droit 35">
            <a:extLst>
              <a:ext uri="{FF2B5EF4-FFF2-40B4-BE49-F238E27FC236}">
                <a16:creationId xmlns:a16="http://schemas.microsoft.com/office/drawing/2014/main" id="{2A50565C-E711-A067-CD2C-23F723984504}"/>
              </a:ext>
            </a:extLst>
          </p:cNvPr>
          <p:cNvCxnSpPr>
            <a:cxnSpLocks/>
          </p:cNvCxnSpPr>
          <p:nvPr/>
        </p:nvCxnSpPr>
        <p:spPr>
          <a:xfrm flipH="1">
            <a:off x="2580693" y="999684"/>
            <a:ext cx="1877008" cy="54127"/>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37" name="Connecteur droit 36">
            <a:extLst>
              <a:ext uri="{FF2B5EF4-FFF2-40B4-BE49-F238E27FC236}">
                <a16:creationId xmlns:a16="http://schemas.microsoft.com/office/drawing/2014/main" id="{149D59FA-F999-C41A-4AC1-996909AB5117}"/>
              </a:ext>
            </a:extLst>
          </p:cNvPr>
          <p:cNvCxnSpPr>
            <a:cxnSpLocks/>
          </p:cNvCxnSpPr>
          <p:nvPr/>
        </p:nvCxnSpPr>
        <p:spPr>
          <a:xfrm flipH="1">
            <a:off x="2868255" y="1153491"/>
            <a:ext cx="1830035" cy="1757402"/>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44" name="Connecteur droit 43">
            <a:extLst>
              <a:ext uri="{FF2B5EF4-FFF2-40B4-BE49-F238E27FC236}">
                <a16:creationId xmlns:a16="http://schemas.microsoft.com/office/drawing/2014/main" id="{9247E237-0C7B-C12A-AB97-A31AD4B7CFB9}"/>
              </a:ext>
            </a:extLst>
          </p:cNvPr>
          <p:cNvCxnSpPr>
            <a:cxnSpLocks/>
          </p:cNvCxnSpPr>
          <p:nvPr/>
        </p:nvCxnSpPr>
        <p:spPr>
          <a:xfrm flipH="1">
            <a:off x="3042627" y="1463062"/>
            <a:ext cx="1624757" cy="1480701"/>
          </a:xfrm>
          <a:prstGeom prst="line">
            <a:avLst/>
          </a:prstGeom>
          <a:ln>
            <a:solidFill>
              <a:srgbClr val="00B0F0"/>
            </a:solidFill>
            <a:prstDash val="dash"/>
          </a:ln>
        </p:spPr>
        <p:style>
          <a:lnRef idx="2">
            <a:schemeClr val="accent1"/>
          </a:lnRef>
          <a:fillRef idx="0">
            <a:schemeClr val="accent1"/>
          </a:fillRef>
          <a:effectRef idx="1">
            <a:schemeClr val="accent1"/>
          </a:effectRef>
          <a:fontRef idx="minor">
            <a:schemeClr val="tx1"/>
          </a:fontRef>
        </p:style>
      </p:cxnSp>
      <p:cxnSp>
        <p:nvCxnSpPr>
          <p:cNvPr id="46" name="Connecteur droit 45">
            <a:extLst>
              <a:ext uri="{FF2B5EF4-FFF2-40B4-BE49-F238E27FC236}">
                <a16:creationId xmlns:a16="http://schemas.microsoft.com/office/drawing/2014/main" id="{05C899A9-E507-3904-DF20-D5B2BACA0267}"/>
              </a:ext>
            </a:extLst>
          </p:cNvPr>
          <p:cNvCxnSpPr>
            <a:cxnSpLocks/>
          </p:cNvCxnSpPr>
          <p:nvPr/>
        </p:nvCxnSpPr>
        <p:spPr>
          <a:xfrm>
            <a:off x="5107646" y="1463062"/>
            <a:ext cx="1020083" cy="1480701"/>
          </a:xfrm>
          <a:prstGeom prst="line">
            <a:avLst/>
          </a:prstGeom>
          <a:ln>
            <a:solidFill>
              <a:srgbClr val="00B0F0"/>
            </a:solidFill>
            <a:prstDash val="dash"/>
          </a:ln>
        </p:spPr>
        <p:style>
          <a:lnRef idx="2">
            <a:schemeClr val="accent1"/>
          </a:lnRef>
          <a:fillRef idx="0">
            <a:schemeClr val="accent1"/>
          </a:fillRef>
          <a:effectRef idx="1">
            <a:schemeClr val="accent1"/>
          </a:effectRef>
          <a:fontRef idx="minor">
            <a:schemeClr val="tx1"/>
          </a:fontRef>
        </p:style>
      </p:cxnSp>
      <p:cxnSp>
        <p:nvCxnSpPr>
          <p:cNvPr id="47" name="Connecteur droit 46">
            <a:extLst>
              <a:ext uri="{FF2B5EF4-FFF2-40B4-BE49-F238E27FC236}">
                <a16:creationId xmlns:a16="http://schemas.microsoft.com/office/drawing/2014/main" id="{8A5A485E-EEDD-BEEB-ADFF-28E9BDEE5919}"/>
              </a:ext>
            </a:extLst>
          </p:cNvPr>
          <p:cNvCxnSpPr>
            <a:cxnSpLocks/>
          </p:cNvCxnSpPr>
          <p:nvPr/>
        </p:nvCxnSpPr>
        <p:spPr>
          <a:xfrm flipV="1">
            <a:off x="5634852" y="913222"/>
            <a:ext cx="608293" cy="318788"/>
          </a:xfrm>
          <a:prstGeom prst="line">
            <a:avLst/>
          </a:prstGeom>
          <a:ln>
            <a:solidFill>
              <a:srgbClr val="00A200"/>
            </a:solidFill>
            <a:prstDash val="dash"/>
          </a:ln>
        </p:spPr>
        <p:style>
          <a:lnRef idx="2">
            <a:schemeClr val="accent1"/>
          </a:lnRef>
          <a:fillRef idx="0">
            <a:schemeClr val="accent1"/>
          </a:fillRef>
          <a:effectRef idx="1">
            <a:schemeClr val="accent1"/>
          </a:effectRef>
          <a:fontRef idx="minor">
            <a:schemeClr val="tx1"/>
          </a:fontRef>
        </p:style>
      </p:cxnSp>
      <p:grpSp>
        <p:nvGrpSpPr>
          <p:cNvPr id="14" name="Groupe 13">
            <a:extLst>
              <a:ext uri="{FF2B5EF4-FFF2-40B4-BE49-F238E27FC236}">
                <a16:creationId xmlns:a16="http://schemas.microsoft.com/office/drawing/2014/main" id="{2C836D60-A42F-F165-6F20-71C1A86FE839}"/>
              </a:ext>
            </a:extLst>
          </p:cNvPr>
          <p:cNvGrpSpPr/>
          <p:nvPr/>
        </p:nvGrpSpPr>
        <p:grpSpPr>
          <a:xfrm>
            <a:off x="2641310" y="3045326"/>
            <a:ext cx="4843371" cy="2084483"/>
            <a:chOff x="4193726" y="4063700"/>
            <a:chExt cx="6457828" cy="2779311"/>
          </a:xfrm>
        </p:grpSpPr>
        <p:grpSp>
          <p:nvGrpSpPr>
            <p:cNvPr id="13" name="Groupe 12">
              <a:extLst>
                <a:ext uri="{FF2B5EF4-FFF2-40B4-BE49-F238E27FC236}">
                  <a16:creationId xmlns:a16="http://schemas.microsoft.com/office/drawing/2014/main" id="{8C8DCBD8-BD4D-A68A-F70D-0767878899BF}"/>
                </a:ext>
              </a:extLst>
            </p:cNvPr>
            <p:cNvGrpSpPr/>
            <p:nvPr/>
          </p:nvGrpSpPr>
          <p:grpSpPr>
            <a:xfrm>
              <a:off x="4193726" y="4063700"/>
              <a:ext cx="6457828" cy="2779311"/>
              <a:chOff x="4193726" y="4063700"/>
              <a:chExt cx="3749721" cy="2779311"/>
            </a:xfrm>
          </p:grpSpPr>
          <p:sp>
            <p:nvSpPr>
              <p:cNvPr id="7" name="Rectangle : coins arrondis 6">
                <a:extLst>
                  <a:ext uri="{FF2B5EF4-FFF2-40B4-BE49-F238E27FC236}">
                    <a16:creationId xmlns:a16="http://schemas.microsoft.com/office/drawing/2014/main" id="{FF02C730-FBBC-A07A-D07E-62EE85C4CA27}"/>
                  </a:ext>
                </a:extLst>
              </p:cNvPr>
              <p:cNvSpPr/>
              <p:nvPr/>
            </p:nvSpPr>
            <p:spPr>
              <a:xfrm>
                <a:off x="4193726" y="4178295"/>
                <a:ext cx="3749721" cy="2664716"/>
              </a:xfrm>
              <a:prstGeom prst="roundRect">
                <a:avLst>
                  <a:gd name="adj" fmla="val 8791"/>
                </a:avLst>
              </a:prstGeom>
              <a:solidFill>
                <a:srgbClr val="FFC000">
                  <a:alpha val="0"/>
                </a:srgbClr>
              </a:solidFill>
              <a:ln w="254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dirty="0">
                  <a:solidFill>
                    <a:srgbClr val="0070C0"/>
                  </a:solidFill>
                </a:endParaRPr>
              </a:p>
            </p:txBody>
          </p:sp>
          <p:sp>
            <p:nvSpPr>
              <p:cNvPr id="9" name="Rectangle : coins arrondis 8">
                <a:extLst>
                  <a:ext uri="{FF2B5EF4-FFF2-40B4-BE49-F238E27FC236}">
                    <a16:creationId xmlns:a16="http://schemas.microsoft.com/office/drawing/2014/main" id="{E2458D2E-AF68-B65F-1E6C-F380FFBAD1FB}"/>
                  </a:ext>
                </a:extLst>
              </p:cNvPr>
              <p:cNvSpPr/>
              <p:nvPr/>
            </p:nvSpPr>
            <p:spPr>
              <a:xfrm>
                <a:off x="4298039" y="4063700"/>
                <a:ext cx="1947904" cy="375861"/>
              </a:xfrm>
              <a:prstGeom prst="roundRect">
                <a:avLst/>
              </a:prstGeom>
              <a:solidFill>
                <a:schemeClr val="tx2">
                  <a:lumMod val="75000"/>
                  <a:lumOff val="25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50" dirty="0" err="1">
                    <a:solidFill>
                      <a:schemeClr val="bg1"/>
                    </a:solidFill>
                    <a:latin typeface="Calibri" panose="020F0502020204030204" pitchFamily="34" charset="0"/>
                    <a:cs typeface="Calibri" panose="020F0502020204030204" pitchFamily="34" charset="0"/>
                  </a:rPr>
                  <a:t>Chomatic</a:t>
                </a:r>
                <a:r>
                  <a:rPr lang="fr-FR" sz="1350" dirty="0">
                    <a:solidFill>
                      <a:schemeClr val="bg1"/>
                    </a:solidFill>
                    <a:latin typeface="Calibri" panose="020F0502020204030204" pitchFamily="34" charset="0"/>
                    <a:cs typeface="Calibri" panose="020F0502020204030204" pitchFamily="34" charset="0"/>
                  </a:rPr>
                  <a:t> correction section (CC)</a:t>
                </a:r>
              </a:p>
            </p:txBody>
          </p:sp>
        </p:grpSp>
        <p:pic>
          <p:nvPicPr>
            <p:cNvPr id="40" name="Image 39" descr="Une image contenant texte, ligne, Tracé, diagramme&#10;&#10;Description générée automatiquement">
              <a:extLst>
                <a:ext uri="{FF2B5EF4-FFF2-40B4-BE49-F238E27FC236}">
                  <a16:creationId xmlns:a16="http://schemas.microsoft.com/office/drawing/2014/main" id="{3FFFB91F-EA2D-5ABD-D4C0-98CD0000EAB8}"/>
                </a:ext>
              </a:extLst>
            </p:cNvPr>
            <p:cNvPicPr>
              <a:picLocks noChangeAspect="1"/>
            </p:cNvPicPr>
            <p:nvPr/>
          </p:nvPicPr>
          <p:blipFill>
            <a:blip r:embed="rId4"/>
            <a:stretch>
              <a:fillRect/>
            </a:stretch>
          </p:blipFill>
          <p:spPr>
            <a:xfrm>
              <a:off x="4435858" y="4524922"/>
              <a:ext cx="3211089" cy="2276449"/>
            </a:xfrm>
            <a:prstGeom prst="rect">
              <a:avLst/>
            </a:prstGeom>
            <a:ln w="12700">
              <a:solidFill>
                <a:srgbClr val="00B0F0"/>
              </a:solidFill>
            </a:ln>
          </p:spPr>
        </p:pic>
        <p:pic>
          <p:nvPicPr>
            <p:cNvPr id="48" name="Image 47" descr="Une image contenant Tracé, ligne, diagramme&#10;&#10;Description générée automatiquement">
              <a:extLst>
                <a:ext uri="{FF2B5EF4-FFF2-40B4-BE49-F238E27FC236}">
                  <a16:creationId xmlns:a16="http://schemas.microsoft.com/office/drawing/2014/main" id="{AE6C886D-B58B-53A6-D883-64083992604B}"/>
                </a:ext>
              </a:extLst>
            </p:cNvPr>
            <p:cNvPicPr>
              <a:picLocks noChangeAspect="1"/>
            </p:cNvPicPr>
            <p:nvPr/>
          </p:nvPicPr>
          <p:blipFill>
            <a:blip r:embed="rId5"/>
            <a:stretch>
              <a:fillRect/>
            </a:stretch>
          </p:blipFill>
          <p:spPr>
            <a:xfrm>
              <a:off x="7784484" y="4511166"/>
              <a:ext cx="2739475" cy="2272782"/>
            </a:xfrm>
            <a:prstGeom prst="rect">
              <a:avLst/>
            </a:prstGeom>
            <a:ln w="12700">
              <a:solidFill>
                <a:schemeClr val="tx1">
                  <a:lumMod val="65000"/>
                  <a:lumOff val="35000"/>
                </a:schemeClr>
              </a:solidFill>
            </a:ln>
          </p:spPr>
        </p:pic>
      </p:grpSp>
      <p:pic>
        <p:nvPicPr>
          <p:cNvPr id="50" name="Image 49" descr="Une image contenant texte, ligne, Tracé, diagramme&#10;&#10;Le contenu généré par l’IA peut être incorrect.">
            <a:extLst>
              <a:ext uri="{FF2B5EF4-FFF2-40B4-BE49-F238E27FC236}">
                <a16:creationId xmlns:a16="http://schemas.microsoft.com/office/drawing/2014/main" id="{4C5CE404-ED6C-46BA-6FDA-41DC0B883486}"/>
              </a:ext>
            </a:extLst>
          </p:cNvPr>
          <p:cNvPicPr>
            <a:picLocks noChangeAspect="1"/>
          </p:cNvPicPr>
          <p:nvPr/>
        </p:nvPicPr>
        <p:blipFill>
          <a:blip r:embed="rId6"/>
          <a:stretch>
            <a:fillRect/>
          </a:stretch>
        </p:blipFill>
        <p:spPr>
          <a:xfrm>
            <a:off x="220252" y="1492847"/>
            <a:ext cx="2247871" cy="2157806"/>
          </a:xfrm>
          <a:prstGeom prst="rect">
            <a:avLst/>
          </a:prstGeom>
          <a:ln>
            <a:solidFill>
              <a:srgbClr val="FF0000"/>
            </a:solidFill>
          </a:ln>
        </p:spPr>
      </p:pic>
      <p:pic>
        <p:nvPicPr>
          <p:cNvPr id="51" name="Image 50" descr="Une image contenant texte, Tracé, ligne, capture d’écran&#10;&#10;Le contenu généré par l’IA peut être incorrect.">
            <a:extLst>
              <a:ext uri="{FF2B5EF4-FFF2-40B4-BE49-F238E27FC236}">
                <a16:creationId xmlns:a16="http://schemas.microsoft.com/office/drawing/2014/main" id="{B03AA273-F006-1E66-005C-F085894F970F}"/>
              </a:ext>
            </a:extLst>
          </p:cNvPr>
          <p:cNvPicPr>
            <a:picLocks noChangeAspect="1"/>
          </p:cNvPicPr>
          <p:nvPr/>
        </p:nvPicPr>
        <p:blipFill>
          <a:blip r:embed="rId7"/>
          <a:stretch>
            <a:fillRect/>
          </a:stretch>
        </p:blipFill>
        <p:spPr>
          <a:xfrm>
            <a:off x="6580077" y="1074256"/>
            <a:ext cx="2246456" cy="1869507"/>
          </a:xfrm>
          <a:prstGeom prst="rect">
            <a:avLst/>
          </a:prstGeom>
          <a:ln>
            <a:solidFill>
              <a:srgbClr val="00B050"/>
            </a:solidFill>
          </a:ln>
        </p:spPr>
      </p:pic>
      <p:cxnSp>
        <p:nvCxnSpPr>
          <p:cNvPr id="66" name="Connecteur droit 65">
            <a:extLst>
              <a:ext uri="{FF2B5EF4-FFF2-40B4-BE49-F238E27FC236}">
                <a16:creationId xmlns:a16="http://schemas.microsoft.com/office/drawing/2014/main" id="{0098FCDB-95EB-85D2-045B-DBA4385974B6}"/>
              </a:ext>
            </a:extLst>
          </p:cNvPr>
          <p:cNvCxnSpPr>
            <a:cxnSpLocks/>
          </p:cNvCxnSpPr>
          <p:nvPr/>
        </p:nvCxnSpPr>
        <p:spPr>
          <a:xfrm>
            <a:off x="5634852" y="1681145"/>
            <a:ext cx="608293" cy="839046"/>
          </a:xfrm>
          <a:prstGeom prst="line">
            <a:avLst/>
          </a:prstGeom>
          <a:ln>
            <a:solidFill>
              <a:srgbClr val="00A200"/>
            </a:solidFill>
            <a:prstDash val="dash"/>
          </a:ln>
        </p:spPr>
        <p:style>
          <a:lnRef idx="2">
            <a:schemeClr val="accent1"/>
          </a:lnRef>
          <a:fillRef idx="0">
            <a:schemeClr val="accent1"/>
          </a:fillRef>
          <a:effectRef idx="1">
            <a:schemeClr val="accent1"/>
          </a:effectRef>
          <a:fontRef idx="minor">
            <a:schemeClr val="tx1"/>
          </a:fontRef>
        </p:style>
      </p:cxnSp>
      <p:sp>
        <p:nvSpPr>
          <p:cNvPr id="72" name="Espace réservé du numéro de diapositive 71">
            <a:extLst>
              <a:ext uri="{FF2B5EF4-FFF2-40B4-BE49-F238E27FC236}">
                <a16:creationId xmlns:a16="http://schemas.microsoft.com/office/drawing/2014/main" id="{9D433A95-A65F-8626-4E21-7325E376574E}"/>
              </a:ext>
            </a:extLst>
          </p:cNvPr>
          <p:cNvSpPr>
            <a:spLocks noGrp="1"/>
          </p:cNvSpPr>
          <p:nvPr>
            <p:ph type="sldNum" sz="quarter" idx="12"/>
          </p:nvPr>
        </p:nvSpPr>
        <p:spPr/>
        <p:txBody>
          <a:bodyPr/>
          <a:lstStyle/>
          <a:p>
            <a:fld id="{358D3E7E-B15D-C148-B743-D19E87EE3050}" type="slidenum">
              <a:rPr lang="fr-FR" smtClean="0"/>
              <a:t>8</a:t>
            </a:fld>
            <a:endParaRPr lang="fr-FR"/>
          </a:p>
        </p:txBody>
      </p:sp>
      <p:sp>
        <p:nvSpPr>
          <p:cNvPr id="79" name="Rectangle : coins arrondis 78">
            <a:extLst>
              <a:ext uri="{FF2B5EF4-FFF2-40B4-BE49-F238E27FC236}">
                <a16:creationId xmlns:a16="http://schemas.microsoft.com/office/drawing/2014/main" id="{259D5E8F-9595-817D-DF10-BC3780F5FDB1}"/>
              </a:ext>
            </a:extLst>
          </p:cNvPr>
          <p:cNvSpPr/>
          <p:nvPr/>
        </p:nvSpPr>
        <p:spPr>
          <a:xfrm>
            <a:off x="140454" y="1016911"/>
            <a:ext cx="1877008" cy="27378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50" dirty="0"/>
              <a:t>Interaction </a:t>
            </a:r>
            <a:r>
              <a:rPr lang="fr-FR" sz="1350" dirty="0" err="1"/>
              <a:t>Region</a:t>
            </a:r>
            <a:r>
              <a:rPr lang="fr-FR" sz="1350" dirty="0"/>
              <a:t> (IR)</a:t>
            </a:r>
          </a:p>
        </p:txBody>
      </p:sp>
      <mc:AlternateContent xmlns:mc="http://schemas.openxmlformats.org/markup-compatibility/2006">
        <mc:Choice xmlns:a14="http://schemas.microsoft.com/office/drawing/2010/main" Requires="a14">
          <p:sp>
            <p:nvSpPr>
              <p:cNvPr id="6" name="ZoneTexte 5">
                <a:extLst>
                  <a:ext uri="{FF2B5EF4-FFF2-40B4-BE49-F238E27FC236}">
                    <a16:creationId xmlns:a16="http://schemas.microsoft.com/office/drawing/2014/main" id="{C6C6D705-1B7F-FF9B-4239-31E5F1FBAC9E}"/>
                  </a:ext>
                </a:extLst>
              </p:cNvPr>
              <p:cNvSpPr txBox="1"/>
              <p:nvPr/>
            </p:nvSpPr>
            <p:spPr>
              <a:xfrm>
                <a:off x="288163" y="3785545"/>
                <a:ext cx="2247870" cy="507831"/>
              </a:xfrm>
              <a:prstGeom prst="rect">
                <a:avLst/>
              </a:prstGeom>
              <a:noFill/>
            </p:spPr>
            <p:txBody>
              <a:bodyPr wrap="square" rtlCol="0">
                <a:spAutoFit/>
              </a:bodyPr>
              <a:lstStyle/>
              <a:p>
                <a:pPr marL="214313" indent="-214313">
                  <a:buFont typeface="Arial" panose="020B0604020202020204" pitchFamily="34" charset="0"/>
                  <a:buChar char="•"/>
                </a:pPr>
                <a14:m>
                  <m:oMath xmlns:m="http://schemas.openxmlformats.org/officeDocument/2006/math">
                    <m:sSup>
                      <m:sSupPr>
                        <m:ctrlPr>
                          <a:rPr lang="nl-BE" sz="1350" b="1" i="1" dirty="0">
                            <a:latin typeface="Cambria Math" panose="02040503050406030204" pitchFamily="18" charset="0"/>
                            <a:cs typeface="Calibri" panose="020F0502020204030204" pitchFamily="34" charset="0"/>
                          </a:rPr>
                        </m:ctrlPr>
                      </m:sSupPr>
                      <m:e>
                        <m:r>
                          <a:rPr lang="nl-BE" sz="1350" b="1" i="1" dirty="0">
                            <a:latin typeface="Cambria Math" panose="02040503050406030204" pitchFamily="18" charset="0"/>
                            <a:cs typeface="Calibri" panose="020F0502020204030204" pitchFamily="34" charset="0"/>
                          </a:rPr>
                          <m:t>𝑳</m:t>
                        </m:r>
                      </m:e>
                      <m:sup>
                        <m:r>
                          <a:rPr lang="nl-BE" sz="1350" b="1" i="1" dirty="0">
                            <a:latin typeface="Cambria Math" panose="02040503050406030204" pitchFamily="18" charset="0"/>
                            <a:cs typeface="Calibri" panose="020F0502020204030204" pitchFamily="34" charset="0"/>
                          </a:rPr>
                          <m:t>∗</m:t>
                        </m:r>
                      </m:sup>
                    </m:sSup>
                    <m:r>
                      <a:rPr lang="nl-BE" sz="1350" b="1" i="1" dirty="0">
                        <a:latin typeface="Cambria Math" panose="02040503050406030204" pitchFamily="18" charset="0"/>
                        <a:cs typeface="Calibri" panose="020F0502020204030204" pitchFamily="34" charset="0"/>
                      </a:rPr>
                      <m:t>=</m:t>
                    </m:r>
                    <m:r>
                      <a:rPr lang="nl-BE" sz="1350" b="1" i="1" dirty="0">
                        <a:latin typeface="Cambria Math" panose="02040503050406030204" pitchFamily="18" charset="0"/>
                        <a:cs typeface="Calibri" panose="020F0502020204030204" pitchFamily="34" charset="0"/>
                      </a:rPr>
                      <m:t>𝟔</m:t>
                    </m:r>
                    <m:r>
                      <a:rPr lang="nl-BE" sz="1350" b="1" i="1" dirty="0">
                        <a:latin typeface="Cambria Math" panose="02040503050406030204" pitchFamily="18" charset="0"/>
                        <a:cs typeface="Calibri" panose="020F0502020204030204" pitchFamily="34" charset="0"/>
                      </a:rPr>
                      <m:t>𝒎</m:t>
                    </m:r>
                  </m:oMath>
                </a14:m>
                <a:endParaRPr lang="nl-BE" sz="1350" b="1"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nl-BE" sz="1350" b="1" dirty="0">
                    <a:latin typeface="Calibri" panose="020F0502020204030204" pitchFamily="34" charset="0"/>
                    <a:cs typeface="Calibri" panose="020F0502020204030204" pitchFamily="34" charset="0"/>
                  </a:rPr>
                  <a:t>Chicane</a:t>
                </a:r>
                <a:r>
                  <a:rPr lang="nl-BE" sz="1350" dirty="0">
                    <a:latin typeface="Calibri" panose="020F0502020204030204" pitchFamily="34" charset="0"/>
                    <a:cs typeface="Calibri" panose="020F0502020204030204" pitchFamily="34" charset="0"/>
                  </a:rPr>
                  <a:t> to reduce BIB</a:t>
                </a:r>
              </a:p>
            </p:txBody>
          </p:sp>
        </mc:Choice>
        <mc:Fallback>
          <p:sp>
            <p:nvSpPr>
              <p:cNvPr id="6" name="ZoneTexte 5">
                <a:extLst>
                  <a:ext uri="{FF2B5EF4-FFF2-40B4-BE49-F238E27FC236}">
                    <a16:creationId xmlns:a16="http://schemas.microsoft.com/office/drawing/2014/main" id="{C6C6D705-1B7F-FF9B-4239-31E5F1FBAC9E}"/>
                  </a:ext>
                </a:extLst>
              </p:cNvPr>
              <p:cNvSpPr txBox="1">
                <a:spLocks noRot="1" noChangeAspect="1" noMove="1" noResize="1" noEditPoints="1" noAdjustHandles="1" noChangeArrowheads="1" noChangeShapeType="1" noTextEdit="1"/>
              </p:cNvSpPr>
              <p:nvPr/>
            </p:nvSpPr>
            <p:spPr>
              <a:xfrm>
                <a:off x="288163" y="3785545"/>
                <a:ext cx="2247870" cy="507831"/>
              </a:xfrm>
              <a:prstGeom prst="rect">
                <a:avLst/>
              </a:prstGeom>
              <a:blipFill>
                <a:blip r:embed="rId8"/>
                <a:stretch>
                  <a:fillRect l="-271" b="-12048"/>
                </a:stretch>
              </a:blipFill>
            </p:spPr>
            <p:txBody>
              <a:bodyPr/>
              <a:lstStyle/>
              <a:p>
                <a:r>
                  <a:rPr lang="en-GB">
                    <a:noFill/>
                  </a:rPr>
                  <a:t> </a:t>
                </a:r>
              </a:p>
            </p:txBody>
          </p:sp>
        </mc:Fallback>
      </mc:AlternateContent>
      <p:sp>
        <p:nvSpPr>
          <p:cNvPr id="2" name="Rectangle : coins arrondis 1">
            <a:extLst>
              <a:ext uri="{FF2B5EF4-FFF2-40B4-BE49-F238E27FC236}">
                <a16:creationId xmlns:a16="http://schemas.microsoft.com/office/drawing/2014/main" id="{E3989F5E-3AD1-F96C-B409-E50F4A42DCDA}"/>
              </a:ext>
            </a:extLst>
          </p:cNvPr>
          <p:cNvSpPr/>
          <p:nvPr/>
        </p:nvSpPr>
        <p:spPr>
          <a:xfrm>
            <a:off x="6300192" y="888948"/>
            <a:ext cx="2743004" cy="2090009"/>
          </a:xfrm>
          <a:prstGeom prst="roundRect">
            <a:avLst/>
          </a:prstGeom>
          <a:solidFill>
            <a:srgbClr val="FFC000">
              <a:alpha val="0"/>
            </a:srgbClr>
          </a:solid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3" name="Rectangle : coins arrondis 2">
            <a:extLst>
              <a:ext uri="{FF2B5EF4-FFF2-40B4-BE49-F238E27FC236}">
                <a16:creationId xmlns:a16="http://schemas.microsoft.com/office/drawing/2014/main" id="{54CEF967-350B-B440-ADF8-C647F1D4DF1E}"/>
              </a:ext>
            </a:extLst>
          </p:cNvPr>
          <p:cNvSpPr/>
          <p:nvPr/>
        </p:nvSpPr>
        <p:spPr>
          <a:xfrm>
            <a:off x="6469372" y="769117"/>
            <a:ext cx="1126115" cy="273787"/>
          </a:xfrm>
          <a:prstGeom prst="roundRect">
            <a:avLst/>
          </a:prstGeom>
          <a:solidFill>
            <a:schemeClr val="accent6">
              <a:lumMod val="75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50" dirty="0"/>
              <a:t>FMC Arcs</a:t>
            </a:r>
          </a:p>
        </p:txBody>
      </p:sp>
      <mc:AlternateContent xmlns:mc="http://schemas.openxmlformats.org/markup-compatibility/2006">
        <mc:Choice xmlns:a14="http://schemas.microsoft.com/office/drawing/2010/main" Requires="a14">
          <p:sp>
            <p:nvSpPr>
              <p:cNvPr id="11" name="ZoneTexte 10">
                <a:extLst>
                  <a:ext uri="{FF2B5EF4-FFF2-40B4-BE49-F238E27FC236}">
                    <a16:creationId xmlns:a16="http://schemas.microsoft.com/office/drawing/2014/main" id="{89ABB124-0BBC-8BDE-1234-0490A27BE538}"/>
                  </a:ext>
                </a:extLst>
              </p:cNvPr>
              <p:cNvSpPr txBox="1"/>
              <p:nvPr/>
            </p:nvSpPr>
            <p:spPr>
              <a:xfrm>
                <a:off x="7587833" y="3069623"/>
                <a:ext cx="1566004" cy="652551"/>
              </a:xfrm>
              <a:prstGeom prst="rect">
                <a:avLst/>
              </a:prstGeom>
              <a:noFill/>
            </p:spPr>
            <p:txBody>
              <a:bodyPr wrap="square" rtlCol="0">
                <a:spAutoFit/>
              </a:bodyPr>
              <a:lstStyle/>
              <a:p>
                <a:pPr marL="133350" indent="-133350">
                  <a:buFont typeface="Arial" panose="020B0604020202020204" pitchFamily="34" charset="0"/>
                  <a:buChar char="•"/>
                </a:pPr>
                <a14:m>
                  <m:oMath xmlns:m="http://schemas.openxmlformats.org/officeDocument/2006/math">
                    <m:sSub>
                      <m:sSubPr>
                        <m:ctrlPr>
                          <a:rPr lang="nl-BE" sz="1200" b="1" i="1" dirty="0">
                            <a:cs typeface="Calibri" panose="020F0502020204030204" pitchFamily="34" charset="0"/>
                          </a:rPr>
                        </m:ctrlPr>
                      </m:sSubPr>
                      <m:e>
                        <m:r>
                          <a:rPr lang="nl-BE" sz="1200" b="1" i="1" dirty="0">
                            <a:cs typeface="Calibri" panose="020F0502020204030204" pitchFamily="34" charset="0"/>
                          </a:rPr>
                          <m:t>𝑳</m:t>
                        </m:r>
                      </m:e>
                      <m:sub>
                        <m:r>
                          <a:rPr lang="nl-BE" sz="1200" b="1" i="1" dirty="0">
                            <a:cs typeface="Calibri" panose="020F0502020204030204" pitchFamily="34" charset="0"/>
                          </a:rPr>
                          <m:t>𝒂𝒓𝒄</m:t>
                        </m:r>
                        <m:r>
                          <a:rPr lang="nl-BE" sz="1200" b="1" i="1" dirty="0">
                            <a:cs typeface="Calibri" panose="020F0502020204030204" pitchFamily="34" charset="0"/>
                          </a:rPr>
                          <m:t>_</m:t>
                        </m:r>
                        <m:r>
                          <a:rPr lang="nl-BE" sz="1200" b="1" i="1" dirty="0">
                            <a:cs typeface="Calibri" panose="020F0502020204030204" pitchFamily="34" charset="0"/>
                          </a:rPr>
                          <m:t>𝒄𝒆𝒍𝒍</m:t>
                        </m:r>
                      </m:sub>
                    </m:sSub>
                    <m:r>
                      <a:rPr lang="nl-BE" sz="1200" b="1" i="1" dirty="0">
                        <a:cs typeface="Calibri" panose="020F0502020204030204" pitchFamily="34" charset="0"/>
                      </a:rPr>
                      <m:t>∼</m:t>
                    </m:r>
                    <m:r>
                      <a:rPr lang="nl-BE" sz="1200" b="1" i="1" dirty="0">
                        <a:cs typeface="Calibri" panose="020F0502020204030204" pitchFamily="34" charset="0"/>
                      </a:rPr>
                      <m:t>𝟏𝟓𝟒</m:t>
                    </m:r>
                    <m:r>
                      <a:rPr lang="nl-BE" sz="1200" b="1" i="1" dirty="0">
                        <a:cs typeface="Calibri" panose="020F0502020204030204" pitchFamily="34" charset="0"/>
                      </a:rPr>
                      <m:t>𝒎</m:t>
                    </m:r>
                  </m:oMath>
                </a14:m>
                <a:endParaRPr lang="nl-BE" sz="1200" b="1" dirty="0">
                  <a:cs typeface="Calibri" panose="020F0502020204030204" pitchFamily="34" charset="0"/>
                </a:endParaRPr>
              </a:p>
              <a:p>
                <a:pPr marL="133350" indent="-133350">
                  <a:buFont typeface="Arial" panose="020B0604020202020204" pitchFamily="34" charset="0"/>
                  <a:buChar char="•"/>
                </a:pPr>
                <a:r>
                  <a:rPr lang="nl-BE" sz="1200" dirty="0">
                    <a:cs typeface="Calibri" panose="020F0502020204030204" pitchFamily="34" charset="0"/>
                  </a:rPr>
                  <a:t>Maximum field in  dipoles = </a:t>
                </a:r>
                <a:r>
                  <a:rPr lang="nl-BE" sz="1200" b="1" dirty="0">
                    <a:cs typeface="Calibri" panose="020F0502020204030204" pitchFamily="34" charset="0"/>
                  </a:rPr>
                  <a:t>16T</a:t>
                </a:r>
              </a:p>
            </p:txBody>
          </p:sp>
        </mc:Choice>
        <mc:Fallback>
          <p:sp>
            <p:nvSpPr>
              <p:cNvPr id="11" name="ZoneTexte 10">
                <a:extLst>
                  <a:ext uri="{FF2B5EF4-FFF2-40B4-BE49-F238E27FC236}">
                    <a16:creationId xmlns:a16="http://schemas.microsoft.com/office/drawing/2014/main" id="{89ABB124-0BBC-8BDE-1234-0490A27BE538}"/>
                  </a:ext>
                </a:extLst>
              </p:cNvPr>
              <p:cNvSpPr txBox="1">
                <a:spLocks noRot="1" noChangeAspect="1" noMove="1" noResize="1" noEditPoints="1" noAdjustHandles="1" noChangeArrowheads="1" noChangeShapeType="1" noTextEdit="1"/>
              </p:cNvSpPr>
              <p:nvPr/>
            </p:nvSpPr>
            <p:spPr>
              <a:xfrm>
                <a:off x="7587833" y="3069623"/>
                <a:ext cx="1566004" cy="652551"/>
              </a:xfrm>
              <a:prstGeom prst="rect">
                <a:avLst/>
              </a:prstGeom>
              <a:blipFill>
                <a:blip r:embed="rId9"/>
                <a:stretch>
                  <a:fillRect b="-6542"/>
                </a:stretch>
              </a:blipFill>
            </p:spPr>
            <p:txBody>
              <a:bodyPr/>
              <a:lstStyle/>
              <a:p>
                <a:r>
                  <a:rPr lang="en-GB">
                    <a:noFill/>
                  </a:rPr>
                  <a:t> </a:t>
                </a:r>
              </a:p>
            </p:txBody>
          </p:sp>
        </mc:Fallback>
      </mc:AlternateContent>
      <p:sp>
        <p:nvSpPr>
          <p:cNvPr id="15" name="Rectangle 14">
            <a:extLst>
              <a:ext uri="{FF2B5EF4-FFF2-40B4-BE49-F238E27FC236}">
                <a16:creationId xmlns:a16="http://schemas.microsoft.com/office/drawing/2014/main" id="{7B4EE402-CFEC-2B94-3740-0E60A9BD8A68}"/>
              </a:ext>
            </a:extLst>
          </p:cNvPr>
          <p:cNvSpPr/>
          <p:nvPr/>
        </p:nvSpPr>
        <p:spPr>
          <a:xfrm>
            <a:off x="7783987" y="2963327"/>
            <a:ext cx="1019102" cy="1442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17" name="Connecteur droit 16">
            <a:extLst>
              <a:ext uri="{FF2B5EF4-FFF2-40B4-BE49-F238E27FC236}">
                <a16:creationId xmlns:a16="http://schemas.microsoft.com/office/drawing/2014/main" id="{168EC010-3780-C8CA-AF2B-624645237CF5}"/>
              </a:ext>
            </a:extLst>
          </p:cNvPr>
          <p:cNvCxnSpPr>
            <a:cxnSpLocks/>
          </p:cNvCxnSpPr>
          <p:nvPr/>
        </p:nvCxnSpPr>
        <p:spPr>
          <a:xfrm flipV="1">
            <a:off x="7783986" y="2991406"/>
            <a:ext cx="1042547" cy="7271"/>
          </a:xfrm>
          <a:prstGeom prst="line">
            <a:avLst/>
          </a:prstGeom>
          <a:ln>
            <a:solidFill>
              <a:schemeClr val="accent6">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19" name="Rectangle : coins arrondis 18">
            <a:extLst>
              <a:ext uri="{FF2B5EF4-FFF2-40B4-BE49-F238E27FC236}">
                <a16:creationId xmlns:a16="http://schemas.microsoft.com/office/drawing/2014/main" id="{8CEC7A2A-5ABE-090B-D487-781BC2AA09D0}"/>
              </a:ext>
            </a:extLst>
          </p:cNvPr>
          <p:cNvSpPr/>
          <p:nvPr/>
        </p:nvSpPr>
        <p:spPr>
          <a:xfrm>
            <a:off x="7492137" y="3902761"/>
            <a:ext cx="1610062" cy="966896"/>
          </a:xfrm>
          <a:prstGeom prst="roundRect">
            <a:avLst>
              <a:gd name="adj" fmla="val 8791"/>
            </a:avLst>
          </a:prstGeom>
          <a:solidFill>
            <a:srgbClr val="FFC000">
              <a:alpha val="0"/>
            </a:srgbClr>
          </a:solidFill>
          <a:ln w="254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dirty="0">
              <a:solidFill>
                <a:srgbClr val="0070C0"/>
              </a:solidFill>
            </a:endParaRPr>
          </a:p>
        </p:txBody>
      </p:sp>
      <p:sp>
        <p:nvSpPr>
          <p:cNvPr id="20" name="Rectangle 19">
            <a:extLst>
              <a:ext uri="{FF2B5EF4-FFF2-40B4-BE49-F238E27FC236}">
                <a16:creationId xmlns:a16="http://schemas.microsoft.com/office/drawing/2014/main" id="{3726688C-B1C7-645E-A351-1B8C25F718FA}"/>
              </a:ext>
            </a:extLst>
          </p:cNvPr>
          <p:cNvSpPr/>
          <p:nvPr/>
        </p:nvSpPr>
        <p:spPr>
          <a:xfrm>
            <a:off x="7461032" y="3961084"/>
            <a:ext cx="101044" cy="8494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22" name="Connecteur droit 21">
            <a:extLst>
              <a:ext uri="{FF2B5EF4-FFF2-40B4-BE49-F238E27FC236}">
                <a16:creationId xmlns:a16="http://schemas.microsoft.com/office/drawing/2014/main" id="{60DFB48A-E3A1-0BDE-EEDF-CD0A630B0CFC}"/>
              </a:ext>
            </a:extLst>
          </p:cNvPr>
          <p:cNvCxnSpPr>
            <a:cxnSpLocks/>
          </p:cNvCxnSpPr>
          <p:nvPr/>
        </p:nvCxnSpPr>
        <p:spPr>
          <a:xfrm>
            <a:off x="7492137" y="3961084"/>
            <a:ext cx="0" cy="83700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6" name="ZoneTexte 25">
            <a:extLst>
              <a:ext uri="{FF2B5EF4-FFF2-40B4-BE49-F238E27FC236}">
                <a16:creationId xmlns:a16="http://schemas.microsoft.com/office/drawing/2014/main" id="{29B6D8C7-41E2-890A-E236-E00B0A0CE427}"/>
              </a:ext>
            </a:extLst>
          </p:cNvPr>
          <p:cNvSpPr txBox="1"/>
          <p:nvPr/>
        </p:nvSpPr>
        <p:spPr>
          <a:xfrm>
            <a:off x="7529599" y="3925773"/>
            <a:ext cx="1558667" cy="830997"/>
          </a:xfrm>
          <a:prstGeom prst="rect">
            <a:avLst/>
          </a:prstGeom>
          <a:noFill/>
        </p:spPr>
        <p:txBody>
          <a:bodyPr wrap="square" rtlCol="0">
            <a:spAutoFit/>
          </a:bodyPr>
          <a:lstStyle/>
          <a:p>
            <a:r>
              <a:rPr lang="nl-BE" sz="1200" dirty="0">
                <a:latin typeface="Calibri" panose="020F0502020204030204" pitchFamily="34" charset="0"/>
                <a:cs typeface="Calibri" panose="020F0502020204030204" pitchFamily="34" charset="0"/>
              </a:rPr>
              <a:t>2 sextupole pairs to correct chromatic perturbations from FF triplets</a:t>
            </a:r>
          </a:p>
        </p:txBody>
      </p:sp>
      <p:sp>
        <p:nvSpPr>
          <p:cNvPr id="27" name="Rectangle : coins arrondis 26">
            <a:extLst>
              <a:ext uri="{FF2B5EF4-FFF2-40B4-BE49-F238E27FC236}">
                <a16:creationId xmlns:a16="http://schemas.microsoft.com/office/drawing/2014/main" id="{0C80FEAB-DD88-1363-BB51-C04AB1F193A6}"/>
              </a:ext>
            </a:extLst>
          </p:cNvPr>
          <p:cNvSpPr/>
          <p:nvPr/>
        </p:nvSpPr>
        <p:spPr>
          <a:xfrm>
            <a:off x="5457531" y="3045326"/>
            <a:ext cx="1831192" cy="281896"/>
          </a:xfrm>
          <a:prstGeom prst="roundRect">
            <a:avLst/>
          </a:prstGeom>
          <a:solidFill>
            <a:schemeClr val="tx2">
              <a:lumMod val="75000"/>
              <a:lumOff val="25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350" dirty="0">
                <a:solidFill>
                  <a:schemeClr val="bg1"/>
                </a:solidFill>
                <a:latin typeface="Calibri" panose="020F0502020204030204" pitchFamily="34" charset="0"/>
                <a:cs typeface="Calibri" panose="020F0502020204030204" pitchFamily="34" charset="0"/>
              </a:rPr>
              <a:t>Matching Section (MS)</a:t>
            </a:r>
          </a:p>
        </p:txBody>
      </p:sp>
    </p:spTree>
    <p:extLst>
      <p:ext uri="{BB962C8B-B14F-4D97-AF65-F5344CB8AC3E}">
        <p14:creationId xmlns:p14="http://schemas.microsoft.com/office/powerpoint/2010/main" val="2081977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PlaceHolder 1"/>
          <p:cNvSpPr>
            <a:spLocks noGrp="1"/>
          </p:cNvSpPr>
          <p:nvPr>
            <p:ph type="title"/>
          </p:nvPr>
        </p:nvSpPr>
        <p:spPr>
          <a:xfrm>
            <a:off x="1295280" y="-20520"/>
            <a:ext cx="6781320" cy="431640"/>
          </a:xfrm>
          <a:prstGeom prst="rect">
            <a:avLst/>
          </a:prstGeom>
          <a:noFill/>
          <a:ln w="0">
            <a:noFill/>
          </a:ln>
        </p:spPr>
        <p:txBody>
          <a:bodyPr lIns="0" tIns="0" rIns="0" bIns="0" anchor="t">
            <a:noAutofit/>
          </a:bodyPr>
          <a:lstStyle/>
          <a:p>
            <a:pPr indent="0" algn="ctr">
              <a:lnSpc>
                <a:spcPct val="100000"/>
              </a:lnSpc>
              <a:buNone/>
            </a:pPr>
            <a:r>
              <a:rPr lang="en-GB" sz="3200" b="0" strike="noStrike" spc="-1" dirty="0">
                <a:solidFill>
                  <a:srgbClr val="000000"/>
                </a:solidFill>
                <a:latin typeface="Calibri"/>
              </a:rPr>
              <a:t>Aperture Requirements (Arcs)</a:t>
            </a:r>
            <a:endParaRPr lang="fr-FR" sz="3200" b="0" strike="noStrike" spc="-1" dirty="0">
              <a:solidFill>
                <a:srgbClr val="000000"/>
              </a:solidFill>
              <a:latin typeface="Arial"/>
            </a:endParaRPr>
          </a:p>
        </p:txBody>
      </p:sp>
      <p:sp>
        <p:nvSpPr>
          <p:cNvPr id="414" name="PlaceHolder 2"/>
          <p:cNvSpPr>
            <a:spLocks noGrp="1"/>
          </p:cNvSpPr>
          <p:nvPr>
            <p:ph type="ftr" idx="18"/>
          </p:nvPr>
        </p:nvSpPr>
        <p:spPr>
          <a:xfrm>
            <a:off x="395640" y="4947840"/>
            <a:ext cx="7416360" cy="245160"/>
          </a:xfrm>
          <a:prstGeom prst="rect">
            <a:avLst/>
          </a:prstGeom>
          <a:noFill/>
          <a:ln w="0">
            <a:noFill/>
          </a:ln>
        </p:spPr>
        <p:txBody>
          <a:bodyPr lIns="0" tIns="0" rIns="0" bIns="0" anchor="t">
            <a:noAutofit/>
          </a:bodyPr>
          <a:lstStyle>
            <a:lvl1pPr indent="0">
              <a:lnSpc>
                <a:spcPct val="100000"/>
              </a:lnSpc>
              <a:buNone/>
              <a:defRPr lang="en-US" sz="1200" b="0" strike="noStrike" spc="-1">
                <a:solidFill>
                  <a:srgbClr val="000000"/>
                </a:solidFill>
                <a:latin typeface="Calibri"/>
              </a:defRPr>
            </a:lvl1pPr>
          </a:lstStyle>
          <a:p>
            <a:pPr indent="0">
              <a:lnSpc>
                <a:spcPct val="100000"/>
              </a:lnSpc>
              <a:buNone/>
            </a:pPr>
            <a:r>
              <a:rPr lang="en-US" sz="1200" b="0" strike="noStrike" spc="-1">
                <a:solidFill>
                  <a:srgbClr val="000000"/>
                </a:solidFill>
                <a:latin typeface="Calibri"/>
              </a:rPr>
              <a:t>D. Schulte,  Future Colliders 3, BND, 2025</a:t>
            </a:r>
            <a:endParaRPr lang="en-GB" sz="1200" b="0" strike="noStrike" spc="-1">
              <a:solidFill>
                <a:srgbClr val="000000"/>
              </a:solidFill>
              <a:latin typeface="Times New Roman"/>
            </a:endParaRPr>
          </a:p>
        </p:txBody>
      </p:sp>
      <p:sp>
        <p:nvSpPr>
          <p:cNvPr id="417" name="AutoShape 7"/>
          <p:cNvSpPr/>
          <p:nvPr/>
        </p:nvSpPr>
        <p:spPr>
          <a:xfrm>
            <a:off x="4419720" y="2562120"/>
            <a:ext cx="304560" cy="161640"/>
          </a:xfrm>
          <a:prstGeom prst="rect">
            <a:avLst/>
          </a:prstGeom>
          <a:noFill/>
          <a:ln w="0">
            <a:noFill/>
          </a:ln>
        </p:spPr>
        <p:style>
          <a:lnRef idx="0">
            <a:scrgbClr r="0" g="0" b="0"/>
          </a:lnRef>
          <a:fillRef idx="0">
            <a:scrgbClr r="0" g="0" b="0"/>
          </a:fillRef>
          <a:effectRef idx="0">
            <a:scrgbClr r="0" g="0" b="0"/>
          </a:effectRef>
          <a:fontRef idx="minor"/>
        </p:style>
        <p:txBody>
          <a:bodyPr numCol="1" spcCol="0" anchor="t">
            <a:noAutofit/>
          </a:bodyPr>
          <a:lstStyle/>
          <a:p>
            <a:endParaRPr lang="en-US" sz="1800" b="0" strike="noStrike" spc="-1">
              <a:solidFill>
                <a:srgbClr val="000000"/>
              </a:solidFill>
              <a:latin typeface="Calibri"/>
            </a:endParaRPr>
          </a:p>
        </p:txBody>
      </p:sp>
      <p:pic>
        <p:nvPicPr>
          <p:cNvPr id="420" name="Picture 73" descr="A graph of a magnet&#10;&#10;Description automatically generated with medium confidence"/>
          <p:cNvPicPr/>
          <p:nvPr/>
        </p:nvPicPr>
        <p:blipFill>
          <a:blip r:embed="rId2"/>
          <a:stretch/>
        </p:blipFill>
        <p:spPr>
          <a:xfrm>
            <a:off x="0" y="441236"/>
            <a:ext cx="6012160" cy="2548427"/>
          </a:xfrm>
          <a:prstGeom prst="rect">
            <a:avLst/>
          </a:prstGeom>
          <a:ln w="0">
            <a:noFill/>
          </a:ln>
        </p:spPr>
      </p:pic>
      <p:sp>
        <p:nvSpPr>
          <p:cNvPr id="429" name="TextBox 90"/>
          <p:cNvSpPr/>
          <p:nvPr/>
        </p:nvSpPr>
        <p:spPr>
          <a:xfrm>
            <a:off x="2907720" y="4688280"/>
            <a:ext cx="1173240" cy="2721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200" b="0" strike="noStrike" spc="-1">
                <a:solidFill>
                  <a:srgbClr val="000000"/>
                </a:solidFill>
                <a:latin typeface="Calibri"/>
              </a:rPr>
              <a:t>Magnet Designs</a:t>
            </a:r>
            <a:endParaRPr lang="en-GB" sz="1200" b="0" strike="noStrike" spc="-1">
              <a:solidFill>
                <a:srgbClr val="000000"/>
              </a:solidFill>
              <a:latin typeface="Arial"/>
            </a:endParaRPr>
          </a:p>
        </p:txBody>
      </p:sp>
      <p:sp>
        <p:nvSpPr>
          <p:cNvPr id="4" name="PlaceHolder 3"/>
          <p:cNvSpPr>
            <a:spLocks noGrp="1"/>
          </p:cNvSpPr>
          <p:nvPr>
            <p:ph type="sldNum" idx="4"/>
          </p:nvPr>
        </p:nvSpPr>
        <p:spPr/>
        <p:txBody>
          <a:bodyPr/>
          <a:lstStyle/>
          <a:p>
            <a:fld id="{C47004D5-80D6-4898-BB65-29F0736D664F}" type="slidenum">
              <a:rPr/>
              <a:t>9</a:t>
            </a:fld>
            <a:endParaRPr/>
          </a:p>
        </p:txBody>
      </p:sp>
      <p:pic>
        <p:nvPicPr>
          <p:cNvPr id="3" name="Picture 2" descr="A screenshot of a computer&#10;&#10;AI-generated content may be incorrect.">
            <a:extLst>
              <a:ext uri="{FF2B5EF4-FFF2-40B4-BE49-F238E27FC236}">
                <a16:creationId xmlns:a16="http://schemas.microsoft.com/office/drawing/2014/main" id="{0D5A8043-B4A9-F7D6-3E7B-59B39B7042FA}"/>
              </a:ext>
            </a:extLst>
          </p:cNvPr>
          <p:cNvPicPr>
            <a:picLocks noChangeAspect="1"/>
          </p:cNvPicPr>
          <p:nvPr/>
        </p:nvPicPr>
        <p:blipFill>
          <a:blip r:embed="rId3"/>
          <a:srcRect t="31800" b="21034"/>
          <a:stretch>
            <a:fillRect/>
          </a:stretch>
        </p:blipFill>
        <p:spPr>
          <a:xfrm>
            <a:off x="0" y="2740936"/>
            <a:ext cx="6716692" cy="2119140"/>
          </a:xfrm>
          <a:prstGeom prst="rect">
            <a:avLst/>
          </a:prstGeom>
        </p:spPr>
      </p:pic>
      <p:sp>
        <p:nvSpPr>
          <p:cNvPr id="5" name="TextBox 87">
            <a:extLst>
              <a:ext uri="{FF2B5EF4-FFF2-40B4-BE49-F238E27FC236}">
                <a16:creationId xmlns:a16="http://schemas.microsoft.com/office/drawing/2014/main" id="{A761AE4F-F439-A4B2-B9F6-61869DF0BBF6}"/>
              </a:ext>
            </a:extLst>
          </p:cNvPr>
          <p:cNvSpPr/>
          <p:nvPr/>
        </p:nvSpPr>
        <p:spPr>
          <a:xfrm>
            <a:off x="6516216" y="2599333"/>
            <a:ext cx="2546556" cy="2060649"/>
          </a:xfrm>
          <a:prstGeom prst="rect">
            <a:avLst/>
          </a:prstGeom>
          <a:solidFill>
            <a:schemeClr val="accent6">
              <a:lumMod val="20000"/>
              <a:lumOff val="80000"/>
              <a:alpha val="50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US" sz="1600" b="1" strike="noStrike" spc="-1" dirty="0">
                <a:solidFill>
                  <a:srgbClr val="000000"/>
                </a:solidFill>
              </a:rPr>
              <a:t>Key conclusions:</a:t>
            </a:r>
            <a:endParaRPr lang="en-GB" sz="1600" b="0" strike="noStrike" spc="-1" dirty="0">
              <a:solidFill>
                <a:srgbClr val="000000"/>
              </a:solidFill>
            </a:endParaRPr>
          </a:p>
          <a:p>
            <a:pPr marL="171450" indent="-171450">
              <a:lnSpc>
                <a:spcPct val="100000"/>
              </a:lnSpc>
              <a:buFont typeface="Arial" panose="020B0604020202020204" pitchFamily="34" charset="0"/>
              <a:buChar char="•"/>
            </a:pPr>
            <a:r>
              <a:rPr lang="en-US" sz="1600" spc="-1" dirty="0">
                <a:solidFill>
                  <a:srgbClr val="000000"/>
                </a:solidFill>
              </a:rPr>
              <a:t>20 mm shielding seems marginal</a:t>
            </a:r>
          </a:p>
          <a:p>
            <a:pPr marL="171450" indent="-171450">
              <a:lnSpc>
                <a:spcPct val="100000"/>
              </a:lnSpc>
              <a:buFont typeface="Arial" panose="020B0604020202020204" pitchFamily="34" charset="0"/>
              <a:buChar char="•"/>
            </a:pPr>
            <a:r>
              <a:rPr lang="en-US" sz="1600" spc="-1" dirty="0">
                <a:solidFill>
                  <a:srgbClr val="000000"/>
                </a:solidFill>
              </a:rPr>
              <a:t>30 mm appear acceptable for HTS at 10-20 K</a:t>
            </a:r>
          </a:p>
          <a:p>
            <a:pPr marL="171450" indent="-171450">
              <a:lnSpc>
                <a:spcPct val="100000"/>
              </a:lnSpc>
              <a:buFont typeface="Arial" panose="020B0604020202020204" pitchFamily="34" charset="0"/>
              <a:buChar char="•"/>
            </a:pPr>
            <a:r>
              <a:rPr lang="en-US" sz="1600" spc="-1" dirty="0">
                <a:solidFill>
                  <a:srgbClr val="000000"/>
                </a:solidFill>
              </a:rPr>
              <a:t>40 mm is good for LTS </a:t>
            </a:r>
          </a:p>
          <a:p>
            <a:pPr marL="171450" indent="-171450">
              <a:lnSpc>
                <a:spcPct val="100000"/>
              </a:lnSpc>
              <a:buFont typeface="Arial" panose="020B0604020202020204" pitchFamily="34" charset="0"/>
              <a:buChar char="•"/>
            </a:pPr>
            <a:r>
              <a:rPr lang="en-US" sz="1600" spc="-1" dirty="0">
                <a:solidFill>
                  <a:srgbClr val="000000"/>
                </a:solidFill>
              </a:rPr>
              <a:t>30 mm might be good enough for LTS with 5 T</a:t>
            </a:r>
          </a:p>
        </p:txBody>
      </p:sp>
      <p:sp>
        <p:nvSpPr>
          <p:cNvPr id="6" name="TextBox 87"/>
          <p:cNvSpPr/>
          <p:nvPr/>
        </p:nvSpPr>
        <p:spPr>
          <a:xfrm>
            <a:off x="5724128" y="915566"/>
            <a:ext cx="3348988" cy="1075764"/>
          </a:xfrm>
          <a:prstGeom prst="rect">
            <a:avLst/>
          </a:prstGeom>
          <a:solidFill>
            <a:schemeClr val="accent1">
              <a:lumMod val="20000"/>
              <a:lumOff val="80000"/>
              <a:alpha val="50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US" sz="1600" b="1" strike="noStrike" spc="-1" dirty="0">
                <a:solidFill>
                  <a:srgbClr val="000000"/>
                </a:solidFill>
              </a:rPr>
              <a:t>Challenges:</a:t>
            </a:r>
            <a:endParaRPr lang="en-GB" sz="1600" b="0" strike="noStrike" spc="-1" dirty="0">
              <a:solidFill>
                <a:srgbClr val="000000"/>
              </a:solidFill>
            </a:endParaRPr>
          </a:p>
          <a:p>
            <a:pPr marL="171450" indent="-171450">
              <a:lnSpc>
                <a:spcPct val="100000"/>
              </a:lnSpc>
              <a:buFont typeface="Arial" panose="020B0604020202020204" pitchFamily="34" charset="0"/>
              <a:buChar char="•"/>
            </a:pPr>
            <a:r>
              <a:rPr lang="en-US" sz="1600" b="0" strike="noStrike" spc="-1" dirty="0">
                <a:solidFill>
                  <a:srgbClr val="000000"/>
                </a:solidFill>
              </a:rPr>
              <a:t>500 W/m loss, magnet strength</a:t>
            </a:r>
          </a:p>
          <a:p>
            <a:pPr marL="171450" indent="-171450">
              <a:lnSpc>
                <a:spcPct val="100000"/>
              </a:lnSpc>
              <a:buFont typeface="Arial" panose="020B0604020202020204" pitchFamily="34" charset="0"/>
              <a:buChar char="•"/>
            </a:pPr>
            <a:r>
              <a:rPr lang="en-US" sz="1600" spc="-1" dirty="0">
                <a:solidFill>
                  <a:srgbClr val="000000"/>
                </a:solidFill>
              </a:rPr>
              <a:t>Scales with average magnetic field, bunch charge and repetition rate</a:t>
            </a:r>
          </a:p>
        </p:txBody>
      </p:sp>
      <p:sp>
        <p:nvSpPr>
          <p:cNvPr id="2" name="TextBox 1">
            <a:extLst>
              <a:ext uri="{FF2B5EF4-FFF2-40B4-BE49-F238E27FC236}">
                <a16:creationId xmlns:a16="http://schemas.microsoft.com/office/drawing/2014/main" id="{F838CF96-9F38-17C5-C434-DD9986D331EF}"/>
              </a:ext>
            </a:extLst>
          </p:cNvPr>
          <p:cNvSpPr txBox="1"/>
          <p:nvPr/>
        </p:nvSpPr>
        <p:spPr>
          <a:xfrm>
            <a:off x="6156176" y="555526"/>
            <a:ext cx="1359731" cy="307777"/>
          </a:xfrm>
          <a:prstGeom prst="rect">
            <a:avLst/>
          </a:prstGeom>
          <a:solidFill>
            <a:schemeClr val="bg2"/>
          </a:solidFill>
        </p:spPr>
        <p:txBody>
          <a:bodyPr wrap="none" rtlCol="0">
            <a:spAutoFit/>
          </a:bodyPr>
          <a:lstStyle/>
          <a:p>
            <a:r>
              <a:rPr lang="en-US" sz="1400" dirty="0"/>
              <a:t>A. Lechner et al.</a:t>
            </a:r>
            <a:endParaRPr lang="en-GB" sz="1400" dirty="0"/>
          </a:p>
        </p:txBody>
      </p:sp>
    </p:spTree>
  </p:cSld>
  <p:clrMapOvr>
    <a:masterClrMapping/>
  </p:clrMapOvr>
</p:sld>
</file>

<file path=ppt/theme/theme1.xml><?xml version="1.0" encoding="utf-8"?>
<a:theme xmlns:a="http://schemas.openxmlformats.org/drawingml/2006/main" name="IMCC - 1">
  <a:themeElements>
    <a:clrScheme name="IMCC">
      <a:dk1>
        <a:sysClr val="windowText" lastClr="000000"/>
      </a:dk1>
      <a:lt1>
        <a:sysClr val="window" lastClr="FFFFFF"/>
      </a:lt1>
      <a:dk2>
        <a:srgbClr val="666666"/>
      </a:dk2>
      <a:lt2>
        <a:srgbClr val="D2D2D2"/>
      </a:lt2>
      <a:accent1>
        <a:srgbClr val="FF3645"/>
      </a:accent1>
      <a:accent2>
        <a:srgbClr val="BF3A68"/>
      </a:accent2>
      <a:accent3>
        <a:srgbClr val="803E8B"/>
      </a:accent3>
      <a:accent4>
        <a:srgbClr val="4042AD"/>
      </a:accent4>
      <a:accent5>
        <a:srgbClr val="0046D0"/>
      </a:accent5>
      <a:accent6>
        <a:srgbClr val="003296"/>
      </a:accent6>
      <a:hlink>
        <a:srgbClr val="FF5A73"/>
      </a:hlink>
      <a:folHlink>
        <a:srgbClr val="87AFE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uCol_2025_tmp" id="{68FF565F-D937-5849-B2A1-8CA63796CEAB}" vid="{AEDF293A-7B41-0C45-940C-1CE6D474460B}"/>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533246</TotalTime>
  <Words>3949</Words>
  <Application>Microsoft Office PowerPoint</Application>
  <PresentationFormat>On-screen Show (16:9)</PresentationFormat>
  <Paragraphs>658</Paragraphs>
  <Slides>42</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Arial</vt:lpstr>
      <vt:lpstr>Arial Narrow</vt:lpstr>
      <vt:lpstr>Calibri</vt:lpstr>
      <vt:lpstr>Calibri Light</vt:lpstr>
      <vt:lpstr>Cambria Math</vt:lpstr>
      <vt:lpstr>Fira Sans</vt:lpstr>
      <vt:lpstr>Montserrat</vt:lpstr>
      <vt:lpstr>Optima Bold</vt:lpstr>
      <vt:lpstr>Police système Courant</vt:lpstr>
      <vt:lpstr>Times New Roman</vt:lpstr>
      <vt:lpstr>Wingdings</vt:lpstr>
      <vt:lpstr>IMCC - 1</vt:lpstr>
      <vt:lpstr>PowerPoint Presentation</vt:lpstr>
      <vt:lpstr>Muon Collider Concept</vt:lpstr>
      <vt:lpstr>Key Challenges</vt:lpstr>
      <vt:lpstr>Physics and Detector Concepts</vt:lpstr>
      <vt:lpstr>Key Target Parameters</vt:lpstr>
      <vt:lpstr>Muon Collider Luminosity Scaling</vt:lpstr>
      <vt:lpstr>Collider Ring Challenges</vt:lpstr>
      <vt:lpstr>Overview of the Collider Ring Optics</vt:lpstr>
      <vt:lpstr>Aperture Requirements (Arcs)</vt:lpstr>
      <vt:lpstr>Note: Cryogenics</vt:lpstr>
      <vt:lpstr>PowerPoint Presentation</vt:lpstr>
      <vt:lpstr>Magnetic Field Strength</vt:lpstr>
      <vt:lpstr>Collider Ring Arc Lattice</vt:lpstr>
      <vt:lpstr>Interaction Region Lattice</vt:lpstr>
      <vt:lpstr>Final Focus Magnets</vt:lpstr>
      <vt:lpstr>Collider Ring Performance</vt:lpstr>
      <vt:lpstr>Collective Effects</vt:lpstr>
      <vt:lpstr>Pinch Effect</vt:lpstr>
      <vt:lpstr>Neutrino Flux Mitigation</vt:lpstr>
      <vt:lpstr>VIPER in the Regular Arcs</vt:lpstr>
      <vt:lpstr>VIPER Feasibility in CC &amp; MS</vt:lpstr>
      <vt:lpstr>Placement Studies</vt:lpstr>
      <vt:lpstr>Radiation Protection Studies</vt:lpstr>
      <vt:lpstr>Further Mitigation</vt:lpstr>
      <vt:lpstr>Site Specific Designs</vt:lpstr>
      <vt:lpstr>Conclusion</vt:lpstr>
      <vt:lpstr>Reserve</vt:lpstr>
      <vt:lpstr>Collider Ring and Interaction Region</vt:lpstr>
      <vt:lpstr>Surface Structures</vt:lpstr>
      <vt:lpstr>Long Term R&amp;D</vt:lpstr>
      <vt:lpstr>RF and High-Field HTS Development Strategy</vt:lpstr>
      <vt:lpstr>Magnets</vt:lpstr>
      <vt:lpstr>Collective Effects</vt:lpstr>
      <vt:lpstr>R&amp;D Plan Deliverables and Resources</vt:lpstr>
      <vt:lpstr>R&amp;D Plan Deliverables and Resources</vt:lpstr>
      <vt:lpstr>European Accelerator R&amp;D Roadmap</vt:lpstr>
      <vt:lpstr>Collider Ring</vt:lpstr>
      <vt:lpstr>Collider Ring Arcs</vt:lpstr>
      <vt:lpstr>Collider Ring Arc Lattice</vt:lpstr>
      <vt:lpstr>Collider Ring Lattice</vt:lpstr>
      <vt:lpstr>Radiation Protection Studies</vt:lpstr>
      <vt:lpstr>Overview of the Collider Ring - Magnets</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André-Pierre OLIVIER</dc:creator>
  <cp:lastModifiedBy>Daniel Schulte</cp:lastModifiedBy>
  <cp:revision>715</cp:revision>
  <cp:lastPrinted>2025-11-12T10:16:43Z</cp:lastPrinted>
  <dcterms:created xsi:type="dcterms:W3CDTF">2021-05-17T12:13:58Z</dcterms:created>
  <dcterms:modified xsi:type="dcterms:W3CDTF">2025-11-16T17:49:09Z</dcterms:modified>
</cp:coreProperties>
</file>