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1"/>
    <p:sldMasterId id="2147483969" r:id="rId2"/>
  </p:sldMasterIdLst>
  <p:notesMasterIdLst>
    <p:notesMasterId r:id="rId13"/>
  </p:notesMasterIdLst>
  <p:sldIdLst>
    <p:sldId id="374" r:id="rId3"/>
    <p:sldId id="419" r:id="rId4"/>
    <p:sldId id="2617" r:id="rId5"/>
    <p:sldId id="343" r:id="rId6"/>
    <p:sldId id="2510" r:id="rId7"/>
    <p:sldId id="424" r:id="rId8"/>
    <p:sldId id="2618" r:id="rId9"/>
    <p:sldId id="2619" r:id="rId10"/>
    <p:sldId id="2621" r:id="rId11"/>
    <p:sldId id="26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40FF"/>
    <a:srgbClr val="0432FF"/>
    <a:srgbClr val="002855"/>
    <a:srgbClr val="FED141"/>
    <a:srgbClr val="36573B"/>
    <a:srgbClr val="4C8C2B"/>
    <a:srgbClr val="B94700"/>
    <a:srgbClr val="C3CAD1"/>
    <a:srgbClr val="EA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96"/>
    <p:restoredTop sz="89923"/>
  </p:normalViewPr>
  <p:slideViewPr>
    <p:cSldViewPr snapToGrid="0">
      <p:cViewPr varScale="1">
        <p:scale>
          <a:sx n="117" d="100"/>
          <a:sy n="117" d="100"/>
        </p:scale>
        <p:origin x="20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F2451-84DD-1F4B-8AC6-346741B30F1F}" type="datetimeFigureOut">
              <a:rPr lang="en-US" smtClean="0"/>
              <a:t>6/29/26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986E1-723D-3E4A-B2D8-02370382B7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3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B986E1-723D-3E4A-B2D8-02370382B7B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92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72071-54A9-6C58-8B31-3F116477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659720-E372-9602-B8E9-B1C6E20DC9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437274-7018-D9B1-95FE-EBC163DC98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A764C-F174-26F8-1BA4-02441B989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B986E1-723D-3E4A-B2D8-02370382B7B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768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Generation after generation,</a:t>
            </a:r>
            <a:r>
              <a:rPr lang="en-US" baseline="0" dirty="0"/>
              <a:t> the beam power increase and the energy decrease, leading to more and more power density deposited in material.  </a:t>
            </a:r>
          </a:p>
          <a:p>
            <a:r>
              <a:rPr lang="en-US" baseline="0" dirty="0"/>
              <a:t>The different targets are presented with the same scale so you can compare the size from one to another design.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D08E57-B576-F641-BEA6-C3D752DF7F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634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ligh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56F1D6D-26C8-AC5C-A07B-693010387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530888"/>
            <a:ext cx="10003536" cy="2388558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6300" b="1" i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placeholder text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0BF925A-4769-8F5E-E189-BA9570FDBF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1" y="5115756"/>
            <a:ext cx="10003536" cy="2784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11113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2000" b="1" i="0" kern="1200" spc="0" baseline="0" dirty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AD9049D-EF89-EE33-32BB-A63D80B3D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5394233"/>
            <a:ext cx="10003537" cy="2784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indent="7938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1600" b="0" i="0" kern="1200" spc="-20" baseline="0" dirty="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7453D-6C1B-3ABD-39FF-9C11A6441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175056"/>
            <a:ext cx="10003536" cy="2363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>
            <a:lvl1pPr marL="0" indent="7938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1600" b="0" i="0" kern="1200" spc="-20" baseline="0" dirty="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578A7C-428E-4D58-E4FB-CC0CFCB97EDB}"/>
              </a:ext>
            </a:extLst>
          </p:cNvPr>
          <p:cNvSpPr/>
          <p:nvPr userDrawn="1"/>
        </p:nvSpPr>
        <p:spPr>
          <a:xfrm>
            <a:off x="914399" y="2484850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D5A5C-8820-F08B-5D55-E18FD6A1FD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FA22FE4-143F-235A-C05B-B6F9FCECE2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8A4EDC5-97BE-4275-C308-190517A9A2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673A42-E09C-6821-C950-C083FE8808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6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lef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6064E41-DF59-6301-DE38-F0DFE24D7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679" b="4126"/>
          <a:stretch/>
        </p:blipFill>
        <p:spPr>
          <a:xfrm>
            <a:off x="8362184" y="2425441"/>
            <a:ext cx="3464835" cy="4432559"/>
          </a:xfrm>
          <a:prstGeom prst="rect">
            <a:avLst/>
          </a:prstGeom>
        </p:spPr>
      </p:pic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CE716CA-F3AD-BE9A-11EE-F4AE1FACBE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236021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D2C341C-5226-C6B0-870F-B3DA04CF8C0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904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l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D21E25E-D547-BB0C-056B-1E4BED8276A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157216" y="1700784"/>
            <a:ext cx="5760720" cy="424281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AA105-7DBD-9DF3-02C8-4B214942C5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FF79C2B-39DB-F0FC-1C09-C45F7AF4D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217" y="365760"/>
            <a:ext cx="5760720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B81A79C8-47D1-87B1-E39F-8BE75767B4A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57217" y="822960"/>
            <a:ext cx="576072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5802CF21-D793-E9E0-76EE-6C64625C2F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576" y="347472"/>
            <a:ext cx="415981" cy="415981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7A82C0C-F619-67C1-0650-12EB4F6E4C92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4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dea-with-support-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AI-generated content may be incorrect.">
            <a:extLst>
              <a:ext uri="{FF2B5EF4-FFF2-40B4-BE49-F238E27FC236}">
                <a16:creationId xmlns:a16="http://schemas.microsoft.com/office/drawing/2014/main" id="{D026C6A1-CA77-A75B-8DF4-FCBEBEF63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103" y="2365732"/>
            <a:ext cx="4496423" cy="4492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355CF2-BE45-5D15-57AB-87A35BEE8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23" y="775504"/>
            <a:ext cx="10003536" cy="2223125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4121150"/>
            <a:ext cx="10003536" cy="1690335"/>
          </a:xfrm>
          <a:solidFill>
            <a:schemeClr val="tx2"/>
          </a:solidFill>
        </p:spPr>
        <p:txBody>
          <a:bodyPr wrap="square" lIns="548640" tIns="365760" rIns="548640" bIns="365760" anchor="ctr">
            <a:spAutoFit/>
          </a:bodyPr>
          <a:lstStyle>
            <a:lvl1pPr marL="0" indent="0">
              <a:lnSpc>
                <a:spcPct val="110000"/>
              </a:lnSpc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Ineter</a:t>
            </a:r>
            <a:r>
              <a:rPr lang="en-US" dirty="0"/>
              <a:t> nec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auctor, vel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non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65BE62F-E256-0F4F-4A42-36112DA34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399" y="2998629"/>
            <a:ext cx="10003536" cy="1122521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44B288-869E-FEF3-B2A3-5706671738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F42FD863-F4B6-B6D1-BAFB-D52DC4E044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B2EEDEF-8C67-0FEE-7A5A-F9872906BB70}"/>
              </a:ext>
            </a:extLst>
          </p:cNvPr>
          <p:cNvSpPr/>
          <p:nvPr userDrawn="1"/>
        </p:nvSpPr>
        <p:spPr>
          <a:xfrm rot="10800000">
            <a:off x="912875" y="3123596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413611B-0AEB-E25E-602A-8BA07E7C7F3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78E56C-649B-84D7-883E-399BED309F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4FCBB44-51F9-6FA3-085E-EB9F216454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92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ideas-with-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1873983"/>
            <a:ext cx="4791456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400" y="2543085"/>
            <a:ext cx="4791456" cy="119786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C11AC4-3132-DF00-E861-4EC706C3EB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4105656"/>
            <a:ext cx="11830050" cy="2752344"/>
          </a:xfrm>
          <a:solidFill>
            <a:srgbClr val="C3CAD1"/>
          </a:solidFill>
          <a:ln>
            <a:noFill/>
          </a:ln>
        </p:spPr>
        <p:txBody>
          <a:bodyPr tIns="164592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25B179B-754F-E075-416F-58FDF815CA2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6400799"/>
            <a:ext cx="11529391" cy="457201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4AD5D-B2B5-2D86-5607-F93500D5A829}"/>
              </a:ext>
            </a:extLst>
          </p:cNvPr>
          <p:cNvSpPr/>
          <p:nvPr userDrawn="1"/>
        </p:nvSpPr>
        <p:spPr>
          <a:xfrm rot="16200000">
            <a:off x="466342" y="229487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44406A-7064-09CD-0D32-B50A4C2A4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B1451569-253C-B587-A86F-4D190EF1B24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7" name="Picture 16" descr="Logo, company name&#10;&#10;AI-generated content may be incorrect.">
            <a:extLst>
              <a:ext uri="{FF2B5EF4-FFF2-40B4-BE49-F238E27FC236}">
                <a16:creationId xmlns:a16="http://schemas.microsoft.com/office/drawing/2014/main" id="{809A0A5D-5886-4562-448A-83FC8512DC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38B5940-D626-697E-1DE2-483ADD73F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550671B-40D3-6B53-A651-02217D09EBC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117335" y="1873983"/>
            <a:ext cx="4791456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57650E2F-D63F-64A0-264F-AB6835C7483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17335" y="2543085"/>
            <a:ext cx="4791456" cy="119786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68FBFD-4E2A-68B9-526C-938F5B7C839F}"/>
              </a:ext>
            </a:extLst>
          </p:cNvPr>
          <p:cNvSpPr/>
          <p:nvPr userDrawn="1"/>
        </p:nvSpPr>
        <p:spPr>
          <a:xfrm rot="16200000">
            <a:off x="5669277" y="229487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5474D73-F9BE-8323-9710-2D943D074AA7}"/>
              </a:ext>
            </a:extLst>
          </p:cNvPr>
          <p:cNvSpPr>
            <a:spLocks noGrp="1"/>
          </p:cNvSpPr>
          <p:nvPr>
            <p:ph type="sldNum" sz="quarter" idx="42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894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deas-with-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E73DE767-6E27-2F6D-9DFB-476DFBA08A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8952" y="0"/>
            <a:ext cx="3447288" cy="6858001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45720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62FBDD1-DD88-5129-A1B4-F8213B472B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40140" y="6251713"/>
            <a:ext cx="2724912" cy="606288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0A7BBE-ABB8-C2EC-5680-6576FD9F3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A20E4B7D-A2F4-E2C0-B651-BA709ADA79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5343729-79AD-1ED6-768D-6A792503B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53256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7A6A44F0-F202-67D2-AA06-2C6B93FCC0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400" y="820351"/>
            <a:ext cx="653256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18B7F31E-5DA9-AE9E-946C-DBEDE553E35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4398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E2CB8A18-7CC3-DC44-09AA-C5930608CB7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4398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8724181-2302-5B6D-8D9A-0FDFFA0EAC2A}"/>
              </a:ext>
            </a:extLst>
          </p:cNvPr>
          <p:cNvSpPr/>
          <p:nvPr userDrawn="1"/>
        </p:nvSpPr>
        <p:spPr>
          <a:xfrm rot="16200000">
            <a:off x="462533" y="2309010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8C39114-AC4E-397F-2083-2D7D594E888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376229" y="1880783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E47A550C-93F7-8A24-C26C-808BEFCFC57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376229" y="2549885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D36219-087B-419B-9E96-63D476258513}"/>
              </a:ext>
            </a:extLst>
          </p:cNvPr>
          <p:cNvSpPr/>
          <p:nvPr userDrawn="1"/>
        </p:nvSpPr>
        <p:spPr>
          <a:xfrm rot="16200000">
            <a:off x="3924364" y="2315123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6096CCA3-6EF5-DABE-B6E8-DC02967800A7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4398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1F561A6E-CA30-68DE-C30C-E3D04D574F82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14398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393A29F-FA2C-9EBB-AEC6-3930FE314D14}"/>
              </a:ext>
            </a:extLst>
          </p:cNvPr>
          <p:cNvSpPr/>
          <p:nvPr userDrawn="1"/>
        </p:nvSpPr>
        <p:spPr>
          <a:xfrm rot="16200000">
            <a:off x="462533" y="475265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D6464A17-58FF-1CEF-5B44-C332EEA11FA9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376229" y="4324431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9" name="Text Placeholder 13">
            <a:extLst>
              <a:ext uri="{FF2B5EF4-FFF2-40B4-BE49-F238E27FC236}">
                <a16:creationId xmlns:a16="http://schemas.microsoft.com/office/drawing/2014/main" id="{8E44891D-B952-10F7-E744-374B1A1B230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4376229" y="4993533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52E0381-ADF4-8D24-C867-C900E35689E9}"/>
              </a:ext>
            </a:extLst>
          </p:cNvPr>
          <p:cNvSpPr/>
          <p:nvPr userDrawn="1"/>
        </p:nvSpPr>
        <p:spPr>
          <a:xfrm rot="16200000">
            <a:off x="3924364" y="4758771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B2213-C7AE-6BAB-99BE-3FEB3626C9CD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49E7BE-854D-1C7F-9ED9-A488BDBEA629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44157-9DBF-C378-F538-F7840483133D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15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de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813F2B-33D1-CE0E-E387-D5B3B86BB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DCD67CB5-6160-A440-ED55-AD32D8B18E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D7722649-BB7F-E00B-2BFE-CAA6645192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21A7E90-F175-1CC3-CCD9-CBD10099A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385C64-D0FC-E300-55DA-BCF7F9AE2D7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4398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923E6B3B-1082-004A-1ACD-E7066B97F00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4398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544981-8CC8-FD66-5962-8360F99F4D54}"/>
              </a:ext>
            </a:extLst>
          </p:cNvPr>
          <p:cNvSpPr/>
          <p:nvPr userDrawn="1"/>
        </p:nvSpPr>
        <p:spPr>
          <a:xfrm rot="16200000">
            <a:off x="462533" y="2309010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30F32B04-69CD-6970-1192-E9622B2A14F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838061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5686534F-895A-175D-9ECA-69644D7DB84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8061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9C5E80-2D6A-7B81-F349-81A6C92D8B1B}"/>
              </a:ext>
            </a:extLst>
          </p:cNvPr>
          <p:cNvSpPr/>
          <p:nvPr userDrawn="1"/>
        </p:nvSpPr>
        <p:spPr>
          <a:xfrm rot="16200000">
            <a:off x="7386196" y="2309010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B364BB1-2F03-07C5-EAB7-CB49A1EC328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376229" y="1880783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459A5D6D-C5DE-C8EE-F37F-3367BBA9F84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376229" y="2549885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449DD49-1A8D-76CC-A4AF-D0AD5C195FB8}"/>
              </a:ext>
            </a:extLst>
          </p:cNvPr>
          <p:cNvSpPr/>
          <p:nvPr userDrawn="1"/>
        </p:nvSpPr>
        <p:spPr>
          <a:xfrm rot="16200000">
            <a:off x="3924364" y="2315123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B29C255B-11E7-E49D-1EDD-C2F6FB66D08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4398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F32E0527-0C17-B229-AE53-082144E5EC6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14398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38D1526-CCB8-95A3-3CF3-B935126F6D3B}"/>
              </a:ext>
            </a:extLst>
          </p:cNvPr>
          <p:cNvSpPr/>
          <p:nvPr userDrawn="1"/>
        </p:nvSpPr>
        <p:spPr>
          <a:xfrm rot="16200000">
            <a:off x="462533" y="475265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8F94305F-ACC4-02B6-29A1-4EFF95BB533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838061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F4292675-527D-A6B4-E4DC-2415844F85F2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838061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085E3D5-CA56-CDAB-FA38-F7ED7B165DA8}"/>
              </a:ext>
            </a:extLst>
          </p:cNvPr>
          <p:cNvSpPr/>
          <p:nvPr userDrawn="1"/>
        </p:nvSpPr>
        <p:spPr>
          <a:xfrm rot="16200000">
            <a:off x="7386196" y="475265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81F7DBF-CBB6-1C17-14EC-49A4683D985E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376229" y="4324431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155C0AAD-ABA7-E72D-77DF-67C494E9815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4376229" y="4993533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048C6CE-4BDC-C393-A7CE-46A7BDCD6840}"/>
              </a:ext>
            </a:extLst>
          </p:cNvPr>
          <p:cNvSpPr/>
          <p:nvPr userDrawn="1"/>
        </p:nvSpPr>
        <p:spPr>
          <a:xfrm rot="16200000">
            <a:off x="3924364" y="4758771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FDBA3-89C7-4621-B40D-7DE83FA22F5A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AF3A4-EAA0-74A8-537D-7B63527E0231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8A77-0A01-BA2F-A32E-706B0FA90008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94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with-caption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AI-generated content may be incorrect.">
            <a:extLst>
              <a:ext uri="{FF2B5EF4-FFF2-40B4-BE49-F238E27FC236}">
                <a16:creationId xmlns:a16="http://schemas.microsoft.com/office/drawing/2014/main" id="{342CFCE2-B4C8-ABC2-3278-6BDD1A6BA4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563" y="3940021"/>
            <a:ext cx="2920677" cy="291797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60" y="5938577"/>
            <a:ext cx="11091672" cy="383991"/>
          </a:xfrm>
        </p:spPr>
        <p:txBody>
          <a:bodyPr lIns="0" rIns="0" anchor="t">
            <a:noAutofit/>
          </a:bodyPr>
          <a:lstStyle>
            <a:lvl1pPr marL="0" indent="0"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34CFE70-A9DA-519B-846A-B0978C9FFD7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1826240" cy="5509547"/>
          </a:xfrm>
          <a:solidFill>
            <a:srgbClr val="C3CAD1"/>
          </a:solidFill>
          <a:ln>
            <a:noFill/>
          </a:ln>
        </p:spPr>
        <p:txBody>
          <a:bodyPr lIns="457200" tIns="3108960" rIns="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760" y="6289556"/>
            <a:ext cx="11091672" cy="238244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EC6AD6-BD59-A2C2-2F3A-CEF4E0667B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44B6D53A-92C9-55F9-0CA2-68EF8475BE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573D6D-30D5-5B7B-90C2-D7583296043C}"/>
              </a:ext>
            </a:extLst>
          </p:cNvPr>
          <p:cNvSpPr/>
          <p:nvPr userDrawn="1"/>
        </p:nvSpPr>
        <p:spPr>
          <a:xfrm rot="10800000">
            <a:off x="365061" y="5782203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06984-9DED-F33B-C04F-1C29849539A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27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with-caption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C11AC4-3132-DF00-E861-4EC706C3EB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5924" y="640080"/>
            <a:ext cx="9994392" cy="5577840"/>
          </a:xfrm>
          <a:solidFill>
            <a:srgbClr val="C3CAD1"/>
          </a:solidFill>
          <a:ln>
            <a:noFill/>
          </a:ln>
        </p:spPr>
        <p:txBody>
          <a:bodyPr lIns="457200" tIns="3108960" rIns="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F600118-8BF4-999C-96D0-38800692B1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5925" y="6245352"/>
            <a:ext cx="9994392" cy="310783"/>
          </a:xfr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D2A2E3-C451-68BF-12DA-0C5129B06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E4E71F28-8E11-F8BF-0A77-7AAFA42184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DFC97-7800-F5CC-5EBB-5D892475A33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874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fig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02F704-D87B-DF16-D937-0C5723A4D34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187AF-3341-8854-383A-CA20D59A0AFD}"/>
              </a:ext>
            </a:extLst>
          </p:cNvPr>
          <p:cNvSpPr/>
          <p:nvPr userDrawn="1"/>
        </p:nvSpPr>
        <p:spPr>
          <a:xfrm>
            <a:off x="0" y="1678988"/>
            <a:ext cx="11830050" cy="3500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C63DE5-8138-0D72-CE3E-25C89680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57" y="2379072"/>
            <a:ext cx="10003536" cy="1668997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ctr">
              <a:defRPr sz="9600" spc="-1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07A8EC1-93D3-3D5B-9385-0BA6453AF1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257" y="4048069"/>
            <a:ext cx="10003536" cy="709159"/>
          </a:xfrm>
        </p:spPr>
        <p:txBody>
          <a:bodyPr anchor="t">
            <a:noAutofit/>
          </a:bodyPr>
          <a:lstStyle>
            <a:lvl1pPr marL="0" indent="0" algn="ctr">
              <a:spcAft>
                <a:spcPts val="0"/>
              </a:spcAft>
              <a:buNone/>
              <a:defRPr sz="2800" spc="-50" baseline="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5F9F77-9433-0FA9-9CAB-50F8190170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A0C5114-E7F3-FF3D-A850-564CA25BD4AA}"/>
              </a:ext>
            </a:extLst>
          </p:cNvPr>
          <p:cNvSpPr/>
          <p:nvPr userDrawn="1"/>
        </p:nvSpPr>
        <p:spPr>
          <a:xfrm rot="10800000">
            <a:off x="5215509" y="233303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10C01-E502-C2A8-611B-3019CF9DFA7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1728D-2C4C-4424-EC7C-F41CFAB91F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AA6709-2DAE-D574-74A9-6F2352BB8C6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555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-key-fig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BAEBB0B-FC49-0C96-1CA9-8CBAB51455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4399" y="820757"/>
            <a:ext cx="5000626" cy="5216486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tIns="283464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75CE5CA-6E88-5554-567E-566D0F37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7155" y="1520328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253F5A24-61CC-6326-2F0B-D0B2CD8054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6144322"/>
            <a:ext cx="5000625" cy="21202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7C79F1A4-8D7A-2A2A-13B1-007CC4DA4D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0710" y="512899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4A9EC7-0A22-2867-5A93-04C549C7B24D}"/>
              </a:ext>
            </a:extLst>
          </p:cNvPr>
          <p:cNvSpPr/>
          <p:nvPr userDrawn="1"/>
        </p:nvSpPr>
        <p:spPr>
          <a:xfrm rot="16200000">
            <a:off x="5595766" y="1504465"/>
            <a:ext cx="1389888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9AF806-A69B-CC52-7882-68CBACA47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20" name="Picture 19" descr="Logo, company name&#10;&#10;AI-generated content may be incorrect.">
            <a:extLst>
              <a:ext uri="{FF2B5EF4-FFF2-40B4-BE49-F238E27FC236}">
                <a16:creationId xmlns:a16="http://schemas.microsoft.com/office/drawing/2014/main" id="{71A5B106-9DEE-8AB6-D922-D48EB8DF9D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47C90278-399F-D985-B545-7DCF0DA7A63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97155" y="5337672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819A7FF5-547E-A603-F63A-B893DB8702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710" y="4330243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F14232-891E-BF84-C925-6BB3EFCEB08D}"/>
              </a:ext>
            </a:extLst>
          </p:cNvPr>
          <p:cNvSpPr/>
          <p:nvPr userDrawn="1"/>
        </p:nvSpPr>
        <p:spPr>
          <a:xfrm rot="16200000">
            <a:off x="5595766" y="5321809"/>
            <a:ext cx="1389888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C5B0C835-92D5-EBA9-F2A4-BC31B439CFE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97155" y="3427735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AFF8EEAA-8354-850E-1A0B-1EADAA1D7E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90710" y="2420306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C30FE6C-CF61-D9B0-ABF1-6B526A2786D8}"/>
              </a:ext>
            </a:extLst>
          </p:cNvPr>
          <p:cNvSpPr/>
          <p:nvPr userDrawn="1"/>
        </p:nvSpPr>
        <p:spPr>
          <a:xfrm rot="16200000">
            <a:off x="5595766" y="3411872"/>
            <a:ext cx="1389888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FDCF037-3F22-455A-C167-1B9773617782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849831-55D4-65FF-A7B1-CC84E9B252F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1D6637D-9A02-B205-EF0A-87C0E8B5D314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49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03E171D5-30FC-537F-A514-48CD3674FC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10466" y="2852018"/>
            <a:ext cx="2298325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1349D683-9A3C-3B31-0359-463DB290E7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2852018"/>
            <a:ext cx="2298325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2E158B-F6B7-4699-6081-B2D57ABF91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</a:t>
            </a:r>
          </a:p>
          <a:p>
            <a:pPr lvl="0"/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F49033D-66CB-33E0-1DBC-8928201CE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4400" y="4226948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F1CDCE25-1734-8F15-F850-140D20AC47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10466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685289A2-5BDF-BFB7-0DE2-786AE92651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10466" y="4226948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CFA5C77-3A47-8088-7D44-41FA177B05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45110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4BF923C8-904E-4223-3EB4-4B31AAE44E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45110" y="4240724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ADCF14EF-4C7F-F7FF-B974-B74AEA466A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79755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73055581-1076-7DDA-CB8D-C153A93551A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79755" y="4240724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98675C6D-0B35-795C-843D-D60026C9B8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79756" y="2852018"/>
            <a:ext cx="2298324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CF0A98D3-24F3-B6FB-0C8A-5A659B80362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45111" y="2852018"/>
            <a:ext cx="2298324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845F05-CCE2-6A85-D3D4-65931BF036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6610B6D6-299C-0418-0AF3-619B25B544C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68DB6E35-74D5-6385-15A7-D3FFFECBE6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16BD9F2-83FA-DEE1-828F-C0131BE68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08987A-C4D8-24A2-0633-7FD0D0BFD8F2}"/>
              </a:ext>
            </a:extLst>
          </p:cNvPr>
          <p:cNvSpPr/>
          <p:nvPr userDrawn="1"/>
        </p:nvSpPr>
        <p:spPr>
          <a:xfrm rot="10800000" flipV="1">
            <a:off x="2892132" y="3194302"/>
            <a:ext cx="90525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1AF7D8-F39D-5D62-4B8B-A1E2D2280514}"/>
              </a:ext>
            </a:extLst>
          </p:cNvPr>
          <p:cNvSpPr/>
          <p:nvPr userDrawn="1"/>
        </p:nvSpPr>
        <p:spPr>
          <a:xfrm rot="10800000" flipV="1">
            <a:off x="5455268" y="3194302"/>
            <a:ext cx="90525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AEB230-F944-F682-5C1A-0056FBFB52AB}"/>
              </a:ext>
            </a:extLst>
          </p:cNvPr>
          <p:cNvSpPr/>
          <p:nvPr userDrawn="1"/>
        </p:nvSpPr>
        <p:spPr>
          <a:xfrm rot="10800000" flipV="1">
            <a:off x="8024323" y="3194302"/>
            <a:ext cx="90525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2FE7C9-EB8A-1A48-5F36-AEE87BC4EFFB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A788-9E66-27E4-B8B2-1B3DD9A0061C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826E5-1E41-AE20-24CB-69936FA1646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10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A1F3CE8-9651-FEC3-BFB0-E0F6D74A4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700784"/>
            <a:ext cx="9994392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FD6FBCE-D66A-AFBF-8265-C096B0033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AA0D5227-39A3-34BF-7B1F-230DE38C9DD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F528FF9F-A7C8-348A-D84B-6A3C28FC9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DEB94-273B-912E-C99B-C8948C839955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CB675-206F-B425-823E-69FCB814786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605C8-61D0-BA61-5EC6-6DB9D3BA2EF3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32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6000" y="4361861"/>
            <a:ext cx="5029200" cy="88216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97A8FFA-98C0-7619-912E-7DE6824B8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702" y="1700784"/>
            <a:ext cx="5000626" cy="625033"/>
          </a:xfrm>
          <a:solidFill>
            <a:schemeClr val="tx2"/>
          </a:solidFill>
        </p:spPr>
        <p:txBody>
          <a:bodyPr lIns="182880" tIns="0" rIns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Segment 1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709C570-D515-D5C2-A7C9-873D4FB05D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702" y="2416667"/>
            <a:ext cx="5000626" cy="700720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D0D5251-ED14-8221-23B5-C338B9B136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703" y="3126912"/>
            <a:ext cx="5000626" cy="625033"/>
          </a:xfrm>
          <a:solidFill>
            <a:schemeClr val="tx1"/>
          </a:solidFill>
        </p:spPr>
        <p:txBody>
          <a:bodyPr lIns="182880" tIns="0" rIns="0" anchor="ctr">
            <a:noAutofit/>
          </a:bodyPr>
          <a:lstStyle>
            <a:lvl1pPr marL="0" indent="0"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Segment 2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E80E855E-4FDC-9D49-7BC5-49761978BA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3703" y="3841747"/>
            <a:ext cx="5000625" cy="70408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34349A97-5971-2B65-B59E-1C98524A4F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702" y="4567235"/>
            <a:ext cx="5000626" cy="631032"/>
          </a:xfrm>
          <a:solidFill>
            <a:schemeClr val="accent1"/>
          </a:solidFill>
        </p:spPr>
        <p:txBody>
          <a:bodyPr lIns="182880" tIns="0" rIns="0" anchor="ctr">
            <a:noAutofit/>
          </a:bodyPr>
          <a:lstStyle>
            <a:lvl1pPr marL="0" indent="0"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Segment 3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6E30477-B529-728A-AA86-F0BF32CC2C9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3702" y="5283162"/>
            <a:ext cx="5000626" cy="70408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2CD14E77-F429-15B1-F9A5-C98656B05D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6009" y="5727814"/>
            <a:ext cx="3984937" cy="81402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insert caption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EA2963-9726-4063-E7DA-0AB9CA3909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74F00707-099E-FCA0-E7DE-AF763D1AF9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1E87DF5B-EBD1-93B2-E7F8-9194FC8AC7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B92F8742-82D1-BB4D-234D-76D87357F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hart Placeholder 33">
            <a:extLst>
              <a:ext uri="{FF2B5EF4-FFF2-40B4-BE49-F238E27FC236}">
                <a16:creationId xmlns:a16="http://schemas.microsoft.com/office/drawing/2014/main" id="{52C864BF-BCE8-AF09-5C28-6FB7C48C3E8E}"/>
              </a:ext>
            </a:extLst>
          </p:cNvPr>
          <p:cNvSpPr>
            <a:spLocks noGrp="1"/>
          </p:cNvSpPr>
          <p:nvPr>
            <p:ph type="chart" sz="quarter" idx="38"/>
          </p:nvPr>
        </p:nvSpPr>
        <p:spPr>
          <a:xfrm>
            <a:off x="6564303" y="1691264"/>
            <a:ext cx="3718252" cy="382042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6F6407B-2069-A156-F136-165066B97BB0}"/>
              </a:ext>
            </a:extLst>
          </p:cNvPr>
          <p:cNvSpPr>
            <a:spLocks noGrp="1"/>
          </p:cNvSpPr>
          <p:nvPr>
            <p:ph type="dt" sz="half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B8EB51C-6380-2192-1894-4C5355440D79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12A945B-BEEF-183C-ECC0-6AA2D38FD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19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5997" y="4281534"/>
            <a:ext cx="5074467" cy="89010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2CD14E77-F429-15B1-F9A5-C98656B05D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399" y="5910199"/>
            <a:ext cx="9994392" cy="37118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insert caption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5F47B5-4761-5144-F10D-D22CD753FB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E7EC1F8-3C79-96EA-BAC5-4A16390EF4F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BA36F6E8-B09C-D7C6-E26B-D0323BCA25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0C1E4F0-DFA5-E9B1-59B4-18ECD9C9B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D2EDDB05-1AF6-97B9-8468-040314ECE410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915924" y="1700784"/>
            <a:ext cx="9992867" cy="4105656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88B00D-9B35-DB46-C790-1D78D3C30D91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423629E-9729-19B2-D18F-696FC5DF7C8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F7ECEAE-4F90-EAE6-417B-EE2AEE8EB75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0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-ligh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6000" y="4361861"/>
            <a:ext cx="5029200" cy="88216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95878C-4EDF-38C4-5287-2AEA2144FD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04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636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6000" y="6129202"/>
            <a:ext cx="5760000" cy="365125"/>
          </a:xfrm>
        </p:spPr>
        <p:txBody>
          <a:bodyPr/>
          <a:lstStyle>
            <a:lvl1pPr>
              <a:defRPr sz="1200">
                <a:solidFill>
                  <a:schemeClr val="accent5"/>
                </a:solidFill>
              </a:defRPr>
            </a:lvl1pPr>
          </a:lstStyle>
          <a:p>
            <a:r>
              <a:rPr lang="en-GB"/>
              <a:t>Yonehara | ML-driven Target design for Muon Collider</a:t>
            </a:r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696400" y="6129202"/>
            <a:ext cx="1657400" cy="365125"/>
          </a:xfrm>
        </p:spPr>
        <p:txBody>
          <a:bodyPr/>
          <a:lstStyle>
            <a:lvl1pPr>
              <a:defRPr sz="1200">
                <a:solidFill>
                  <a:schemeClr val="accent5"/>
                </a:solidFill>
              </a:defRPr>
            </a:lvl1pPr>
          </a:lstStyle>
          <a:p>
            <a:fld id="{F7A1A58B-7BA1-7E42-8231-6D1CB1C760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55"/>
          <a:stretch/>
        </p:blipFill>
        <p:spPr>
          <a:xfrm rot="5400000">
            <a:off x="8576564" y="3261320"/>
            <a:ext cx="6895511" cy="3353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00" y="5902053"/>
            <a:ext cx="1440160" cy="81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873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CCE765-81F2-BAC8-4594-F05A8A98B20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5A81A3-EC67-4A3B-9F41-F416DA9AD7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45B20B8-EF94-AE94-949A-2FB6A94807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C440DD-C83E-5818-8D0D-4307DEB14634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8DA3D-6125-4849-EF5D-E55FDE01FE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10B25E9-94DA-16D3-13E3-CAE2BEA2F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3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8A2BF2-AEE9-3696-E274-55C9E049409F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A279D5-65D1-7EB0-3505-17CC33D88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D56A39-C31F-0835-F346-AB4267AB2A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40C43A-6B15-0F57-3682-C2FEC305D74B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DEA090-8736-22FF-0799-B9DD33028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CA4B4A60-8351-BF40-3841-F41FCE9B2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95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3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0E3FA5-DE31-AB6D-9B62-28830D79E1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F93DB2B-C096-0CA2-8B73-EC9DE94D2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3C7BFC-CC60-7A87-8EC8-5BDBA55CAEAE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0D6175-3B5A-99BF-50CA-438C19FF1B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C0A3FD-7314-8193-36AD-C546C75B7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28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ection-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Logo, company name&#10;&#10;AI-generated content may be incorrect.">
            <a:extLst>
              <a:ext uri="{FF2B5EF4-FFF2-40B4-BE49-F238E27FC236}">
                <a16:creationId xmlns:a16="http://schemas.microsoft.com/office/drawing/2014/main" id="{F458E46B-0C39-CD93-F76B-90E76DC35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A226F5EF-54EF-597D-C9E0-363980318B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53256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7D25E6A6-20DF-4816-1517-8509EB288B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166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53" name="Text Placeholder 13">
            <a:extLst>
              <a:ext uri="{FF2B5EF4-FFF2-40B4-BE49-F238E27FC236}">
                <a16:creationId xmlns:a16="http://schemas.microsoft.com/office/drawing/2014/main" id="{14A01821-D46E-3D52-4CAD-F7DBDCABE7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400" y="2705790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FD54C57D-8418-C7FC-C13C-73DFB51888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7622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55" name="Text Placeholder 13">
            <a:extLst>
              <a:ext uri="{FF2B5EF4-FFF2-40B4-BE49-F238E27FC236}">
                <a16:creationId xmlns:a16="http://schemas.microsoft.com/office/drawing/2014/main" id="{A7ED865A-D8C1-84B1-ED7B-E4FD0EB52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9746" y="2705790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ED5B529-78BB-F29E-18B0-971B1535E859}"/>
              </a:ext>
            </a:extLst>
          </p:cNvPr>
          <p:cNvSpPr/>
          <p:nvPr userDrawn="1"/>
        </p:nvSpPr>
        <p:spPr>
          <a:xfrm rot="10800000">
            <a:off x="907074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04014A3-4C06-C81A-AC8E-980793F74342}"/>
              </a:ext>
            </a:extLst>
          </p:cNvPr>
          <p:cNvSpPr/>
          <p:nvPr userDrawn="1"/>
        </p:nvSpPr>
        <p:spPr>
          <a:xfrm rot="10800000">
            <a:off x="4369687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4B74B708-A762-7133-2651-04F12E11F8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66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9" name="Text Placeholder 13">
            <a:extLst>
              <a:ext uri="{FF2B5EF4-FFF2-40B4-BE49-F238E27FC236}">
                <a16:creationId xmlns:a16="http://schemas.microsoft.com/office/drawing/2014/main" id="{435E90AA-1C85-A9E4-87BC-C1AF24C3621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754927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492F2493-8216-CD88-FA44-CC9A10608AF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7622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04</a:t>
            </a:r>
          </a:p>
        </p:txBody>
      </p:sp>
      <p:sp>
        <p:nvSpPr>
          <p:cNvPr id="61" name="Text Placeholder 13">
            <a:extLst>
              <a:ext uri="{FF2B5EF4-FFF2-40B4-BE49-F238E27FC236}">
                <a16:creationId xmlns:a16="http://schemas.microsoft.com/office/drawing/2014/main" id="{94974B5A-8E34-7804-BAF6-077E87EED7B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379746" y="4754927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2AD98F0-4E6C-4977-7D6D-0539C61129D5}"/>
              </a:ext>
            </a:extLst>
          </p:cNvPr>
          <p:cNvSpPr/>
          <p:nvPr userDrawn="1"/>
        </p:nvSpPr>
        <p:spPr>
          <a:xfrm rot="10800000">
            <a:off x="907074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EA28208-467D-4A45-BC0C-0BC9588893EB}"/>
              </a:ext>
            </a:extLst>
          </p:cNvPr>
          <p:cNvSpPr/>
          <p:nvPr userDrawn="1"/>
        </p:nvSpPr>
        <p:spPr>
          <a:xfrm rot="10800000">
            <a:off x="4369687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4FBFB9DE-AE2D-A7B7-4DB4-6859D9D5BC4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8952" y="0"/>
            <a:ext cx="3447288" cy="6858001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45720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65" name="Text Placeholder 13">
            <a:extLst>
              <a:ext uri="{FF2B5EF4-FFF2-40B4-BE49-F238E27FC236}">
                <a16:creationId xmlns:a16="http://schemas.microsoft.com/office/drawing/2014/main" id="{D2A65777-78A4-1122-070C-13C5CC391FE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40140" y="6251713"/>
            <a:ext cx="2724912" cy="606288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2F3BB497-B176-4CA5-ECD7-4F398D8B4F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D427B-7FC7-1359-C26B-EE4E88413334}"/>
              </a:ext>
            </a:extLst>
          </p:cNvPr>
          <p:cNvSpPr>
            <a:spLocks noGrp="1"/>
          </p:cNvSpPr>
          <p:nvPr>
            <p:ph type="dt" sz="half" idx="4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6283E2-A570-ED3B-DFD5-070DE6D5FDE8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33E59-3BC3-A711-E10E-552D2E1F77B5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332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section-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BB2EFC9-1306-610A-7472-F5A409DAF8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4078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8DA22153-3FAA-4073-D5F7-B56934A129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40789" y="2705790"/>
            <a:ext cx="3070730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34F7C635-74F3-E319-79C6-11DF58432B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166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0CB3ED8D-E886-FF54-5A83-1729951016D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400" y="2705790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FEC18E3E-7D1C-8D3A-FA66-09B9E8AF96E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7622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F46C368A-CAE6-AB12-45DE-8C9AC108152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9746" y="2705790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81A30D-A0A7-8F72-0DB2-BAA0EF203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6BC60E22-555E-863E-A95E-1F364397E9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8268B68-5038-1850-9129-6EBE6E73F9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851C4B-EE7A-A84C-0FEB-76E839BCE7AE}"/>
              </a:ext>
            </a:extLst>
          </p:cNvPr>
          <p:cNvSpPr/>
          <p:nvPr userDrawn="1"/>
        </p:nvSpPr>
        <p:spPr>
          <a:xfrm rot="10800000">
            <a:off x="907074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79CC64-0203-C898-B985-39FB41EBBF57}"/>
              </a:ext>
            </a:extLst>
          </p:cNvPr>
          <p:cNvSpPr/>
          <p:nvPr userDrawn="1"/>
        </p:nvSpPr>
        <p:spPr>
          <a:xfrm rot="10800000">
            <a:off x="4369687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B46FE0-DD6E-5635-0172-E4462AC6960A}"/>
              </a:ext>
            </a:extLst>
          </p:cNvPr>
          <p:cNvSpPr/>
          <p:nvPr userDrawn="1"/>
        </p:nvSpPr>
        <p:spPr>
          <a:xfrm rot="10800000">
            <a:off x="7844307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6E39647A-7DAB-491C-D78A-700609AE592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84078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1A2EE3EC-6F0A-04AA-D8CE-ACD79EC10D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840789" y="4754927"/>
            <a:ext cx="3070730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34257359-AC31-56B7-8B18-5EA207F7A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66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04</a:t>
            </a:r>
          </a:p>
        </p:txBody>
      </p:sp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572C6531-6F1F-27C2-65C9-244BA7ADFA5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754927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7" name="Text Placeholder 11">
            <a:extLst>
              <a:ext uri="{FF2B5EF4-FFF2-40B4-BE49-F238E27FC236}">
                <a16:creationId xmlns:a16="http://schemas.microsoft.com/office/drawing/2014/main" id="{595E9E59-1788-1106-6D6E-4588D5BFC42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7622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8" name="Text Placeholder 13">
            <a:extLst>
              <a:ext uri="{FF2B5EF4-FFF2-40B4-BE49-F238E27FC236}">
                <a16:creationId xmlns:a16="http://schemas.microsoft.com/office/drawing/2014/main" id="{8199CACE-BEE2-2F7F-88AC-1185972B2BB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379746" y="4754927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4F7BEFD-FB17-76F4-D1C3-A86A0C5DF431}"/>
              </a:ext>
            </a:extLst>
          </p:cNvPr>
          <p:cNvSpPr/>
          <p:nvPr userDrawn="1"/>
        </p:nvSpPr>
        <p:spPr>
          <a:xfrm rot="10800000">
            <a:off x="907074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098B664-2217-1188-9827-8BE49302AAB0}"/>
              </a:ext>
            </a:extLst>
          </p:cNvPr>
          <p:cNvSpPr/>
          <p:nvPr userDrawn="1"/>
        </p:nvSpPr>
        <p:spPr>
          <a:xfrm rot="10800000">
            <a:off x="4369687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3E24A18-BE76-EFAD-8000-E51E5AB8B18D}"/>
              </a:ext>
            </a:extLst>
          </p:cNvPr>
          <p:cNvSpPr/>
          <p:nvPr userDrawn="1"/>
        </p:nvSpPr>
        <p:spPr>
          <a:xfrm rot="10800000">
            <a:off x="7844307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06B98-6C7B-5D9C-EB22-ADFE1D599AAB}"/>
              </a:ext>
            </a:extLst>
          </p:cNvPr>
          <p:cNvSpPr>
            <a:spLocks noGrp="1"/>
          </p:cNvSpPr>
          <p:nvPr>
            <p:ph type="dt" sz="half" idx="4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5E37-5D32-15DD-E450-FB2064F63D72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C6AA05-64AA-7F74-3379-4487B7FD1272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42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section-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Placeholder 13">
            <a:extLst>
              <a:ext uri="{FF2B5EF4-FFF2-40B4-BE49-F238E27FC236}">
                <a16:creationId xmlns:a16="http://schemas.microsoft.com/office/drawing/2014/main" id="{24D2F47F-A82C-896B-9074-0218039BA50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399" y="1700784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64871" y="1700784"/>
            <a:ext cx="3639311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3" name="Text Placeholder 13">
            <a:extLst>
              <a:ext uri="{FF2B5EF4-FFF2-40B4-BE49-F238E27FC236}">
                <a16:creationId xmlns:a16="http://schemas.microsoft.com/office/drawing/2014/main" id="{879203E9-4594-555A-231B-491719F415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398" y="2439376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14" name="Text Placeholder 13">
            <a:extLst>
              <a:ext uri="{FF2B5EF4-FFF2-40B4-BE49-F238E27FC236}">
                <a16:creationId xmlns:a16="http://schemas.microsoft.com/office/drawing/2014/main" id="{84230C28-B165-EFA0-B74F-E666A786A9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64872" y="2439376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6" name="Text Placeholder 13">
            <a:extLst>
              <a:ext uri="{FF2B5EF4-FFF2-40B4-BE49-F238E27FC236}">
                <a16:creationId xmlns:a16="http://schemas.microsoft.com/office/drawing/2014/main" id="{2DF69C14-5330-E3B1-3493-6E4B64446A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398" y="3177663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117" name="Text Placeholder 13">
            <a:extLst>
              <a:ext uri="{FF2B5EF4-FFF2-40B4-BE49-F238E27FC236}">
                <a16:creationId xmlns:a16="http://schemas.microsoft.com/office/drawing/2014/main" id="{64FAB876-1E16-E235-990A-914CADA69D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64872" y="3177663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9" name="Text Placeholder 13">
            <a:extLst>
              <a:ext uri="{FF2B5EF4-FFF2-40B4-BE49-F238E27FC236}">
                <a16:creationId xmlns:a16="http://schemas.microsoft.com/office/drawing/2014/main" id="{932D7BD1-6785-E0E5-A294-8699619E07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4398" y="3909185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120" name="Text Placeholder 13">
            <a:extLst>
              <a:ext uri="{FF2B5EF4-FFF2-40B4-BE49-F238E27FC236}">
                <a16:creationId xmlns:a16="http://schemas.microsoft.com/office/drawing/2014/main" id="{09FE5F1D-177D-3BC0-A83F-F3A8B841764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64872" y="3909185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2" name="Text Placeholder 13">
            <a:extLst>
              <a:ext uri="{FF2B5EF4-FFF2-40B4-BE49-F238E27FC236}">
                <a16:creationId xmlns:a16="http://schemas.microsoft.com/office/drawing/2014/main" id="{737A7788-0B5B-A35E-C701-E199CC87D2F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398" y="4640707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123" name="Text Placeholder 13">
            <a:extLst>
              <a:ext uri="{FF2B5EF4-FFF2-40B4-BE49-F238E27FC236}">
                <a16:creationId xmlns:a16="http://schemas.microsoft.com/office/drawing/2014/main" id="{CA244C11-B490-6C58-227E-AAE993D576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64872" y="4640707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5" name="Text Placeholder 13">
            <a:extLst>
              <a:ext uri="{FF2B5EF4-FFF2-40B4-BE49-F238E27FC236}">
                <a16:creationId xmlns:a16="http://schemas.microsoft.com/office/drawing/2014/main" id="{FB3C5B8D-511D-4620-D6C2-29244AE5A36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398" y="5372229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26" name="Text Placeholder 13">
            <a:extLst>
              <a:ext uri="{FF2B5EF4-FFF2-40B4-BE49-F238E27FC236}">
                <a16:creationId xmlns:a16="http://schemas.microsoft.com/office/drawing/2014/main" id="{74E73A5C-9587-3638-1849-529EF20DA4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64872" y="5372229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8" name="Text Placeholder 13">
            <a:extLst>
              <a:ext uri="{FF2B5EF4-FFF2-40B4-BE49-F238E27FC236}">
                <a16:creationId xmlns:a16="http://schemas.microsoft.com/office/drawing/2014/main" id="{D9958F8C-F86C-8945-339F-91C4B192BB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21941" y="1700784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129" name="Text Placeholder 13">
            <a:extLst>
              <a:ext uri="{FF2B5EF4-FFF2-40B4-BE49-F238E27FC236}">
                <a16:creationId xmlns:a16="http://schemas.microsoft.com/office/drawing/2014/main" id="{CF1D7A50-7443-E633-DD41-F6B79C3FF56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056" y="1700784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1" name="Text Placeholder 13">
            <a:extLst>
              <a:ext uri="{FF2B5EF4-FFF2-40B4-BE49-F238E27FC236}">
                <a16:creationId xmlns:a16="http://schemas.microsoft.com/office/drawing/2014/main" id="{CFA56BDA-D236-1449-791D-D67B3432FA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21941" y="2439376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132" name="Text Placeholder 13">
            <a:extLst>
              <a:ext uri="{FF2B5EF4-FFF2-40B4-BE49-F238E27FC236}">
                <a16:creationId xmlns:a16="http://schemas.microsoft.com/office/drawing/2014/main" id="{EA4D9A6A-DBB7-348C-F89D-164E7413004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71056" y="2439376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4" name="Text Placeholder 13">
            <a:extLst>
              <a:ext uri="{FF2B5EF4-FFF2-40B4-BE49-F238E27FC236}">
                <a16:creationId xmlns:a16="http://schemas.microsoft.com/office/drawing/2014/main" id="{AF2C1657-B89C-2EE0-35F8-B79BD539AE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21941" y="3177663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135" name="Text Placeholder 13">
            <a:extLst>
              <a:ext uri="{FF2B5EF4-FFF2-40B4-BE49-F238E27FC236}">
                <a16:creationId xmlns:a16="http://schemas.microsoft.com/office/drawing/2014/main" id="{3AE3BE8C-2311-FEC2-AEAF-F66929C7421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71056" y="3177663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7" name="Text Placeholder 13">
            <a:extLst>
              <a:ext uri="{FF2B5EF4-FFF2-40B4-BE49-F238E27FC236}">
                <a16:creationId xmlns:a16="http://schemas.microsoft.com/office/drawing/2014/main" id="{6BC6E3D7-C604-65BA-0EF3-149FD797F8F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21941" y="3909185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138" name="Text Placeholder 13">
            <a:extLst>
              <a:ext uri="{FF2B5EF4-FFF2-40B4-BE49-F238E27FC236}">
                <a16:creationId xmlns:a16="http://schemas.microsoft.com/office/drawing/2014/main" id="{614D7BFE-8E61-2980-FCFD-07D72FEFE89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271056" y="3909185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0" name="Text Placeholder 13">
            <a:extLst>
              <a:ext uri="{FF2B5EF4-FFF2-40B4-BE49-F238E27FC236}">
                <a16:creationId xmlns:a16="http://schemas.microsoft.com/office/drawing/2014/main" id="{BFE1C3D8-A28B-308B-4E0D-6BF5775ABE4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21941" y="4640707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11</a:t>
            </a:r>
          </a:p>
        </p:txBody>
      </p:sp>
      <p:sp>
        <p:nvSpPr>
          <p:cNvPr id="141" name="Text Placeholder 13">
            <a:extLst>
              <a:ext uri="{FF2B5EF4-FFF2-40B4-BE49-F238E27FC236}">
                <a16:creationId xmlns:a16="http://schemas.microsoft.com/office/drawing/2014/main" id="{FB732F29-504E-1261-3F0E-602CAADDCEC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71056" y="4640707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3" name="Text Placeholder 13">
            <a:extLst>
              <a:ext uri="{FF2B5EF4-FFF2-40B4-BE49-F238E27FC236}">
                <a16:creationId xmlns:a16="http://schemas.microsoft.com/office/drawing/2014/main" id="{35021FF4-3C1D-61CB-EC24-10046EF8415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21941" y="5372229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144" name="Text Placeholder 13">
            <a:extLst>
              <a:ext uri="{FF2B5EF4-FFF2-40B4-BE49-F238E27FC236}">
                <a16:creationId xmlns:a16="http://schemas.microsoft.com/office/drawing/2014/main" id="{4E6D8817-7253-7DDF-DC41-DEB37620B21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271056" y="5372229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pic>
        <p:nvPicPr>
          <p:cNvPr id="22" name="Picture 21" descr="Logo, company name&#10;&#10;AI-generated content may be incorrect.">
            <a:extLst>
              <a:ext uri="{FF2B5EF4-FFF2-40B4-BE49-F238E27FC236}">
                <a16:creationId xmlns:a16="http://schemas.microsoft.com/office/drawing/2014/main" id="{A9E6E4F7-0584-EF34-FFFB-B4D12342ED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969F255-D28D-EFC0-3ADC-C571145687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966263-F5BA-1B96-DFF6-A810CFE6ED65}"/>
              </a:ext>
            </a:extLst>
          </p:cNvPr>
          <p:cNvSpPr/>
          <p:nvPr userDrawn="1"/>
        </p:nvSpPr>
        <p:spPr>
          <a:xfrm rot="16200000">
            <a:off x="-333761" y="3861980"/>
            <a:ext cx="43708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375657B-DD59-499B-29D6-ECC94C0CBF3A}"/>
              </a:ext>
            </a:extLst>
          </p:cNvPr>
          <p:cNvSpPr/>
          <p:nvPr userDrawn="1"/>
        </p:nvSpPr>
        <p:spPr>
          <a:xfrm rot="16200000">
            <a:off x="4865768" y="3861980"/>
            <a:ext cx="43708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01167-2535-4E93-B518-3CECA51A2C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6BFD8A-E7E0-527A-5D21-8D9C31BEC308}"/>
              </a:ext>
            </a:extLst>
          </p:cNvPr>
          <p:cNvSpPr>
            <a:spLocks noGrp="1"/>
          </p:cNvSpPr>
          <p:nvPr>
            <p:ph type="dt" sz="half" idx="4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496E824-EFBF-1849-35E8-7D21ECBB3B68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743B2D2-A2A5-B0BB-78FD-0E231C66EFC6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7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6AD0045-D845-5F01-C7D1-73624895ED8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9" y="1700784"/>
            <a:ext cx="4791456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86F0B1F9-C5B9-05EE-C328-8433B1CD3C6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17335" y="1700784"/>
            <a:ext cx="4791456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62B43F-73DD-AD6A-8550-717E576350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39E46303-DDA0-E56A-9B85-5B9068E3010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F23D0862-E3D5-559F-AB95-10F87934BC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EF36A026-F926-E3B5-8678-139BA7B3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50458-8D3F-2099-2356-3CA8793ECC7F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1D48277-7A9B-6144-ED79-9AA496F6D464}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BAB409-4206-E91C-1666-096D894399D9}"/>
              </a:ext>
            </a:extLst>
          </p:cNvPr>
          <p:cNvSpPr>
            <a:spLocks noGrp="1"/>
          </p:cNvSpPr>
          <p:nvPr>
            <p:ph type="sldNum" sz="quarter" idx="42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94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section-agenda_not-numbe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EAC7C6E1-81A7-9044-9434-4D88EFE87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1777100"/>
            <a:ext cx="4789783" cy="499564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3200" b="0" i="0" spc="-2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4CED7749-8D25-A90A-BC06-69A433AA0B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4399" y="2466808"/>
            <a:ext cx="4789783" cy="3618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342900" indent="-34290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ü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DDFE44E-2ABA-6773-6AFE-A057849A0C5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21942" y="1777100"/>
            <a:ext cx="4786850" cy="499564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3200" b="0" i="0" spc="-2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285926F5-51C9-C767-8B1C-05A48BEC44A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21942" y="2439375"/>
            <a:ext cx="4786850" cy="3618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342900" indent="-34290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ü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pic>
        <p:nvPicPr>
          <p:cNvPr id="14" name="Picture 13" descr="Logo, company name&#10;&#10;AI-generated content may be incorrect.">
            <a:extLst>
              <a:ext uri="{FF2B5EF4-FFF2-40B4-BE49-F238E27FC236}">
                <a16:creationId xmlns:a16="http://schemas.microsoft.com/office/drawing/2014/main" id="{0A38FBEF-D968-BAAB-2F1A-C33DF1090A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5C332878-8208-7EAA-4DB9-C54CF85EB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1C4DF3-48EC-B58B-4268-5C15BF40467E}"/>
              </a:ext>
            </a:extLst>
          </p:cNvPr>
          <p:cNvSpPr/>
          <p:nvPr userDrawn="1"/>
        </p:nvSpPr>
        <p:spPr>
          <a:xfrm rot="10800000">
            <a:off x="910883" y="2292645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AC22AE-2868-1667-3C38-222AE62A0E83}"/>
              </a:ext>
            </a:extLst>
          </p:cNvPr>
          <p:cNvSpPr/>
          <p:nvPr userDrawn="1"/>
        </p:nvSpPr>
        <p:spPr>
          <a:xfrm rot="10800000">
            <a:off x="6121941" y="2292645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6D8D20-04D8-0306-5B9D-6596477A20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A1CB0B1E-5470-943A-A864-22A82A8FAB55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551ADB85-A509-E663-36AB-0B56E0503B7D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D4987D2-BA74-5186-0602-DCCC94E6057E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30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AI-generated content may be incorrect.">
            <a:extLst>
              <a:ext uri="{FF2B5EF4-FFF2-40B4-BE49-F238E27FC236}">
                <a16:creationId xmlns:a16="http://schemas.microsoft.com/office/drawing/2014/main" id="{CD38736F-0F40-792B-DD69-DC16A93816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626" y="2365733"/>
            <a:ext cx="4496423" cy="4492268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1356232-B7CE-B95F-FC29-52A0745858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43200" y="3072384"/>
            <a:ext cx="6345935" cy="190920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600" kern="1200" spc="-20" baseline="0" dirty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This is placeholder paragraph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</a:t>
            </a:r>
            <a:r>
              <a:rPr lang="en-US" dirty="0" err="1"/>
              <a:t>sagittis</a:t>
            </a:r>
            <a:r>
              <a:rPr lang="en-US" dirty="0"/>
              <a:t> ipsum non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sed ex </a:t>
            </a:r>
            <a:r>
              <a:rPr lang="en-US" dirty="0" err="1"/>
              <a:t>molestie</a:t>
            </a:r>
            <a:r>
              <a:rPr lang="en-US" dirty="0"/>
              <a:t>, a gravida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Sed diam </a:t>
            </a:r>
            <a:r>
              <a:rPr lang="en-US" dirty="0" err="1"/>
              <a:t>purus</a:t>
            </a:r>
            <a:r>
              <a:rPr lang="en-US" dirty="0"/>
              <a:t>, gravida vel </a:t>
            </a:r>
            <a:r>
              <a:rPr lang="en-US" dirty="0" err="1"/>
              <a:t>lacus</a:t>
            </a:r>
            <a:r>
              <a:rPr lang="en-US" dirty="0"/>
              <a:t> ac, </a:t>
            </a:r>
            <a:r>
              <a:rPr lang="en-US" dirty="0" err="1"/>
              <a:t>condimentum</a:t>
            </a:r>
            <a:r>
              <a:rPr lang="en-US" dirty="0"/>
              <a:t> gravida </a:t>
            </a:r>
            <a:r>
              <a:rPr lang="en-US" dirty="0" err="1"/>
              <a:t>risus</a:t>
            </a:r>
            <a:r>
              <a:rPr lang="en-US" dirty="0"/>
              <a:t>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porta pulvinar.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.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1D5F7C7-6AB1-79FE-EEB4-285A6CD6FA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743199" y="2368296"/>
            <a:ext cx="6345936" cy="625033"/>
          </a:xfrm>
        </p:spPr>
        <p:txBody>
          <a:bodyPr lIns="0" rIns="0" anchor="b">
            <a:noAutofit/>
          </a:bodyPr>
          <a:lstStyle>
            <a:lvl1pPr marL="0" indent="0">
              <a:buNone/>
              <a:defRPr sz="36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A8D461-DD73-1CF7-34F5-9277A6C8D7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16C105B6-4985-4A72-86A8-294F7A2F10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DF65BB-D822-C07B-7887-79A08BCDCDA2}"/>
              </a:ext>
            </a:extLst>
          </p:cNvPr>
          <p:cNvSpPr/>
          <p:nvPr userDrawn="1"/>
        </p:nvSpPr>
        <p:spPr>
          <a:xfrm rot="16200000">
            <a:off x="2023503" y="2800073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017B2-0EE7-AFCB-DDA3-603399951CA8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B0F08A-229C-A4A7-860F-0A6886870548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AD9F66-40DA-7542-0013-4B7B9B9BDC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7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-paragrap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AI-generated content may be incorrect.">
            <a:extLst>
              <a:ext uri="{FF2B5EF4-FFF2-40B4-BE49-F238E27FC236}">
                <a16:creationId xmlns:a16="http://schemas.microsoft.com/office/drawing/2014/main" id="{0F638F81-B8FB-5EFF-DFB1-9D0FF030B3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626" y="2365733"/>
            <a:ext cx="4496423" cy="4492268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21E745-BBC4-24D2-2D10-C3B2CD1C4B4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38401" y="2680962"/>
            <a:ext cx="2971800" cy="1496075"/>
          </a:xfrm>
        </p:spPr>
        <p:txBody>
          <a:bodyPr lIns="0" rIns="0" anchor="t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This is a placeholder headline. Lorem ipsum dolor sit </a:t>
            </a:r>
            <a:r>
              <a:rPr lang="en-US" dirty="0" err="1"/>
              <a:t>amet</a:t>
            </a:r>
            <a:r>
              <a:rPr lang="en-US" dirty="0"/>
              <a:t>, nec cu </a:t>
            </a:r>
            <a:r>
              <a:rPr lang="en-US" dirty="0" err="1"/>
              <a:t>legimus</a:t>
            </a:r>
            <a:r>
              <a:rPr lang="en-US" dirty="0"/>
              <a:t>.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DC7DBDA-7A10-5E60-3F1B-555A97E684B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66544" y="2680962"/>
            <a:ext cx="3887056" cy="149607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just">
              <a:lnSpc>
                <a:spcPct val="100000"/>
              </a:lnSpc>
              <a:buNone/>
              <a:defRPr lang="en-US" sz="1600" kern="1200" spc="-20" baseline="0" dirty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This is placeholder paragraph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</a:t>
            </a:r>
            <a:r>
              <a:rPr lang="en-US" dirty="0" err="1"/>
              <a:t>sagittis</a:t>
            </a:r>
            <a:r>
              <a:rPr lang="en-US" dirty="0"/>
              <a:t> ipsum non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sed ex </a:t>
            </a:r>
            <a:r>
              <a:rPr lang="en-US" dirty="0" err="1"/>
              <a:t>molestie</a:t>
            </a:r>
            <a:r>
              <a:rPr lang="en-US" dirty="0"/>
              <a:t>, a gravida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Sed diam </a:t>
            </a:r>
            <a:r>
              <a:rPr lang="en-US" dirty="0" err="1"/>
              <a:t>purus</a:t>
            </a:r>
            <a:r>
              <a:rPr lang="en-US" dirty="0"/>
              <a:t>, gravida vel </a:t>
            </a:r>
            <a:r>
              <a:rPr lang="en-US" dirty="0" err="1"/>
              <a:t>lacus</a:t>
            </a:r>
            <a:r>
              <a:rPr lang="en-US" dirty="0"/>
              <a:t> ac, </a:t>
            </a:r>
            <a:r>
              <a:rPr lang="en-US" dirty="0" err="1"/>
              <a:t>condimentum</a:t>
            </a:r>
            <a:r>
              <a:rPr lang="en-US" dirty="0"/>
              <a:t> gravida </a:t>
            </a:r>
            <a:r>
              <a:rPr lang="en-US" dirty="0" err="1"/>
              <a:t>risus</a:t>
            </a:r>
            <a:r>
              <a:rPr lang="en-US" dirty="0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54DA6B-25F8-FB7A-310E-7B22616358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400B4D35-0B5E-5B93-DE8C-2ECCF2153C7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A3DA0C6-B1B1-9AB4-A879-03547B4E875C}"/>
              </a:ext>
            </a:extLst>
          </p:cNvPr>
          <p:cNvSpPr/>
          <p:nvPr userDrawn="1"/>
        </p:nvSpPr>
        <p:spPr>
          <a:xfrm rot="16200000">
            <a:off x="4495372" y="3415280"/>
            <a:ext cx="22860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E461A5B-FD12-3D01-3752-09D39717EAB1}"/>
              </a:ext>
            </a:extLst>
          </p:cNvPr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2E9858C-0A87-39AF-9E78-4100CB3488A8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D434DA-FA5F-A3F0-73D1-B7D59CAE553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279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and-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25EDF766-7C4F-8198-CC00-1629745BA5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33104" y="820351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26E1C92-EEF8-8158-7DFA-25D472890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33104" y="2449165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E4BB0C1-1719-763D-2504-E6EAD0B6EF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33104" y="4457874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F91DEBF-3B80-EC21-CD0E-574925D5D20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33104" y="6463327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F2081C81-0D31-1D33-D5C7-E800F20CAB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833104" y="2829060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CB5F92BD-A331-2033-6414-32DA4139D14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33104" y="4834513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B65541-22E1-1824-D211-5F662B02BC9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9" y="1700783"/>
            <a:ext cx="7552944" cy="4655567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BA73D7-8F26-022A-C605-75C6FA96D3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A4F7EE0-B642-86A5-1F51-02D846ED2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755207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6098F5F-613F-6068-B8EF-8517C054C5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7552071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25" name="Picture 24" descr="Logo, company name&#10;&#10;AI-generated content may be incorrect.">
            <a:extLst>
              <a:ext uri="{FF2B5EF4-FFF2-40B4-BE49-F238E27FC236}">
                <a16:creationId xmlns:a16="http://schemas.microsoft.com/office/drawing/2014/main" id="{33D8ACCB-93FC-A368-F65D-A1E0123459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533E998-2B0C-F60B-FC6D-4335AB2165DC}"/>
              </a:ext>
            </a:extLst>
          </p:cNvPr>
          <p:cNvSpPr>
            <a:spLocks noGrp="1"/>
          </p:cNvSpPr>
          <p:nvPr>
            <p:ph type="dt" sz="half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DED783-2E63-0F10-1566-F3BA680D7FF5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97FAA85-5895-B226-0E08-685A13E158F0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6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right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49909F63-04B4-4552-4C9B-34944CE806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26"/>
          <a:stretch/>
        </p:blipFill>
        <p:spPr>
          <a:xfrm>
            <a:off x="4103005" y="2425441"/>
            <a:ext cx="4423870" cy="4432559"/>
          </a:xfrm>
          <a:prstGeom prst="rect">
            <a:avLst/>
          </a:prstGeom>
        </p:spPr>
      </p:pic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B184D948-D65A-DC1D-AFEC-EB3C91F2BA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83424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95460" y="17007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95462" y="23258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C443C6E-C1D0-5FAA-AA07-CD776BA07A3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5280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9948ED-E27D-5F98-EACD-DCAF63A45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8DD8DAC1-7288-EEB9-267E-4FABB681DE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5751575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69F9AB23-23AD-4331-6F10-124422E758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5751575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28" name="Picture 27" descr="Logo, company name&#10;&#10;AI-generated content may be incorrect.">
            <a:extLst>
              <a:ext uri="{FF2B5EF4-FFF2-40B4-BE49-F238E27FC236}">
                <a16:creationId xmlns:a16="http://schemas.microsoft.com/office/drawing/2014/main" id="{A9F6B776-108B-4A96-9AA6-9F1EE6A1E8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053A70-0654-457C-4676-5169A063CE3E}"/>
              </a:ext>
            </a:extLst>
          </p:cNvPr>
          <p:cNvSpPr/>
          <p:nvPr userDrawn="1"/>
        </p:nvSpPr>
        <p:spPr>
          <a:xfrm rot="16200000">
            <a:off x="462533" y="21021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B4756C2-06F2-8784-8F5F-FB522EFBA23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95460" y="46685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345E30FA-B5D6-5E04-EF60-A0A70B81F99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195462" y="52936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65EB0A-DB5D-B73A-3BDF-3A92FEB693B6}"/>
              </a:ext>
            </a:extLst>
          </p:cNvPr>
          <p:cNvSpPr/>
          <p:nvPr userDrawn="1"/>
        </p:nvSpPr>
        <p:spPr>
          <a:xfrm rot="16200000">
            <a:off x="462533" y="50699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55DBDA5-637B-7431-81F3-8CC97736658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195460" y="3188408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E1BBFC49-6774-CB5D-A10C-1E64228B47E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195462" y="3813441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D3945AA-519A-1380-1CC1-79AE3549B70C}"/>
              </a:ext>
            </a:extLst>
          </p:cNvPr>
          <p:cNvSpPr/>
          <p:nvPr userDrawn="1"/>
        </p:nvSpPr>
        <p:spPr>
          <a:xfrm rot="16200000">
            <a:off x="462533" y="358973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820F791-B55A-8DF3-E9C3-DEA9E9C0BEC0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729F27-36E7-35AC-B79B-23F12C3C0496}"/>
              </a:ext>
            </a:extLst>
          </p:cNvPr>
          <p:cNvSpPr>
            <a:spLocks noGrp="1"/>
          </p:cNvSpPr>
          <p:nvPr>
            <p:ph type="ftr" sz="quarter" idx="4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E949B0-53E8-8ECF-9332-CAC08FBE7E60}"/>
              </a:ext>
            </a:extLst>
          </p:cNvPr>
          <p:cNvSpPr>
            <a:spLocks noGrp="1"/>
          </p:cNvSpPr>
          <p:nvPr>
            <p:ph type="sldNum" sz="quarter" idx="44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4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left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698E98C-5EF4-E02E-4D04-D17E225EFB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429" b="4126"/>
          <a:stretch/>
        </p:blipFill>
        <p:spPr>
          <a:xfrm>
            <a:off x="8362184" y="2425441"/>
            <a:ext cx="3829816" cy="44325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84E48D-8A24-7C48-B59C-D2F648C00A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C79311F-2C3F-C507-E765-5D7DA5DEDA8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9480AD7-FFD4-EBEA-C887-D692133104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856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l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614BAE17-7F11-EB6F-1C51-5B3FF6C652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217" y="365760"/>
            <a:ext cx="5760720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B8A6A485-675C-EE94-911E-0B54B90E683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57217" y="822960"/>
            <a:ext cx="576072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3A04F070-8450-0E87-18DD-3192DA8CDC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576" y="347472"/>
            <a:ext cx="415981" cy="415981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8F951B0-68BF-2192-D399-475E494C059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47424" y="17007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B9827FE2-9D0B-A5AD-BAFA-F72DC18F31C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447426" y="23258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41A4D8-AE7D-2DE6-B0CA-43D09F97FEC4}"/>
              </a:ext>
            </a:extLst>
          </p:cNvPr>
          <p:cNvSpPr/>
          <p:nvPr userDrawn="1"/>
        </p:nvSpPr>
        <p:spPr>
          <a:xfrm rot="16200000">
            <a:off x="4714497" y="21021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600CE08-B13C-E59B-FBAD-E6C38D06A2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47424" y="46685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938516-005A-EF48-88B3-4A3A61AF594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447426" y="52936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F86095-AE0D-275B-D134-0696CF70918D}"/>
              </a:ext>
            </a:extLst>
          </p:cNvPr>
          <p:cNvSpPr/>
          <p:nvPr userDrawn="1"/>
        </p:nvSpPr>
        <p:spPr>
          <a:xfrm rot="16200000">
            <a:off x="4714497" y="50699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B698B8A-3C1A-BCD7-104F-5ED3C11432B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447424" y="3188408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9402C06F-000D-03EE-5EF2-6F903053076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447426" y="3813441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A60C1D-8AE1-014F-A846-87B67F7C9205}"/>
              </a:ext>
            </a:extLst>
          </p:cNvPr>
          <p:cNvSpPr/>
          <p:nvPr userDrawn="1"/>
        </p:nvSpPr>
        <p:spPr>
          <a:xfrm rot="16200000">
            <a:off x="4714497" y="358973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77705BBE-9146-D4F3-393A-D16CB1EA85F1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8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r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C05AC3D5-5EFB-46A1-48B0-7DE42AE17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1412" b="3671"/>
          <a:stretch/>
        </p:blipFill>
        <p:spPr>
          <a:xfrm>
            <a:off x="4103005" y="2425441"/>
            <a:ext cx="3476609" cy="4453623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4092E7B-EB81-9C0D-8F1F-0FB83D8AC76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702" y="1700784"/>
            <a:ext cx="5751575" cy="424281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BB331D-3283-1926-DB5A-5D22443CF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5F61D50-E0EA-DD3E-9A15-5F1540B24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5751575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C589D903-C7CC-24AC-FE3E-DBF6FBD21EA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5751575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3" name="Picture 12" descr="Logo, company name&#10;&#10;AI-generated content may be incorrect.">
            <a:extLst>
              <a:ext uri="{FF2B5EF4-FFF2-40B4-BE49-F238E27FC236}">
                <a16:creationId xmlns:a16="http://schemas.microsoft.com/office/drawing/2014/main" id="{1D58EF1F-7C81-3196-E6F7-D0C92C5218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C8B54C3-472A-4B45-CECF-57ABE3B649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83424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4AA3BFD7-9096-F068-222A-2881944B7B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5280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B91485E-E19F-6302-348B-C0C66564B455}"/>
              </a:ext>
            </a:extLst>
          </p:cNvPr>
          <p:cNvSpPr>
            <a:spLocks noGrp="1"/>
          </p:cNvSpPr>
          <p:nvPr>
            <p:ph type="dt" sz="half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2EDEEF-46E0-9A6F-15BB-EA74A6A8B23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5603C5-F7E9-135D-08CF-E5B794439925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64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4058F-D2D1-26D0-EB49-9010DA2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306022"/>
            <a:ext cx="10853928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889ED-333F-2A3E-CA42-C76F3A9D8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24" y="1700784"/>
            <a:ext cx="10360152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6C5C5-BA40-ED91-0B8F-3E5B695BC2FA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4394AAFE-E3DF-B28D-63BF-3EFB9EF59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CE553BB-E886-DE6F-F16C-696C36EA8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accent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7D89A822-DC7D-79CA-3EF6-AF26B05C5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accent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0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747" r:id="rId2"/>
    <p:sldLayoutId id="2147483748" r:id="rId3"/>
    <p:sldLayoutId id="2147483964" r:id="rId4"/>
    <p:sldLayoutId id="2147483965" r:id="rId5"/>
    <p:sldLayoutId id="2147483785" r:id="rId6"/>
    <p:sldLayoutId id="2147483814" r:id="rId7"/>
    <p:sldLayoutId id="2147483816" r:id="rId8"/>
    <p:sldLayoutId id="2147483786" r:id="rId9"/>
    <p:sldLayoutId id="2147483787" r:id="rId10"/>
    <p:sldLayoutId id="2147483742" r:id="rId11"/>
    <p:sldLayoutId id="2147483744" r:id="rId12"/>
    <p:sldLayoutId id="2147483781" r:id="rId13"/>
    <p:sldLayoutId id="2147483784" r:id="rId14"/>
    <p:sldLayoutId id="2147483756" r:id="rId15"/>
    <p:sldLayoutId id="2147483759" r:id="rId16"/>
    <p:sldLayoutId id="2147483791" r:id="rId17"/>
    <p:sldLayoutId id="2147483788" r:id="rId18"/>
    <p:sldLayoutId id="2147483778" r:id="rId19"/>
    <p:sldLayoutId id="2147483813" r:id="rId20"/>
    <p:sldLayoutId id="2147483815" r:id="rId21"/>
    <p:sldLayoutId id="2147483864" r:id="rId22"/>
    <p:sldLayoutId id="2147483975" r:id="rId23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50" baseline="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tabLst/>
        <a:defRPr sz="20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4058F-D2D1-26D0-EB49-9010DA2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306022"/>
            <a:ext cx="10853928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889ED-333F-2A3E-CA42-C76F3A9D8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24" y="1700784"/>
            <a:ext cx="10360152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DF5A06-F641-5EC3-D719-B34F1834A6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F04EE99E-B369-AEF4-31C2-D04F8CDD0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FD664DD-4B4F-B6F9-44D8-026688A69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accent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E736E786-2843-9B52-0847-6BFC3D1CB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accent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4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5" r:id="rId2"/>
    <p:sldLayoutId id="2147483716" r:id="rId3"/>
    <p:sldLayoutId id="2147483970" r:id="rId4"/>
    <p:sldLayoutId id="2147483971" r:id="rId5"/>
    <p:sldLayoutId id="2147483972" r:id="rId6"/>
    <p:sldLayoutId id="2147483973" r:id="rId7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50" baseline="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tabLst/>
        <a:defRPr sz="20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C9EA7-4287-6D04-62E1-63AD0BECCB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1" y="5477706"/>
            <a:ext cx="10003536" cy="278477"/>
          </a:xfrm>
        </p:spPr>
        <p:txBody>
          <a:bodyPr/>
          <a:lstStyle/>
          <a:p>
            <a:r>
              <a:rPr lang="en-US" dirty="0"/>
              <a:t>Katsuya Yonehara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5ACB3-3E13-857E-398C-1BB7A3C1FF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399" y="5756183"/>
            <a:ext cx="10003537" cy="278476"/>
          </a:xfrm>
        </p:spPr>
        <p:txBody>
          <a:bodyPr/>
          <a:lstStyle/>
          <a:p>
            <a:r>
              <a:rPr lang="en-US" dirty="0"/>
              <a:t>USMCC AI/ML meeting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DF9DFB-54E9-184A-7F50-BF325F79EA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" y="2175056"/>
            <a:ext cx="10003536" cy="236324"/>
          </a:xfrm>
        </p:spPr>
        <p:txBody>
          <a:bodyPr/>
          <a:lstStyle/>
          <a:p>
            <a:r>
              <a:rPr lang="en-US" dirty="0"/>
              <a:t>June 29,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69230-1F0C-F08B-F8D1-4F09BE982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778538"/>
            <a:ext cx="10296939" cy="2674158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r>
              <a:rPr lang="en-US" sz="4800" dirty="0"/>
              <a:t>Machine Learning </a:t>
            </a:r>
            <a:br>
              <a:rPr lang="en-US" sz="4800" dirty="0"/>
            </a:br>
            <a:r>
              <a:rPr lang="en-US" sz="4800" dirty="0"/>
              <a:t>for </a:t>
            </a:r>
            <a:br>
              <a:rPr lang="en-US" sz="4800" dirty="0"/>
            </a:br>
            <a:r>
              <a:rPr lang="en-US" sz="4800" dirty="0"/>
              <a:t>Muon Collider Target Design</a:t>
            </a:r>
            <a:br>
              <a:rPr lang="en-US" sz="4800" dirty="0"/>
            </a:br>
            <a:r>
              <a:rPr lang="en-US" sz="3100" dirty="0"/>
              <a:t>Virtual prototyping and Design Optimization of Future Multi-Megawatt Target System</a:t>
            </a:r>
            <a:br>
              <a:rPr lang="en-US" sz="4800" i="1" dirty="0"/>
            </a:br>
            <a:br>
              <a:rPr lang="en-US" sz="4400" i="1" dirty="0"/>
            </a:br>
            <a:endParaRPr lang="en-US" sz="4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E76F8C-39EF-AD77-273D-4548C0C3B9D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D1ECBC5-57BD-465D-22B4-09C39E12272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EF4A4D-0CF8-37BD-369C-B0A3A0867E9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308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93232-1AB5-8D1C-F8DE-8CDA833B382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7938"/>
            <a:ext cx="676275" cy="365125"/>
          </a:xfrm>
        </p:spPr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1CA397-05DF-AB97-C4E9-BDE9AF4F473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541838" cy="365125"/>
          </a:xfrm>
        </p:spPr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CD152-EAEF-4713-E026-9ABA31D4B1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33225" y="6356350"/>
            <a:ext cx="358775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0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A5265-EF76-1F7C-7FD3-B8DFAD2C5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3A05BD-4241-1120-D027-60636C95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Layout of Muon Collider Accelerator Complex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E6A5B9-F5B1-3416-12BD-7BB2E4BA5128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91514-02DC-ADD9-27F3-A527B7453E8A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4BBE9-5E5F-7483-5340-D341E9BBCB35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1E796E-36FA-D453-3D4A-693BD1290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128" y="799287"/>
            <a:ext cx="9570569" cy="3474720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FF65187C-A7FC-89FF-9DA9-56ECC852A92E}"/>
              </a:ext>
            </a:extLst>
          </p:cNvPr>
          <p:cNvSpPr/>
          <p:nvPr/>
        </p:nvSpPr>
        <p:spPr>
          <a:xfrm>
            <a:off x="2385391" y="3578087"/>
            <a:ext cx="3843131" cy="1775791"/>
          </a:xfrm>
          <a:custGeom>
            <a:avLst/>
            <a:gdLst>
              <a:gd name="connsiteX0" fmla="*/ 3843131 w 3843131"/>
              <a:gd name="connsiteY0" fmla="*/ 1775791 h 1775791"/>
              <a:gd name="connsiteX1" fmla="*/ 2968487 w 3843131"/>
              <a:gd name="connsiteY1" fmla="*/ 1550504 h 1775791"/>
              <a:gd name="connsiteX2" fmla="*/ 3233531 w 3843131"/>
              <a:gd name="connsiteY2" fmla="*/ 1325217 h 1775791"/>
              <a:gd name="connsiteX3" fmla="*/ 424070 w 3843131"/>
              <a:gd name="connsiteY3" fmla="*/ 556591 h 1775791"/>
              <a:gd name="connsiteX4" fmla="*/ 437322 w 3843131"/>
              <a:gd name="connsiteY4" fmla="*/ 238539 h 1775791"/>
              <a:gd name="connsiteX5" fmla="*/ 0 w 3843131"/>
              <a:gd name="connsiteY5" fmla="*/ 0 h 177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43131" h="1775791">
                <a:moveTo>
                  <a:pt x="3843131" y="1775791"/>
                </a:moveTo>
                <a:cubicBezTo>
                  <a:pt x="3456609" y="1700695"/>
                  <a:pt x="3070087" y="1625600"/>
                  <a:pt x="2968487" y="1550504"/>
                </a:cubicBezTo>
                <a:cubicBezTo>
                  <a:pt x="2866887" y="1475408"/>
                  <a:pt x="3657600" y="1490869"/>
                  <a:pt x="3233531" y="1325217"/>
                </a:cubicBezTo>
                <a:cubicBezTo>
                  <a:pt x="2809462" y="1159565"/>
                  <a:pt x="890105" y="737704"/>
                  <a:pt x="424070" y="556591"/>
                </a:cubicBezTo>
                <a:cubicBezTo>
                  <a:pt x="-41965" y="375478"/>
                  <a:pt x="508000" y="331304"/>
                  <a:pt x="437322" y="238539"/>
                </a:cubicBezTo>
                <a:cubicBezTo>
                  <a:pt x="366644" y="145774"/>
                  <a:pt x="183322" y="72887"/>
                  <a:pt x="0" y="0"/>
                </a:cubicBezTo>
              </a:path>
            </a:pathLst>
          </a:custGeom>
          <a:noFill/>
          <a:ln>
            <a:solidFill>
              <a:srgbClr val="FFC000"/>
            </a:solidFill>
            <a:prstDash val="sysDot"/>
            <a:head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D169FA-CE62-BE79-BDBD-086A0083B7CA}"/>
              </a:ext>
            </a:extLst>
          </p:cNvPr>
          <p:cNvSpPr txBox="1"/>
          <p:nvPr/>
        </p:nvSpPr>
        <p:spPr>
          <a:xfrm>
            <a:off x="115452" y="5914034"/>
            <a:ext cx="6323448" cy="1138773"/>
          </a:xfrm>
          <a:prstGeom prst="rect">
            <a:avLst/>
          </a:prstGeom>
          <a:solidFill>
            <a:schemeClr val="bg1"/>
          </a:solidFill>
        </p:spPr>
        <p:txBody>
          <a:bodyPr wrap="squar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No facility currently exists for full-scale experimental validation of the MC target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97E9D7-C19E-FA1A-11F9-0C5ABC5F2E47}"/>
                  </a:ext>
                </a:extLst>
              </p:cNvPr>
              <p:cNvSpPr txBox="1"/>
              <p:nvPr/>
            </p:nvSpPr>
            <p:spPr>
              <a:xfrm>
                <a:off x="248390" y="4648142"/>
                <a:ext cx="4833804" cy="133498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Muon collider proton beam parameter: </a:t>
                </a:r>
                <a:endParaRPr lang="en-US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sup>
                    </m:sSup>
                  </m:oMath>
                </a14:m>
                <a:r>
                  <a:rPr lang="en-US" sz="2000" b="1" dirty="0"/>
                  <a:t> protons/bunch (5 Hz rep rate)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b="1" dirty="0"/>
                  <a:t>5-20 GeV proton energy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b="1" dirty="0"/>
                  <a:t>1-3 </a:t>
                </a:r>
                <a:r>
                  <a:rPr lang="en-US" sz="2000" b="1" dirty="0" err="1"/>
                  <a:t>nsec</a:t>
                </a:r>
                <a:r>
                  <a:rPr lang="en-US" sz="2000" b="1" dirty="0"/>
                  <a:t> single-bunch beam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97E9D7-C19E-FA1A-11F9-0C5ABC5F2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90" y="4648142"/>
                <a:ext cx="4833804" cy="1334981"/>
              </a:xfrm>
              <a:prstGeom prst="rect">
                <a:avLst/>
              </a:prstGeom>
              <a:blipFill>
                <a:blip r:embed="rId4"/>
                <a:stretch>
                  <a:fillRect l="-1309" t="-935" b="-747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C1EB9303-ABA9-4802-91E1-55CD93D05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329" y="4173083"/>
            <a:ext cx="4490956" cy="2468880"/>
          </a:xfrm>
          <a:prstGeom prst="rect">
            <a:avLst/>
          </a:prstGeom>
          <a:ln>
            <a:solidFill>
              <a:srgbClr val="FFC000"/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315B35E-6287-5CF9-4DD5-E0ACB8D9D751}"/>
              </a:ext>
            </a:extLst>
          </p:cNvPr>
          <p:cNvCxnSpPr>
            <a:cxnSpLocks/>
          </p:cNvCxnSpPr>
          <p:nvPr/>
        </p:nvCxnSpPr>
        <p:spPr>
          <a:xfrm>
            <a:off x="5911594" y="5234608"/>
            <a:ext cx="160238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2EEF894-0BAC-72C3-6BF1-C1C9A420F066}"/>
              </a:ext>
            </a:extLst>
          </p:cNvPr>
          <p:cNvSpPr txBox="1"/>
          <p:nvPr/>
        </p:nvSpPr>
        <p:spPr>
          <a:xfrm>
            <a:off x="5088215" y="4647234"/>
            <a:ext cx="2501968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solidFill>
                  <a:srgbClr val="FF0000"/>
                </a:solidFill>
                <a:latin typeface="Helvetica" pitchFamily="2" charset="0"/>
              </a:rPr>
              <a:t>Beam direction</a:t>
            </a:r>
          </a:p>
        </p:txBody>
      </p:sp>
    </p:spTree>
    <p:extLst>
      <p:ext uri="{BB962C8B-B14F-4D97-AF65-F5344CB8AC3E}">
        <p14:creationId xmlns:p14="http://schemas.microsoft.com/office/powerpoint/2010/main" val="257366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07782B-B75A-2872-3E9E-F11F9B11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Design of MC Target Station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E63A8-A28C-067A-26A4-D5ABE4BBE9D8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C96468-1420-E52D-F32A-1F9F05D8A2B4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70E83-E0C4-205B-6258-21E59FE5503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5FB04C-8A6B-31F7-2AC6-44875A097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1706880"/>
            <a:ext cx="7651264" cy="4206240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3C7C34-0108-C15E-232D-4D2805EC1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750" y="1569720"/>
            <a:ext cx="3416300" cy="434340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E2362C7-E5C2-1ACC-0264-B7C2459ECF08}"/>
              </a:ext>
            </a:extLst>
          </p:cNvPr>
          <p:cNvCxnSpPr/>
          <p:nvPr/>
        </p:nvCxnSpPr>
        <p:spPr>
          <a:xfrm>
            <a:off x="448237" y="3500718"/>
            <a:ext cx="220531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25EB174-CA61-9865-2E6B-7B237CAB083C}"/>
              </a:ext>
            </a:extLst>
          </p:cNvPr>
          <p:cNvSpPr txBox="1"/>
          <p:nvPr/>
        </p:nvSpPr>
        <p:spPr>
          <a:xfrm>
            <a:off x="3774264" y="5755624"/>
            <a:ext cx="5238293" cy="1241365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Tapered solenoid</a:t>
            </a:r>
          </a:p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for pion/muon transport and matching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F7B627-BDC1-D7B2-10B9-0924FF584EF5}"/>
              </a:ext>
            </a:extLst>
          </p:cNvPr>
          <p:cNvSpPr txBox="1"/>
          <p:nvPr/>
        </p:nvSpPr>
        <p:spPr>
          <a:xfrm>
            <a:off x="671151" y="5763804"/>
            <a:ext cx="4454425" cy="1241365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20-T Superconducting solenoid</a:t>
            </a:r>
          </a:p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for pion capture 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9F1C2D6A-2359-182C-E652-C025697B2BC4}"/>
              </a:ext>
            </a:extLst>
          </p:cNvPr>
          <p:cNvSpPr/>
          <p:nvPr/>
        </p:nvSpPr>
        <p:spPr>
          <a:xfrm rot="5400000">
            <a:off x="2794870" y="4686200"/>
            <a:ext cx="248525" cy="2205316"/>
          </a:xfrm>
          <a:prstGeom prst="rightBrac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AA84BBFF-2166-D058-C1D1-C4451177B52E}"/>
              </a:ext>
            </a:extLst>
          </p:cNvPr>
          <p:cNvSpPr/>
          <p:nvPr/>
        </p:nvSpPr>
        <p:spPr>
          <a:xfrm rot="5400000">
            <a:off x="6034035" y="3920082"/>
            <a:ext cx="222526" cy="3735831"/>
          </a:xfrm>
          <a:prstGeom prst="rightBrac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857D17-C2EE-0AA8-A261-2DAA03C3EF3B}"/>
              </a:ext>
            </a:extLst>
          </p:cNvPr>
          <p:cNvSpPr txBox="1"/>
          <p:nvPr/>
        </p:nvSpPr>
        <p:spPr>
          <a:xfrm>
            <a:off x="5911594" y="614831"/>
            <a:ext cx="5647059" cy="1241365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Tungsten absorber</a:t>
            </a:r>
          </a:p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to reduce radiation load on the SC magnet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DC76E10D-DFCD-C755-8B68-D68AF57DF531}"/>
              </a:ext>
            </a:extLst>
          </p:cNvPr>
          <p:cNvSpPr/>
          <p:nvPr/>
        </p:nvSpPr>
        <p:spPr>
          <a:xfrm>
            <a:off x="4303059" y="1151965"/>
            <a:ext cx="1685365" cy="1918447"/>
          </a:xfrm>
          <a:custGeom>
            <a:avLst/>
            <a:gdLst>
              <a:gd name="connsiteX0" fmla="*/ 1685365 w 1685365"/>
              <a:gd name="connsiteY0" fmla="*/ 0 h 1918447"/>
              <a:gd name="connsiteX1" fmla="*/ 896470 w 1685365"/>
              <a:gd name="connsiteY1" fmla="*/ 268941 h 1918447"/>
              <a:gd name="connsiteX2" fmla="*/ 1255059 w 1685365"/>
              <a:gd name="connsiteY2" fmla="*/ 484094 h 1918447"/>
              <a:gd name="connsiteX3" fmla="*/ 0 w 1685365"/>
              <a:gd name="connsiteY3" fmla="*/ 1918447 h 191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365" h="1918447">
                <a:moveTo>
                  <a:pt x="1685365" y="0"/>
                </a:moveTo>
                <a:cubicBezTo>
                  <a:pt x="1326776" y="94129"/>
                  <a:pt x="968188" y="188259"/>
                  <a:pt x="896470" y="268941"/>
                </a:cubicBezTo>
                <a:cubicBezTo>
                  <a:pt x="824752" y="349623"/>
                  <a:pt x="1404471" y="209176"/>
                  <a:pt x="1255059" y="484094"/>
                </a:cubicBezTo>
                <a:cubicBezTo>
                  <a:pt x="1105647" y="759012"/>
                  <a:pt x="552823" y="1338729"/>
                  <a:pt x="0" y="1918447"/>
                </a:cubicBezTo>
              </a:path>
            </a:pathLst>
          </a:custGeom>
          <a:noFill/>
          <a:ln>
            <a:solidFill>
              <a:srgbClr val="FFC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0EF8CE-754F-EAA2-D5D3-5FF76633F1E2}"/>
              </a:ext>
            </a:extLst>
          </p:cNvPr>
          <p:cNvSpPr txBox="1"/>
          <p:nvPr/>
        </p:nvSpPr>
        <p:spPr>
          <a:xfrm>
            <a:off x="262152" y="1278124"/>
            <a:ext cx="3805209" cy="1241365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50-cm long graphite target</a:t>
            </a:r>
          </a:p>
          <a:p>
            <a:pPr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for pion production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A1F0630D-8A27-71C2-4730-40A759FB6FB5}"/>
              </a:ext>
            </a:extLst>
          </p:cNvPr>
          <p:cNvSpPr/>
          <p:nvPr/>
        </p:nvSpPr>
        <p:spPr>
          <a:xfrm>
            <a:off x="3220571" y="1639885"/>
            <a:ext cx="1027400" cy="1789115"/>
          </a:xfrm>
          <a:custGeom>
            <a:avLst/>
            <a:gdLst>
              <a:gd name="connsiteX0" fmla="*/ 609600 w 1027400"/>
              <a:gd name="connsiteY0" fmla="*/ 85821 h 1789115"/>
              <a:gd name="connsiteX1" fmla="*/ 1004047 w 1027400"/>
              <a:gd name="connsiteY1" fmla="*/ 193397 h 1789115"/>
              <a:gd name="connsiteX2" fmla="*/ 0 w 1027400"/>
              <a:gd name="connsiteY2" fmla="*/ 1789115 h 178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7400" h="1789115">
                <a:moveTo>
                  <a:pt x="609600" y="85821"/>
                </a:moveTo>
                <a:cubicBezTo>
                  <a:pt x="857623" y="-2332"/>
                  <a:pt x="1105647" y="-90485"/>
                  <a:pt x="1004047" y="193397"/>
                </a:cubicBezTo>
                <a:cubicBezTo>
                  <a:pt x="902447" y="477279"/>
                  <a:pt x="451223" y="1133197"/>
                  <a:pt x="0" y="1789115"/>
                </a:cubicBezTo>
              </a:path>
            </a:pathLst>
          </a:custGeom>
          <a:noFill/>
          <a:ln>
            <a:solidFill>
              <a:srgbClr val="FFC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50FDE2-5DA9-4D5A-1BF7-57A822F112E0}"/>
              </a:ext>
            </a:extLst>
          </p:cNvPr>
          <p:cNvSpPr txBox="1"/>
          <p:nvPr/>
        </p:nvSpPr>
        <p:spPr>
          <a:xfrm>
            <a:off x="488538" y="551254"/>
            <a:ext cx="2907527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Proposed by IMCC</a:t>
            </a:r>
          </a:p>
        </p:txBody>
      </p:sp>
    </p:spTree>
    <p:extLst>
      <p:ext uri="{BB962C8B-B14F-4D97-AF65-F5344CB8AC3E}">
        <p14:creationId xmlns:p14="http://schemas.microsoft.com/office/powerpoint/2010/main" val="362585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/>
      <p:bldP spid="18" grpId="0" animBg="1"/>
      <p:bldP spid="19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Target Concepts</a:t>
            </a:r>
            <a:br>
              <a:rPr lang="en-US" dirty="0"/>
            </a:br>
            <a:endParaRPr lang="en-GB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6B49D26-239E-18C3-21FD-0D810493C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789"/>
            <a:ext cx="10515600" cy="4386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Multiple international collaborations are exploring complementary target concepts for future muon collider facilities</a:t>
            </a:r>
            <a:endParaRPr lang="en-GB" sz="2000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86607D1-800B-31D9-AFB4-92B36C415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Yonehara | ML-driven Target design for Muon Collider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72A1-1CBF-0B40-9234-7D4D80EC19EA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1" name="Image 4">
            <a:extLst>
              <a:ext uri="{FF2B5EF4-FFF2-40B4-BE49-F238E27FC236}">
                <a16:creationId xmlns:a16="http://schemas.microsoft.com/office/drawing/2014/main" id="{F9035C95-1D32-4F2E-F00E-D9343DF90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0920" y="76059"/>
            <a:ext cx="910841" cy="9108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BB3CF6-73C4-1E69-86FE-73F99768E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557" y="3035893"/>
            <a:ext cx="2057511" cy="28473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E787EFF-1300-4506-0BB8-D4D10C04DB8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292" y="3036339"/>
            <a:ext cx="3711574" cy="2846860"/>
          </a:xfrm>
          <a:prstGeom prst="rect">
            <a:avLst/>
          </a:prstGeom>
          <a:noFill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90C7BA5-E446-1693-2AB1-6B3BD66E51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829"/>
          <a:stretch/>
        </p:blipFill>
        <p:spPr>
          <a:xfrm rot="10800000">
            <a:off x="515459" y="2877697"/>
            <a:ext cx="3337891" cy="17017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16A4D2-692C-C85B-1EAD-9C30530CE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59" y="4483171"/>
            <a:ext cx="3082145" cy="1414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FF0000"/>
            </a:solidFill>
          </a:ln>
          <a:effectLst/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AD0881B-90C9-5233-C7D0-62430791BE34}"/>
              </a:ext>
            </a:extLst>
          </p:cNvPr>
          <p:cNvSpPr/>
          <p:nvPr/>
        </p:nvSpPr>
        <p:spPr>
          <a:xfrm>
            <a:off x="134705" y="1845714"/>
            <a:ext cx="3848950" cy="4178301"/>
          </a:xfrm>
          <a:prstGeom prst="roundRect">
            <a:avLst>
              <a:gd name="adj" fmla="val 4554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2722E6-394C-53B1-13F1-29D005874BD2}"/>
              </a:ext>
            </a:extLst>
          </p:cNvPr>
          <p:cNvSpPr/>
          <p:nvPr/>
        </p:nvSpPr>
        <p:spPr>
          <a:xfrm>
            <a:off x="4129329" y="1845714"/>
            <a:ext cx="2886610" cy="4154898"/>
          </a:xfrm>
          <a:prstGeom prst="roundRect">
            <a:avLst>
              <a:gd name="adj" fmla="val 4554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DEB1A30-EAC7-18E9-10C9-9EFF64831380}"/>
              </a:ext>
            </a:extLst>
          </p:cNvPr>
          <p:cNvSpPr/>
          <p:nvPr/>
        </p:nvSpPr>
        <p:spPr>
          <a:xfrm>
            <a:off x="7161612" y="1845714"/>
            <a:ext cx="4564613" cy="4154898"/>
          </a:xfrm>
          <a:prstGeom prst="roundRect">
            <a:avLst>
              <a:gd name="adj" fmla="val 4554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CCB168-0A12-A5B4-D5A4-31E8215C0554}"/>
              </a:ext>
            </a:extLst>
          </p:cNvPr>
          <p:cNvSpPr txBox="1"/>
          <p:nvPr/>
        </p:nvSpPr>
        <p:spPr>
          <a:xfrm>
            <a:off x="398280" y="1844824"/>
            <a:ext cx="3362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b="1" spc="-5" dirty="0">
                <a:solidFill>
                  <a:srgbClr val="1E59A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C-Target &amp; target system</a:t>
            </a:r>
          </a:p>
          <a:p>
            <a:pPr algn="ctr"/>
            <a:r>
              <a:rPr lang="en-GB" sz="1900" spc="-5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CERN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45F1A1-A3FB-11EB-A4A0-3CFF70641C72}"/>
              </a:ext>
            </a:extLst>
          </p:cNvPr>
          <p:cNvSpPr txBox="1"/>
          <p:nvPr/>
        </p:nvSpPr>
        <p:spPr>
          <a:xfrm>
            <a:off x="3999024" y="1844824"/>
            <a:ext cx="3362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b="1" spc="-5" dirty="0">
                <a:solidFill>
                  <a:srgbClr val="1E59A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Liquid Pb Target</a:t>
            </a:r>
          </a:p>
          <a:p>
            <a:pPr algn="ctr"/>
            <a:r>
              <a:rPr lang="en-GB" sz="1900" spc="-5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ENEA &amp; CERN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02AF3A-EE48-1759-6A3F-14FD2B39CF25}"/>
              </a:ext>
            </a:extLst>
          </p:cNvPr>
          <p:cNvSpPr txBox="1"/>
          <p:nvPr/>
        </p:nvSpPr>
        <p:spPr>
          <a:xfrm>
            <a:off x="7908105" y="1854292"/>
            <a:ext cx="3362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b="1" spc="-5" dirty="0">
                <a:solidFill>
                  <a:srgbClr val="1E59A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Fluidized W-Target</a:t>
            </a:r>
          </a:p>
          <a:p>
            <a:pPr algn="ctr"/>
            <a:r>
              <a:rPr lang="en-GB" sz="1900" spc="-5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RAL &amp; Warwick Uni.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E17913-8A2C-5EF0-DBDF-BDDB2B349AFE}"/>
              </a:ext>
            </a:extLst>
          </p:cNvPr>
          <p:cNvSpPr txBox="1"/>
          <p:nvPr/>
        </p:nvSpPr>
        <p:spPr>
          <a:xfrm>
            <a:off x="7309168" y="2512674"/>
            <a:ext cx="4267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spc="-5" dirty="0">
                <a:solidFill>
                  <a:srgbClr val="C4496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GB" sz="1400" i="1" spc="-5" dirty="0" err="1">
                <a:solidFill>
                  <a:srgbClr val="C4496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Suitters</a:t>
            </a:r>
            <a:r>
              <a:rPr lang="en-GB" sz="1400" i="1" spc="-5" dirty="0">
                <a:solidFill>
                  <a:srgbClr val="C4496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C. Densham, J.J. Back, W. Bishop, D. Wilcox, et al.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0954D1-F14B-2A6A-256A-863EEA0BA784}"/>
              </a:ext>
            </a:extLst>
          </p:cNvPr>
          <p:cNvSpPr txBox="1"/>
          <p:nvPr/>
        </p:nvSpPr>
        <p:spPr>
          <a:xfrm>
            <a:off x="4206331" y="2458070"/>
            <a:ext cx="2726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i="1" spc="-5" dirty="0">
                <a:solidFill>
                  <a:srgbClr val="C4496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C. Carrelli, L. Tricarico, M. Tarantino, I.Di Piazza, P.C. Puviani, et al. </a:t>
            </a:r>
            <a:endParaRPr lang="en-GB" sz="1400" i="1" spc="-5" dirty="0">
              <a:solidFill>
                <a:srgbClr val="C44965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2A4166-2765-EAC1-A72F-53AB44512C73}"/>
              </a:ext>
            </a:extLst>
          </p:cNvPr>
          <p:cNvSpPr txBox="1"/>
          <p:nvPr/>
        </p:nvSpPr>
        <p:spPr>
          <a:xfrm>
            <a:off x="119336" y="2456390"/>
            <a:ext cx="3848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i="1" spc="-5" dirty="0">
                <a:solidFill>
                  <a:srgbClr val="C4496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S. Cândido, R. F. Ximenes, M. Calviani, D. Calzolari, A. Lechner, F. Saura, J. Manczak, G. Lerner, C. Mucher</a:t>
            </a:r>
            <a:endParaRPr lang="en-GB" sz="1400" i="1" spc="-5" dirty="0">
              <a:solidFill>
                <a:srgbClr val="C44965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5BD5F9-BEAA-E7AF-0689-D35B0AA7E01B}"/>
              </a:ext>
            </a:extLst>
          </p:cNvPr>
          <p:cNvSpPr txBox="1"/>
          <p:nvPr/>
        </p:nvSpPr>
        <p:spPr>
          <a:xfrm>
            <a:off x="6631380" y="363673"/>
            <a:ext cx="3815917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R. </a:t>
            </a:r>
            <a:r>
              <a:rPr lang="en-US" sz="1900" b="1" dirty="0" err="1">
                <a:latin typeface="Helvetica" pitchFamily="2" charset="0"/>
              </a:rPr>
              <a:t>Franqueira</a:t>
            </a:r>
            <a:r>
              <a:rPr lang="en-US" sz="1900" b="1" dirty="0">
                <a:latin typeface="Helvetica" pitchFamily="2" charset="0"/>
              </a:rPr>
              <a:t>, NuFACT‘25</a:t>
            </a:r>
          </a:p>
        </p:txBody>
      </p:sp>
    </p:spTree>
    <p:extLst>
      <p:ext uri="{BB962C8B-B14F-4D97-AF65-F5344CB8AC3E}">
        <p14:creationId xmlns:p14="http://schemas.microsoft.com/office/powerpoint/2010/main" val="48678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8" grpId="0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6B72DDD-5FF2-4E73-84B3-ED50D8EE6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80" y="3341980"/>
            <a:ext cx="4846715" cy="299258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CEAC9CA-ADA2-415D-94BB-32517DFC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Evolution of HEP High-Power Targetry Challenges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9F71A-FF1F-41F0-BD5B-43C4C4ADC2F5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C0B40-FF3A-4B90-BEAC-F504CFA16F11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Yonehara | ML-driven Target design for Muon Collider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45E6E-93D2-4472-8B08-A9027D8A266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  <a:defRPr/>
            </a:pPr>
            <a:fld id="{148C009B-CB69-E04A-B9B3-34B26D69E9CF}" type="slidenum">
              <a:rPr lang="en-US"/>
              <a:pPr defTabSz="609585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A381D8-1919-41DE-B0F7-06784476E50A}"/>
              </a:ext>
            </a:extLst>
          </p:cNvPr>
          <p:cNvSpPr txBox="1"/>
          <p:nvPr/>
        </p:nvSpPr>
        <p:spPr>
          <a:xfrm>
            <a:off x="32708" y="2691084"/>
            <a:ext cx="2479265" cy="1036320"/>
          </a:xfrm>
          <a:prstGeom prst="rect">
            <a:avLst/>
          </a:prstGeom>
          <a:noFill/>
          <a:ln w="0">
            <a:noFill/>
          </a:ln>
        </p:spPr>
        <p:txBody>
          <a:bodyPr lIns="120000" tIns="60000" rIns="120000" bIns="60000">
            <a:no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LBNF Target core Graphite</a:t>
            </a:r>
            <a:br>
              <a:rPr lang="en-US" sz="1400" spc="-1" dirty="0">
                <a:solidFill>
                  <a:srgbClr val="003087"/>
                </a:solidFill>
                <a:latin typeface="Arial"/>
              </a:rPr>
            </a:br>
            <a:r>
              <a:rPr lang="en-US" sz="1400" spc="-1" dirty="0">
                <a:solidFill>
                  <a:srgbClr val="003087"/>
                </a:solidFill>
                <a:latin typeface="Arial"/>
              </a:rPr>
              <a:t>16 mm x 1.5 m 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25kW in target at 120 GeV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16ACA7-21E8-4D33-9F38-66B01739135E}"/>
              </a:ext>
            </a:extLst>
          </p:cNvPr>
          <p:cNvSpPr txBox="1"/>
          <p:nvPr/>
        </p:nvSpPr>
        <p:spPr>
          <a:xfrm>
            <a:off x="2783197" y="2210339"/>
            <a:ext cx="2450879" cy="1036320"/>
          </a:xfrm>
          <a:prstGeom prst="rect">
            <a:avLst/>
          </a:prstGeom>
          <a:noFill/>
          <a:ln w="0">
            <a:noFill/>
          </a:ln>
        </p:spPr>
        <p:txBody>
          <a:bodyPr lIns="120000" tIns="60000" rIns="120000" bIns="60000">
            <a:no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Mu2e Target core Tungsten</a:t>
            </a:r>
            <a:br>
              <a:rPr lang="en-US" sz="1400" spc="-1" dirty="0">
                <a:solidFill>
                  <a:srgbClr val="003087"/>
                </a:solidFill>
                <a:latin typeface="Arial"/>
              </a:rPr>
            </a:br>
            <a:r>
              <a:rPr lang="en-US" sz="1400" spc="-1" dirty="0">
                <a:solidFill>
                  <a:srgbClr val="003087"/>
                </a:solidFill>
                <a:latin typeface="Arial"/>
              </a:rPr>
              <a:t>6.3 mm x 220 m 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700 W in target at 8 GeV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B707DF-D1D3-4BA0-A8FE-A45912AAC28A}"/>
              </a:ext>
            </a:extLst>
          </p:cNvPr>
          <p:cNvSpPr txBox="1"/>
          <p:nvPr/>
        </p:nvSpPr>
        <p:spPr>
          <a:xfrm>
            <a:off x="5849100" y="1476201"/>
            <a:ext cx="3379819" cy="1036320"/>
          </a:xfrm>
          <a:prstGeom prst="rect">
            <a:avLst/>
          </a:prstGeom>
          <a:noFill/>
          <a:ln w="0">
            <a:noFill/>
          </a:ln>
        </p:spPr>
        <p:txBody>
          <a:bodyPr lIns="120000" tIns="60000" rIns="120000" bIns="60000">
            <a:no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Candidate Mu2e-II Target core C, W, WC, </a:t>
            </a:r>
            <a:r>
              <a:rPr lang="en-US" sz="1400" spc="-1" dirty="0" err="1">
                <a:solidFill>
                  <a:srgbClr val="003087"/>
                </a:solidFill>
                <a:latin typeface="Arial"/>
              </a:rPr>
              <a:t>SiC</a:t>
            </a:r>
            <a:r>
              <a:rPr lang="en-US" sz="1400" spc="-1" dirty="0">
                <a:solidFill>
                  <a:srgbClr val="003087"/>
                </a:solidFill>
                <a:latin typeface="Arial"/>
              </a:rPr>
              <a:t>, </a:t>
            </a:r>
            <a:r>
              <a:rPr lang="en-US" sz="1400" spc="-1" dirty="0" err="1">
                <a:solidFill>
                  <a:srgbClr val="003087"/>
                </a:solidFill>
                <a:latin typeface="Arial"/>
              </a:rPr>
              <a:t>etc</a:t>
            </a:r>
            <a:r>
              <a:rPr lang="en-US" sz="1400" spc="-1" dirty="0">
                <a:solidFill>
                  <a:srgbClr val="003087"/>
                </a:solidFill>
                <a:latin typeface="Arial"/>
              </a:rPr>
              <a:t>,  ~ 10 mm x 200 mm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100 kW in target at 800 MeV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770487-34F9-4238-816C-CABA882A8E9B}"/>
              </a:ext>
            </a:extLst>
          </p:cNvPr>
          <p:cNvSpPr txBox="1"/>
          <p:nvPr/>
        </p:nvSpPr>
        <p:spPr>
          <a:xfrm>
            <a:off x="9696966" y="779981"/>
            <a:ext cx="2495033" cy="1036320"/>
          </a:xfrm>
          <a:prstGeom prst="rect">
            <a:avLst/>
          </a:prstGeom>
          <a:noFill/>
          <a:ln w="0">
            <a:noFill/>
          </a:ln>
        </p:spPr>
        <p:txBody>
          <a:bodyPr lIns="120000" tIns="60000" rIns="120000" bIns="60000">
            <a:no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MC Target concept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2-4MW in target at 8 GeV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00" spc="-1" dirty="0">
                <a:solidFill>
                  <a:srgbClr val="003087"/>
                </a:solidFill>
                <a:latin typeface="Arial"/>
              </a:rPr>
              <a:t>120 GeV 2.4 MW LBNF Target </a:t>
            </a:r>
          </a:p>
        </p:txBody>
      </p:sp>
      <p:pic>
        <p:nvPicPr>
          <p:cNvPr id="9" name="Picture 5_0">
            <a:extLst>
              <a:ext uri="{FF2B5EF4-FFF2-40B4-BE49-F238E27FC236}">
                <a16:creationId xmlns:a16="http://schemas.microsoft.com/office/drawing/2014/main" id="{36DA8BA4-6365-4147-854F-DDBFD86CE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00237" y="4345375"/>
            <a:ext cx="2879835" cy="1699116"/>
          </a:xfrm>
          <a:prstGeom prst="rect">
            <a:avLst/>
          </a:prstGeom>
          <a:ln w="0"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69E9213-96FB-4FB0-A5DB-1D61ADB021D2}"/>
              </a:ext>
            </a:extLst>
          </p:cNvPr>
          <p:cNvSpPr/>
          <p:nvPr/>
        </p:nvSpPr>
        <p:spPr>
          <a:xfrm>
            <a:off x="2070103" y="3805199"/>
            <a:ext cx="1032392" cy="1227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en-US" sz="32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32C392-1AF5-49FA-867F-8B1F296B7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521764" y="3870717"/>
            <a:ext cx="1346888" cy="1507206"/>
          </a:xfrm>
          <a:prstGeom prst="rect">
            <a:avLst/>
          </a:prstGeom>
          <a:ln w="0">
            <a:noFill/>
          </a:ln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22410CA-37FB-4FDE-8F04-107524B54627}"/>
              </a:ext>
            </a:extLst>
          </p:cNvPr>
          <p:cNvCxnSpPr/>
          <p:nvPr/>
        </p:nvCxnSpPr>
        <p:spPr>
          <a:xfrm flipV="1">
            <a:off x="392094" y="1674054"/>
            <a:ext cx="10760549" cy="2196663"/>
          </a:xfrm>
          <a:prstGeom prst="straightConnector1">
            <a:avLst/>
          </a:prstGeom>
          <a:ln w="76200">
            <a:gradFill flip="none" rotWithShape="1">
              <a:gsLst>
                <a:gs pos="0">
                  <a:schemeClr val="tx1">
                    <a:lumMod val="20000"/>
                    <a:lumOff val="80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rgbClr val="FF0000"/>
                </a:gs>
              </a:gsLst>
              <a:lin ang="0" scaled="1"/>
              <a:tileRect/>
            </a:gra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71BE628-9465-455A-91B2-C4400186187B}"/>
              </a:ext>
            </a:extLst>
          </p:cNvPr>
          <p:cNvSpPr txBox="1"/>
          <p:nvPr/>
        </p:nvSpPr>
        <p:spPr>
          <a:xfrm rot="20909870">
            <a:off x="209535" y="2740697"/>
            <a:ext cx="11450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FF0000"/>
                </a:solidFill>
                <a:latin typeface="Calibri" charset="0"/>
              </a:rPr>
              <a:t>Higher power density = Greater engineering and material challenges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186EFF-7F29-4B69-8554-65D4F6205EA3}"/>
              </a:ext>
            </a:extLst>
          </p:cNvPr>
          <p:cNvSpPr txBox="1"/>
          <p:nvPr/>
        </p:nvSpPr>
        <p:spPr>
          <a:xfrm>
            <a:off x="6020838" y="5041184"/>
            <a:ext cx="32893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2133" dirty="0">
                <a:solidFill>
                  <a:srgbClr val="FF0000"/>
                </a:solidFill>
                <a:latin typeface="Calibri" charset="0"/>
              </a:rPr>
              <a:t>p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84FAC5F-7D60-492B-B51D-3A4815E8FB04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8024536" y="4839959"/>
            <a:ext cx="629611" cy="3609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3899DA4-F508-4853-83ED-3294206C3AA7}"/>
              </a:ext>
            </a:extLst>
          </p:cNvPr>
          <p:cNvSpPr txBox="1"/>
          <p:nvPr/>
        </p:nvSpPr>
        <p:spPr>
          <a:xfrm>
            <a:off x="8654147" y="5041816"/>
            <a:ext cx="1401538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1467" dirty="0">
                <a:solidFill>
                  <a:srgbClr val="FF0000"/>
                </a:solidFill>
                <a:highlight>
                  <a:srgbClr val="FFFF00"/>
                </a:highlight>
                <a:latin typeface="Calibri" charset="0"/>
              </a:rPr>
              <a:t>Conveyor target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F8E762F-9ECB-4C2A-B500-D62317A50D3A}"/>
              </a:ext>
            </a:extLst>
          </p:cNvPr>
          <p:cNvCxnSpPr/>
          <p:nvPr/>
        </p:nvCxnSpPr>
        <p:spPr>
          <a:xfrm flipH="1">
            <a:off x="6411074" y="4530376"/>
            <a:ext cx="2403239" cy="7299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2C63C71-A10D-458C-B054-6A79E32379FB}"/>
              </a:ext>
            </a:extLst>
          </p:cNvPr>
          <p:cNvSpPr txBox="1"/>
          <p:nvPr/>
        </p:nvSpPr>
        <p:spPr>
          <a:xfrm rot="20856338">
            <a:off x="4688521" y="1229932"/>
            <a:ext cx="880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0000"/>
                </a:solidFill>
                <a:latin typeface="Calibri" charset="0"/>
              </a:rPr>
              <a:t>X 140</a:t>
            </a:r>
          </a:p>
        </p:txBody>
      </p:sp>
      <p:sp>
        <p:nvSpPr>
          <p:cNvPr id="7" name="Arrow: Curved Up 6">
            <a:extLst>
              <a:ext uri="{FF2B5EF4-FFF2-40B4-BE49-F238E27FC236}">
                <a16:creationId xmlns:a16="http://schemas.microsoft.com/office/drawing/2014/main" id="{B3223EA1-E2FC-4986-8391-2B6A29024F16}"/>
              </a:ext>
            </a:extLst>
          </p:cNvPr>
          <p:cNvSpPr/>
          <p:nvPr/>
        </p:nvSpPr>
        <p:spPr>
          <a:xfrm rot="20657384" flipV="1">
            <a:off x="4922816" y="1610141"/>
            <a:ext cx="786763" cy="365756"/>
          </a:xfrm>
          <a:prstGeom prst="curved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en-US" sz="3200">
              <a:solidFill>
                <a:srgbClr val="003087"/>
              </a:solidFill>
              <a:latin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DB9404-A59C-4DF4-BA54-7D5685C5A680}"/>
              </a:ext>
            </a:extLst>
          </p:cNvPr>
          <p:cNvSpPr txBox="1"/>
          <p:nvPr/>
        </p:nvSpPr>
        <p:spPr>
          <a:xfrm rot="20926852">
            <a:off x="8619833" y="602996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0000"/>
                </a:solidFill>
                <a:latin typeface="Calibri" charset="0"/>
              </a:rPr>
              <a:t>X 2.5</a:t>
            </a:r>
          </a:p>
        </p:txBody>
      </p:sp>
      <p:sp>
        <p:nvSpPr>
          <p:cNvPr id="27" name="Arrow: Curved Up 26">
            <a:extLst>
              <a:ext uri="{FF2B5EF4-FFF2-40B4-BE49-F238E27FC236}">
                <a16:creationId xmlns:a16="http://schemas.microsoft.com/office/drawing/2014/main" id="{83B3B700-A084-4746-B5E8-BAD8FBF2B2AE}"/>
              </a:ext>
            </a:extLst>
          </p:cNvPr>
          <p:cNvSpPr/>
          <p:nvPr/>
        </p:nvSpPr>
        <p:spPr>
          <a:xfrm rot="20727898" flipV="1">
            <a:off x="8814855" y="983205"/>
            <a:ext cx="786763" cy="365756"/>
          </a:xfrm>
          <a:prstGeom prst="curved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en-US" sz="3200">
              <a:solidFill>
                <a:srgbClr val="003087"/>
              </a:solidFill>
              <a:latin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A11BE9-E4F0-C9FA-40FA-16100359D87A}"/>
              </a:ext>
            </a:extLst>
          </p:cNvPr>
          <p:cNvSpPr txBox="1"/>
          <p:nvPr/>
        </p:nvSpPr>
        <p:spPr>
          <a:xfrm>
            <a:off x="6548246" y="5943569"/>
            <a:ext cx="3842049" cy="1149033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Mu2e-II target system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High power operations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43DA6A-C330-0EA7-1537-F88BDB4B5DE1}"/>
              </a:ext>
            </a:extLst>
          </p:cNvPr>
          <p:cNvSpPr txBox="1"/>
          <p:nvPr/>
        </p:nvSpPr>
        <p:spPr>
          <a:xfrm>
            <a:off x="2934941" y="5134179"/>
            <a:ext cx="3729415" cy="1497846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Mu2e target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High-Z w/o active cooling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Target in Solenoid magnet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912E66-8F8D-AF20-D4DC-E9CC62E62E64}"/>
              </a:ext>
            </a:extLst>
          </p:cNvPr>
          <p:cNvSpPr txBox="1"/>
          <p:nvPr/>
        </p:nvSpPr>
        <p:spPr>
          <a:xfrm>
            <a:off x="-111584" y="5727187"/>
            <a:ext cx="3729415" cy="1149033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LBNF graphite target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  <a:latin typeface="Helvetica" pitchFamily="2" charset="0"/>
              </a:rPr>
              <a:t>MW operations </a:t>
            </a:r>
          </a:p>
        </p:txBody>
      </p:sp>
    </p:spTree>
    <p:extLst>
      <p:ext uri="{BB962C8B-B14F-4D97-AF65-F5344CB8AC3E}">
        <p14:creationId xmlns:p14="http://schemas.microsoft.com/office/powerpoint/2010/main" val="405632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4" grpId="0"/>
      <p:bldP spid="32" grpId="0"/>
      <p:bldP spid="2" grpId="0"/>
      <p:bldP spid="7" grpId="0" animBg="1"/>
      <p:bldP spid="25" grpId="0"/>
      <p:bldP spid="27" grpId="0" animBg="1"/>
      <p:bldP spid="16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997066-3CDF-6100-5A63-9F632AB1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994393" cy="1122381"/>
          </a:xfrm>
        </p:spPr>
        <p:txBody>
          <a:bodyPr/>
          <a:lstStyle/>
          <a:p>
            <a:r>
              <a:rPr lang="en-US" dirty="0"/>
              <a:t>Why is Machine Learning Crucial for Muon Collider Target Design?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C2FAF-9D82-8DA8-6C1A-F7C70BCE39DB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58503-D53D-DA4B-ACEE-E3B064B3FB0C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7E8AC-8A2C-EC89-0803-414B1472A2D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004995-39D2-9B70-9C1F-BB8F1E57D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703295"/>
            <a:ext cx="9994392" cy="4653056"/>
          </a:xfrm>
        </p:spPr>
        <p:txBody>
          <a:bodyPr/>
          <a:lstStyle/>
          <a:p>
            <a:r>
              <a:rPr lang="en-US" sz="2400" dirty="0"/>
              <a:t>No existing beam facility can reproduce the Muon Collider proton beam conditions required for full-scale target testing</a:t>
            </a:r>
          </a:p>
          <a:p>
            <a:r>
              <a:rPr lang="en-US" sz="2400" dirty="0"/>
              <a:t>Constructing and experimentally validating a dedicated Muon Collider target facility would be prohibitively expensive and involve substantial technical and financial risks</a:t>
            </a:r>
          </a:p>
          <a:p>
            <a:r>
              <a:rPr lang="en-US" sz="2400" dirty="0"/>
              <a:t>High-performance computing enables high-fidelity Multiphysics simulations, while ML accelerates design exploration, performance prediction, and optimization of target configurations</a:t>
            </a:r>
          </a:p>
          <a:p>
            <a:r>
              <a:rPr lang="en-US" sz="2400" dirty="0"/>
              <a:t>Muon Collider target design is an excellent use case for the Genesis Mission framework: combining HPC, high-fidelity </a:t>
            </a:r>
            <a:r>
              <a:rPr lang="en-US" sz="2400" dirty="0" err="1"/>
              <a:t>multiphysics</a:t>
            </a:r>
            <a:r>
              <a:rPr lang="en-US" sz="2400" dirty="0"/>
              <a:t> simulations, emulator, and AI-driven optimization</a:t>
            </a:r>
          </a:p>
        </p:txBody>
      </p:sp>
    </p:spTree>
    <p:extLst>
      <p:ext uri="{BB962C8B-B14F-4D97-AF65-F5344CB8AC3E}">
        <p14:creationId xmlns:p14="http://schemas.microsoft.com/office/powerpoint/2010/main" val="80178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254119-1249-F388-BDDF-FF8399D396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446139"/>
            <a:ext cx="9994392" cy="4655566"/>
          </a:xfrm>
        </p:spPr>
        <p:txBody>
          <a:bodyPr/>
          <a:lstStyle/>
          <a:p>
            <a:r>
              <a:rPr lang="en-US" sz="2400" dirty="0"/>
              <a:t>Target design is inherently a multi-objective optimization problem </a:t>
            </a:r>
          </a:p>
          <a:p>
            <a:r>
              <a:rPr lang="en-US" sz="2400" dirty="0"/>
              <a:t>Materials</a:t>
            </a:r>
          </a:p>
          <a:p>
            <a:pPr lvl="1"/>
            <a:r>
              <a:rPr lang="en-US" sz="2000" dirty="0"/>
              <a:t>Radiation damage prediction</a:t>
            </a:r>
          </a:p>
          <a:p>
            <a:pPr lvl="1"/>
            <a:r>
              <a:rPr lang="en-US" sz="2000" dirty="0"/>
              <a:t>Material screening of novel target materials</a:t>
            </a:r>
          </a:p>
          <a:p>
            <a:pPr lvl="1"/>
            <a:r>
              <a:rPr lang="en-US" sz="2000" dirty="0"/>
              <a:t>Inference of thermo-mechanical properties</a:t>
            </a:r>
          </a:p>
          <a:p>
            <a:pPr lvl="1"/>
            <a:r>
              <a:rPr lang="en-US" sz="2000" dirty="0"/>
              <a:t>Uncertainty quantification for material performance</a:t>
            </a:r>
          </a:p>
          <a:p>
            <a:r>
              <a:rPr lang="en-US" sz="2400" dirty="0"/>
              <a:t>Design Optimization</a:t>
            </a:r>
          </a:p>
          <a:p>
            <a:pPr lvl="1"/>
            <a:r>
              <a:rPr lang="en-US" sz="2000" dirty="0"/>
              <a:t>Optimize target material and geometry </a:t>
            </a:r>
          </a:p>
          <a:p>
            <a:pPr lvl="1"/>
            <a:r>
              <a:rPr lang="en-US" sz="2000" dirty="0"/>
              <a:t>Optimize proton beam parameters and capture/transport magnet configurations</a:t>
            </a:r>
          </a:p>
          <a:p>
            <a:pPr lvl="1"/>
            <a:r>
              <a:rPr lang="en-US" sz="2000" dirty="0"/>
              <a:t>Maximize pion/muon production</a:t>
            </a:r>
          </a:p>
          <a:p>
            <a:pPr lvl="1"/>
            <a:r>
              <a:rPr lang="en-US" sz="2000" dirty="0"/>
              <a:t>Minimize energy deposition and thermal stress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AB7995-6818-2E6E-8BCB-5077401EC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ML Applications for MC Target Systems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A66B9-5F58-3034-1D7A-81381745A12A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30547-E7A5-0D6E-F193-FD73354D393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AA4D6-CBFF-8E82-FAF1-2A49366568F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63D8FA-8642-3EB9-A8AE-23A1D0CBEC2F}"/>
              </a:ext>
            </a:extLst>
          </p:cNvPr>
          <p:cNvSpPr txBox="1"/>
          <p:nvPr/>
        </p:nvSpPr>
        <p:spPr>
          <a:xfrm>
            <a:off x="6443835" y="2170959"/>
            <a:ext cx="5386215" cy="113877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Drew will present ML applications for the SNS target system. </a:t>
            </a:r>
          </a:p>
        </p:txBody>
      </p:sp>
    </p:spTree>
    <p:extLst>
      <p:ext uri="{BB962C8B-B14F-4D97-AF65-F5344CB8AC3E}">
        <p14:creationId xmlns:p14="http://schemas.microsoft.com/office/powerpoint/2010/main" val="397203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AB50C-EB0E-8973-7257-45A5A5635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753B53-F83D-834A-5588-9A21B76E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446139"/>
            <a:ext cx="9994392" cy="4655566"/>
          </a:xfrm>
        </p:spPr>
        <p:txBody>
          <a:bodyPr/>
          <a:lstStyle/>
          <a:p>
            <a:r>
              <a:rPr lang="en-US" sz="2400" dirty="0"/>
              <a:t>Operational and Lifetime Applications</a:t>
            </a:r>
          </a:p>
          <a:p>
            <a:pPr lvl="1"/>
            <a:r>
              <a:rPr lang="en-US" sz="2000" dirty="0"/>
              <a:t>Real-time prediction of target performance</a:t>
            </a:r>
          </a:p>
          <a:p>
            <a:pPr lvl="1"/>
            <a:r>
              <a:rPr lang="en-US" sz="2000" dirty="0"/>
              <a:t>Emulator for beam-target monitoring &amp; control </a:t>
            </a:r>
          </a:p>
          <a:p>
            <a:pPr lvl="1"/>
            <a:r>
              <a:rPr lang="en-US" sz="2000" dirty="0"/>
              <a:t>Beam tuning, feedback, and autonomous control</a:t>
            </a:r>
          </a:p>
          <a:p>
            <a:pPr lvl="1"/>
            <a:r>
              <a:rPr lang="en-US" sz="2000" dirty="0"/>
              <a:t>Real-time anomaly detection and fault diagnosis</a:t>
            </a:r>
          </a:p>
          <a:p>
            <a:pPr lvl="1"/>
            <a:r>
              <a:rPr lang="en-US" sz="2000" dirty="0"/>
              <a:t>Predict remaining useful life of targets and capture magnets</a:t>
            </a:r>
          </a:p>
          <a:p>
            <a:pPr lvl="1"/>
            <a:r>
              <a:rPr lang="en-US" sz="2000" dirty="0"/>
              <a:t>Reinforcement learning for autonomous operation and optimization</a:t>
            </a:r>
          </a:p>
          <a:p>
            <a:r>
              <a:rPr lang="en-US" sz="2400" dirty="0"/>
              <a:t>Machine Learning enables virtual prototyping, intelligent operation, and predictive lifetime management throughout the life cycle of Muon Collider Target Systems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848D56-0FF8-F3B0-E295-4DFFCDF5F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Applications of ML for MC Target Systems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E2541-03D9-EFEA-F5ED-72B80688BE4C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386407-D251-CC60-4236-87546A944D1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AA8AB-6553-475B-D518-E5AC6A4EE79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A793B1-D45A-C527-E028-E4D3474D0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706" y="1272519"/>
            <a:ext cx="5012803" cy="1900922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B397E1-9B28-B7A8-484A-5A27C194C3D7}"/>
              </a:ext>
            </a:extLst>
          </p:cNvPr>
          <p:cNvSpPr txBox="1"/>
          <p:nvPr/>
        </p:nvSpPr>
        <p:spPr>
          <a:xfrm>
            <a:off x="6760541" y="699520"/>
            <a:ext cx="5135701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dirty="0">
                <a:latin typeface="Helvetica" pitchFamily="2" charset="0"/>
              </a:rPr>
              <a:t>Demonstrated at the </a:t>
            </a:r>
            <a:r>
              <a:rPr lang="en-US" sz="1900" dirty="0" err="1">
                <a:latin typeface="Helvetica" pitchFamily="2" charset="0"/>
              </a:rPr>
              <a:t>NuMI</a:t>
            </a:r>
            <a:r>
              <a:rPr lang="en-US" sz="1900" dirty="0">
                <a:latin typeface="Helvetica" pitchFamily="2" charset="0"/>
              </a:rPr>
              <a:t> target system</a:t>
            </a:r>
          </a:p>
        </p:txBody>
      </p:sp>
    </p:spTree>
    <p:extLst>
      <p:ext uri="{BB962C8B-B14F-4D97-AF65-F5344CB8AC3E}">
        <p14:creationId xmlns:p14="http://schemas.microsoft.com/office/powerpoint/2010/main" val="399394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55ECC0-5185-0B51-5F77-E4B40B1CE2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053296"/>
            <a:ext cx="9994392" cy="5303054"/>
          </a:xfrm>
        </p:spPr>
        <p:txBody>
          <a:bodyPr/>
          <a:lstStyle/>
          <a:p>
            <a:r>
              <a:rPr lang="en-US" sz="2400" dirty="0"/>
              <a:t>Machine Learning, combined with HPC and high-fidelity multi-physics simulations, provides a practical framework for designing and optimizing future Muon Collider target systems</a:t>
            </a:r>
          </a:p>
          <a:p>
            <a:r>
              <a:rPr lang="en-US" sz="2400" dirty="0"/>
              <a:t>Benchmark simulations and experimental measurements remain essential for validating ML models and optimization results</a:t>
            </a:r>
          </a:p>
          <a:p>
            <a:r>
              <a:rPr lang="en-US" sz="2400" dirty="0"/>
              <a:t>Realizing this vision will require close collaboration among the target, accelerator, materials science, HPC, and AI communities, together with sustained investment in computing infrastructure, AI development, and experimental validation</a:t>
            </a:r>
          </a:p>
          <a:p>
            <a:pPr lvl="1"/>
            <a:r>
              <a:rPr lang="en-US" sz="2000" dirty="0"/>
              <a:t>The Muon Collider target program is an ideal application for future DOE initiatives that integrate AI, HPC, and multi-physics simulations, such as the Genesis Mission vision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F9A550-1FF2-E19F-1996-A2664A8D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DF5EC-34A2-6086-36D7-76C0F3AC7139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6/29/2026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F05FB-BBE9-8B88-3D79-CE27777FD69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Yonehara | ML-driven Target design for Muon Collider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93686-5FF2-D41E-5323-30350823B9A0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118670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Fermilab Palette">
      <a:dk1>
        <a:srgbClr val="343A40"/>
      </a:dk1>
      <a:lt1>
        <a:srgbClr val="FFFFFF"/>
      </a:lt1>
      <a:dk2>
        <a:srgbClr val="002855"/>
      </a:dk2>
      <a:lt2>
        <a:srgbClr val="EAEBEA"/>
      </a:lt2>
      <a:accent1>
        <a:srgbClr val="004C97"/>
      </a:accent1>
      <a:accent2>
        <a:srgbClr val="2B8282"/>
      </a:accent2>
      <a:accent3>
        <a:srgbClr val="33B9B5"/>
      </a:accent3>
      <a:accent4>
        <a:srgbClr val="CB6015"/>
      </a:accent4>
      <a:accent5>
        <a:srgbClr val="F68D2E"/>
      </a:accent5>
      <a:accent6>
        <a:srgbClr val="AF272F"/>
      </a:accent6>
      <a:hlink>
        <a:srgbClr val="004C97"/>
      </a:hlink>
      <a:folHlink>
        <a:srgbClr val="004C9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lIns="365760" tIns="274320" rIns="365760" bIns="274320" rtlCol="0">
        <a:spAutoFit/>
      </a:bodyPr>
      <a:lstStyle>
        <a:defPPr algn="ctr">
          <a:spcAft>
            <a:spcPts val="800"/>
          </a:spcAft>
          <a:defRPr sz="1900" b="1" dirty="0" smtClean="0">
            <a:solidFill>
              <a:schemeClr val="bg1"/>
            </a:solidFill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NAL-Slide-Deck-Tempate_4.2025_Light" id="{3DCFA99A-0E37-DC4B-8B4A-F2C026698732}" vid="{90A0F859-CD59-5A4C-90B3-A4548FA782D3}"/>
    </a:ext>
  </a:extLst>
</a:theme>
</file>

<file path=ppt/theme/theme2.xml><?xml version="1.0" encoding="utf-8"?>
<a:theme xmlns:a="http://schemas.openxmlformats.org/drawingml/2006/main" name="Section Title and Agenda Slides">
  <a:themeElements>
    <a:clrScheme name="Fermilab Palette">
      <a:dk1>
        <a:srgbClr val="343A40"/>
      </a:dk1>
      <a:lt1>
        <a:srgbClr val="FFFFFF"/>
      </a:lt1>
      <a:dk2>
        <a:srgbClr val="002855"/>
      </a:dk2>
      <a:lt2>
        <a:srgbClr val="EAEBEA"/>
      </a:lt2>
      <a:accent1>
        <a:srgbClr val="004C97"/>
      </a:accent1>
      <a:accent2>
        <a:srgbClr val="2B8282"/>
      </a:accent2>
      <a:accent3>
        <a:srgbClr val="33B9B5"/>
      </a:accent3>
      <a:accent4>
        <a:srgbClr val="CB6015"/>
      </a:accent4>
      <a:accent5>
        <a:srgbClr val="F68D2E"/>
      </a:accent5>
      <a:accent6>
        <a:srgbClr val="AF272F"/>
      </a:accent6>
      <a:hlink>
        <a:srgbClr val="004C97"/>
      </a:hlink>
      <a:folHlink>
        <a:srgbClr val="004C9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lIns="365760" tIns="274320" rIns="365760" bIns="274320" rtlCol="0">
        <a:spAutoFit/>
      </a:bodyPr>
      <a:lstStyle>
        <a:defPPr algn="ctr">
          <a:spcAft>
            <a:spcPts val="800"/>
          </a:spcAft>
          <a:defRPr sz="1900" b="1" dirty="0" smtClean="0">
            <a:solidFill>
              <a:schemeClr val="bg1"/>
            </a:solidFill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NAL-Slide-Deck-Tempate_4.2025_Light" id="{3DCFA99A-0E37-DC4B-8B4A-F2C026698732}" vid="{A9E3CD16-76D1-D74C-BB61-EE9806476B4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Content Slides</Template>
  <TotalTime>59482</TotalTime>
  <Words>873</Words>
  <Application>Microsoft Macintosh PowerPoint</Application>
  <PresentationFormat>Widescreen</PresentationFormat>
  <Paragraphs>122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Cambria Math</vt:lpstr>
      <vt:lpstr>Helvetica</vt:lpstr>
      <vt:lpstr>Wingdings</vt:lpstr>
      <vt:lpstr>Content Slides</vt:lpstr>
      <vt:lpstr>Section Title and Agenda Slides</vt:lpstr>
      <vt:lpstr> Machine Learning  for  Muon Collider Target Design Virtual prototyping and Design Optimization of Future Multi-Megawatt Target System  </vt:lpstr>
      <vt:lpstr>Layout of Muon Collider Accelerator Complex</vt:lpstr>
      <vt:lpstr>Conceptual Design of MC Target Station</vt:lpstr>
      <vt:lpstr>Candidate Target Concepts </vt:lpstr>
      <vt:lpstr>Evolution of HEP High-Power Targetry Challenges</vt:lpstr>
      <vt:lpstr>Why is Machine Learning Crucial for Muon Collider Target Design? </vt:lpstr>
      <vt:lpstr>Potential ML Applications for MC Target Systems</vt:lpstr>
      <vt:lpstr>Potential Applications of ML for MC Target Systems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High-Power Targetry for Muon Collider  </dc:title>
  <dc:creator>Katsuya Yonehara</dc:creator>
  <cp:lastModifiedBy>Katsuya Yonehara</cp:lastModifiedBy>
  <cp:revision>605</cp:revision>
  <dcterms:created xsi:type="dcterms:W3CDTF">2025-05-25T15:25:57Z</dcterms:created>
  <dcterms:modified xsi:type="dcterms:W3CDTF">2026-06-29T14:37:53Z</dcterms:modified>
</cp:coreProperties>
</file>