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  <p:sldMasterId id="2147484110" r:id="rId3"/>
    <p:sldMasterId id="2147484116" r:id="rId4"/>
  </p:sldMasterIdLst>
  <p:notesMasterIdLst>
    <p:notesMasterId r:id="rId40"/>
  </p:notesMasterIdLst>
  <p:handoutMasterIdLst>
    <p:handoutMasterId r:id="rId41"/>
  </p:handoutMasterIdLst>
  <p:sldIdLst>
    <p:sldId id="374" r:id="rId5"/>
    <p:sldId id="286" r:id="rId6"/>
    <p:sldId id="376" r:id="rId7"/>
    <p:sldId id="377" r:id="rId8"/>
    <p:sldId id="400" r:id="rId9"/>
    <p:sldId id="378" r:id="rId10"/>
    <p:sldId id="397" r:id="rId11"/>
    <p:sldId id="401" r:id="rId12"/>
    <p:sldId id="398" r:id="rId13"/>
    <p:sldId id="399" r:id="rId14"/>
    <p:sldId id="402" r:id="rId15"/>
    <p:sldId id="396" r:id="rId16"/>
    <p:sldId id="390" r:id="rId17"/>
    <p:sldId id="379" r:id="rId18"/>
    <p:sldId id="403" r:id="rId19"/>
    <p:sldId id="404" r:id="rId20"/>
    <p:sldId id="405" r:id="rId21"/>
    <p:sldId id="406" r:id="rId22"/>
    <p:sldId id="386" r:id="rId23"/>
    <p:sldId id="380" r:id="rId24"/>
    <p:sldId id="381" r:id="rId25"/>
    <p:sldId id="388" r:id="rId26"/>
    <p:sldId id="389" r:id="rId27"/>
    <p:sldId id="382" r:id="rId28"/>
    <p:sldId id="384" r:id="rId29"/>
    <p:sldId id="407" r:id="rId30"/>
    <p:sldId id="375" r:id="rId31"/>
    <p:sldId id="383" r:id="rId32"/>
    <p:sldId id="393" r:id="rId33"/>
    <p:sldId id="387" r:id="rId34"/>
    <p:sldId id="395" r:id="rId35"/>
    <p:sldId id="385" r:id="rId36"/>
    <p:sldId id="392" r:id="rId37"/>
    <p:sldId id="391" r:id="rId38"/>
    <p:sldId id="311" r:id="rId39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DD5483-647A-4871-82F6-421C1F86154A}">
          <p14:sldIdLst>
            <p14:sldId id="374"/>
            <p14:sldId id="286"/>
            <p14:sldId id="376"/>
            <p14:sldId id="377"/>
            <p14:sldId id="400"/>
            <p14:sldId id="378"/>
            <p14:sldId id="397"/>
            <p14:sldId id="401"/>
            <p14:sldId id="398"/>
            <p14:sldId id="399"/>
            <p14:sldId id="402"/>
            <p14:sldId id="396"/>
            <p14:sldId id="390"/>
            <p14:sldId id="379"/>
            <p14:sldId id="403"/>
            <p14:sldId id="404"/>
            <p14:sldId id="405"/>
            <p14:sldId id="406"/>
            <p14:sldId id="386"/>
            <p14:sldId id="380"/>
            <p14:sldId id="381"/>
            <p14:sldId id="388"/>
            <p14:sldId id="389"/>
            <p14:sldId id="382"/>
            <p14:sldId id="384"/>
            <p14:sldId id="407"/>
            <p14:sldId id="375"/>
            <p14:sldId id="383"/>
            <p14:sldId id="393"/>
            <p14:sldId id="387"/>
            <p14:sldId id="395"/>
            <p14:sldId id="385"/>
            <p14:sldId id="392"/>
            <p14:sldId id="391"/>
            <p14:sldId id="311"/>
          </p14:sldIdLst>
        </p14:section>
        <p14:section name="extra slide" id="{2E6BB51E-C3C9-4C98-8127-98C4712D76C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060"/>
    <a:srgbClr val="000000"/>
    <a:srgbClr val="94DEE8"/>
    <a:srgbClr val="CCCC00"/>
    <a:srgbClr val="33CCFF"/>
    <a:srgbClr val="7BD5E1"/>
    <a:srgbClr val="79CAE3"/>
    <a:srgbClr val="6600FF"/>
    <a:srgbClr val="66FF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5" autoAdjust="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56E47BA0-0AD3-421F-955E-9ABE16CAB54E}" type="datetimeFigureOut">
              <a:rPr lang="en-US" altLang="en-US"/>
              <a:pPr>
                <a:defRPr/>
              </a:pPr>
              <a:t>2/10/2026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00481CEC-10F0-4BFB-9E2A-DDF431445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753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8AF37C3B-BC21-42F3-9B27-D758188CB0F8}" type="datetimeFigureOut">
              <a:rPr lang="en-US" altLang="en-US"/>
              <a:pPr>
                <a:defRPr/>
              </a:pPr>
              <a:t>2/6/2026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BB6268FF-779F-4B36-B075-E2ADD3640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2928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955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331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4FF3-8DB7-4100-87D3-F2EE5BDF4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421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8CD09-BBAB-4164-9DAD-A7C638E2E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98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66428-9A87-482B-AA1A-0EB7322FE3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830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4051-23D7-443D-88FD-82BD49E32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294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530888"/>
            <a:ext cx="7502652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4725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5115757"/>
            <a:ext cx="7502652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8335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5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5394233"/>
            <a:ext cx="7502653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5954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200" b="0" i="0" kern="1200" spc="-15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2175056"/>
            <a:ext cx="7502652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5954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200" b="0" i="0" kern="1200" spc="-15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685799" y="2484850"/>
            <a:ext cx="1049274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87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rmilab-safety-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truck parked in front of a large building&#10;&#10;AI-generated content may be incorrect.">
            <a:extLst>
              <a:ext uri="{FF2B5EF4-FFF2-40B4-BE49-F238E27FC236}">
                <a16:creationId xmlns:a16="http://schemas.microsoft.com/office/drawing/2014/main" id="{6FB96B7C-3548-6DFC-D693-C437740D6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7" t="1602" r="17523"/>
          <a:stretch/>
        </p:blipFill>
        <p:spPr>
          <a:xfrm>
            <a:off x="6573452" y="18854"/>
            <a:ext cx="2422956" cy="685800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353D7-8B11-A40E-6518-EDC5FA4B76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294323E-F79E-5605-665F-5838455A1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2538" y="6356351"/>
            <a:ext cx="26918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75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66440D0-997E-CD44-C566-A7623EE98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4320" y="6357618"/>
            <a:ext cx="506526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675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9FDE45D-A3DA-382C-0FA6-41F050428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2410" y="6356350"/>
            <a:ext cx="3406982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685800" rtl="0" eaLnBrk="1" latinLnBrk="0" hangingPunct="1">
              <a:defRPr lang="en-US" sz="675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59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700784"/>
            <a:ext cx="7495794" cy="4655566"/>
          </a:xfrm>
        </p:spPr>
        <p:txBody>
          <a:bodyPr>
            <a:noAutofit/>
          </a:bodyPr>
          <a:lstStyle>
            <a:lvl1pPr>
              <a:defRPr spc="-15" baseline="0">
                <a:solidFill>
                  <a:schemeClr val="tx1"/>
                </a:solidFill>
              </a:defRPr>
            </a:lvl1pPr>
            <a:lvl2pPr>
              <a:defRPr sz="1200" spc="-15" baseline="0">
                <a:solidFill>
                  <a:schemeClr val="tx1"/>
                </a:solidFill>
              </a:defRPr>
            </a:lvl2pPr>
            <a:lvl3pPr>
              <a:defRPr spc="-15" baseline="0">
                <a:solidFill>
                  <a:schemeClr val="tx1"/>
                </a:solidFill>
              </a:defRPr>
            </a:lvl3pPr>
            <a:lvl4pPr>
              <a:defRPr spc="-15" baseline="0">
                <a:solidFill>
                  <a:schemeClr val="tx1"/>
                </a:solidFill>
              </a:defRPr>
            </a:lvl4pPr>
            <a:lvl5pPr>
              <a:defRPr spc="-15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749579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7495795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03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5799" y="1700784"/>
            <a:ext cx="3593592" cy="4655566"/>
          </a:xfrm>
        </p:spPr>
        <p:txBody>
          <a:bodyPr>
            <a:noAutofit/>
          </a:bodyPr>
          <a:lstStyle>
            <a:lvl1pPr>
              <a:defRPr spc="-15" baseline="0">
                <a:solidFill>
                  <a:schemeClr val="tx1"/>
                </a:solidFill>
              </a:defRPr>
            </a:lvl1pPr>
            <a:lvl2pPr>
              <a:defRPr sz="1200" spc="-15" baseline="0">
                <a:solidFill>
                  <a:schemeClr val="tx1"/>
                </a:solidFill>
              </a:defRPr>
            </a:lvl2pPr>
            <a:lvl3pPr>
              <a:defRPr spc="-15" baseline="0">
                <a:solidFill>
                  <a:schemeClr val="tx1"/>
                </a:solidFill>
              </a:defRPr>
            </a:lvl3pPr>
            <a:lvl4pPr>
              <a:defRPr spc="-15" baseline="0">
                <a:solidFill>
                  <a:schemeClr val="tx1"/>
                </a:solidFill>
              </a:defRPr>
            </a:lvl4pPr>
            <a:lvl5pPr>
              <a:defRPr spc="-15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88001" y="1700784"/>
            <a:ext cx="3593592" cy="4655566"/>
          </a:xfrm>
        </p:spPr>
        <p:txBody>
          <a:bodyPr>
            <a:noAutofit/>
          </a:bodyPr>
          <a:lstStyle>
            <a:lvl1pPr>
              <a:defRPr spc="-15" baseline="0">
                <a:solidFill>
                  <a:schemeClr val="tx1"/>
                </a:solidFill>
              </a:defRPr>
            </a:lvl1pPr>
            <a:lvl2pPr>
              <a:defRPr sz="1200" spc="-15" baseline="0">
                <a:solidFill>
                  <a:schemeClr val="tx1"/>
                </a:solidFill>
              </a:defRPr>
            </a:lvl2pPr>
            <a:lvl3pPr>
              <a:defRPr spc="-15" baseline="0">
                <a:solidFill>
                  <a:schemeClr val="tx1"/>
                </a:solidFill>
              </a:defRPr>
            </a:lvl3pPr>
            <a:lvl4pPr>
              <a:defRPr spc="-15" baseline="0">
                <a:solidFill>
                  <a:schemeClr val="tx1"/>
                </a:solidFill>
              </a:defRPr>
            </a:lvl4pPr>
            <a:lvl5pPr>
              <a:defRPr spc="-15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7495795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749579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8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220" y="2365733"/>
            <a:ext cx="3372317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57401" y="3072384"/>
            <a:ext cx="4759451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200" kern="1200" spc="-15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57399" y="2368297"/>
            <a:ext cx="4759452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7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1405613" y="2803502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3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4FF3-8DB7-4100-87D3-F2EE5BDF4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243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220" y="2365733"/>
            <a:ext cx="3372317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28801" y="2680963"/>
            <a:ext cx="222885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1800" b="1" i="0" spc="-38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99908" y="2680963"/>
            <a:ext cx="2915292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200" kern="1200" spc="-15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3085779" y="3418709"/>
            <a:ext cx="2286000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77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4828" y="820351"/>
            <a:ext cx="1972734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24828" y="2449165"/>
            <a:ext cx="1972734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24828" y="4457874"/>
            <a:ext cx="1972734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24828" y="6463327"/>
            <a:ext cx="1972734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24828" y="2829060"/>
            <a:ext cx="1972734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624828" y="4834513"/>
            <a:ext cx="1972734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5799" y="1700784"/>
            <a:ext cx="5664708" cy="4655567"/>
          </a:xfrm>
        </p:spPr>
        <p:txBody>
          <a:bodyPr>
            <a:noAutofit/>
          </a:bodyPr>
          <a:lstStyle>
            <a:lvl1pPr>
              <a:defRPr spc="-15" baseline="0">
                <a:solidFill>
                  <a:schemeClr val="tx1"/>
                </a:solidFill>
              </a:defRPr>
            </a:lvl1pPr>
            <a:lvl2pPr>
              <a:defRPr sz="1200" spc="-15" baseline="0">
                <a:solidFill>
                  <a:schemeClr val="tx1"/>
                </a:solidFill>
              </a:defRPr>
            </a:lvl2pPr>
            <a:lvl3pPr>
              <a:defRPr spc="-15" baseline="0">
                <a:solidFill>
                  <a:schemeClr val="tx1"/>
                </a:solidFill>
              </a:defRPr>
            </a:lvl3pPr>
            <a:lvl4pPr>
              <a:defRPr spc="-15" baseline="0">
                <a:solidFill>
                  <a:schemeClr val="tx1"/>
                </a:solidFill>
              </a:defRPr>
            </a:lvl4pPr>
            <a:lvl5pPr>
              <a:defRPr spc="-15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566405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5664053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18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3077254" y="2425442"/>
            <a:ext cx="3317903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7568" y="0"/>
            <a:ext cx="3182112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6595" y="1700784"/>
            <a:ext cx="4102885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800" b="1" i="0" spc="-38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6597" y="2325817"/>
            <a:ext cx="4102883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460" y="6254496"/>
            <a:ext cx="2626614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431368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4313681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234886" y="2105537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96595" y="4668584"/>
            <a:ext cx="4102885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800" b="1" i="0" spc="-38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96597" y="5293617"/>
            <a:ext cx="4102883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234886" y="5073337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6595" y="3188408"/>
            <a:ext cx="4102885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800" b="1" i="0" spc="-38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6597" y="3813441"/>
            <a:ext cx="4102883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234886" y="3593161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08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6271638" y="2425442"/>
            <a:ext cx="2872362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3182112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8892" y="6254496"/>
            <a:ext cx="2626614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7913" y="365761"/>
            <a:ext cx="432054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67913" y="822960"/>
            <a:ext cx="4320540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432" y="347473"/>
            <a:ext cx="311986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085568" y="1700784"/>
            <a:ext cx="4102885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800" b="1" i="0" spc="-38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85570" y="2325817"/>
            <a:ext cx="4102883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3423859" y="2105537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5568" y="4668584"/>
            <a:ext cx="4102885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800" b="1" i="0" spc="-38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085570" y="5293617"/>
            <a:ext cx="4102883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3423859" y="5073337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085568" y="3188408"/>
            <a:ext cx="4102885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1800" b="1" i="0" spc="-38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085570" y="3813441"/>
            <a:ext cx="4102883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3423859" y="3593161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51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3077254" y="2425442"/>
            <a:ext cx="2607457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5277" y="1700784"/>
            <a:ext cx="4313681" cy="4242816"/>
          </a:xfrm>
        </p:spPr>
        <p:txBody>
          <a:bodyPr>
            <a:noAutofit/>
          </a:bodyPr>
          <a:lstStyle>
            <a:lvl1pPr>
              <a:defRPr spc="-15" baseline="0">
                <a:solidFill>
                  <a:schemeClr val="tx1"/>
                </a:solidFill>
              </a:defRPr>
            </a:lvl1pPr>
            <a:lvl2pPr>
              <a:defRPr sz="1200" spc="-15" baseline="0">
                <a:solidFill>
                  <a:schemeClr val="tx1"/>
                </a:solidFill>
              </a:defRPr>
            </a:lvl2pPr>
            <a:lvl3pPr>
              <a:defRPr spc="-15" baseline="0">
                <a:solidFill>
                  <a:schemeClr val="tx1"/>
                </a:solidFill>
              </a:defRPr>
            </a:lvl3pPr>
            <a:lvl4pPr>
              <a:defRPr spc="-15" baseline="0">
                <a:solidFill>
                  <a:schemeClr val="tx1"/>
                </a:solidFill>
              </a:defRPr>
            </a:lvl4pPr>
            <a:lvl5pPr>
              <a:defRPr spc="-15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431368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4313681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7568" y="0"/>
            <a:ext cx="3182112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460" y="6254496"/>
            <a:ext cx="2626614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48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6271639" y="2425442"/>
            <a:ext cx="2598626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31770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178" y="6254496"/>
            <a:ext cx="2626614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867912" y="1700784"/>
            <a:ext cx="4320540" cy="4242816"/>
          </a:xfrm>
        </p:spPr>
        <p:txBody>
          <a:bodyPr>
            <a:noAutofit/>
          </a:bodyPr>
          <a:lstStyle>
            <a:lvl1pPr>
              <a:defRPr spc="-15" baseline="0">
                <a:solidFill>
                  <a:schemeClr val="tx1"/>
                </a:solidFill>
              </a:defRPr>
            </a:lvl1pPr>
            <a:lvl2pPr>
              <a:defRPr sz="1200" spc="-15" baseline="0">
                <a:solidFill>
                  <a:schemeClr val="tx1"/>
                </a:solidFill>
              </a:defRPr>
            </a:lvl2pPr>
            <a:lvl3pPr>
              <a:defRPr spc="-15" baseline="0">
                <a:solidFill>
                  <a:schemeClr val="tx1"/>
                </a:solidFill>
              </a:defRPr>
            </a:lvl3pPr>
            <a:lvl4pPr>
              <a:defRPr spc="-15" baseline="0">
                <a:solidFill>
                  <a:schemeClr val="tx1"/>
                </a:solidFill>
              </a:defRPr>
            </a:lvl4pPr>
            <a:lvl5pPr>
              <a:defRPr spc="-15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7913" y="365761"/>
            <a:ext cx="432054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67913" y="822960"/>
            <a:ext cx="4320540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432" y="347473"/>
            <a:ext cx="311986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96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078" y="2365732"/>
            <a:ext cx="3372317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42" y="775505"/>
            <a:ext cx="7502652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799" y="4244486"/>
            <a:ext cx="7502652" cy="144366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4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799" y="2998630"/>
            <a:ext cx="7502652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684656" y="3123596"/>
            <a:ext cx="1049274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73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1873984"/>
            <a:ext cx="3593592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2543085"/>
            <a:ext cx="3593592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25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8872538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6400800"/>
            <a:ext cx="8647043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237743" y="2298301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7495795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749579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588001" y="1873984"/>
            <a:ext cx="3593592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88001" y="2543085"/>
            <a:ext cx="3593592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25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4139944" y="2298301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8872538" y="6356351"/>
            <a:ext cx="26918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62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214" y="1"/>
            <a:ext cx="2585466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55105" y="6251713"/>
            <a:ext cx="2043684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489942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4899420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5798" y="1874671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85798" y="2543772"/>
            <a:ext cx="2303048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234886" y="2312439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282172" y="1880784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282172" y="2549885"/>
            <a:ext cx="2303048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2831259" y="2318552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85798" y="4318319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85798" y="4987421"/>
            <a:ext cx="2303048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234886" y="4756087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282172" y="4324432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282172" y="4993534"/>
            <a:ext cx="2303048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2831259" y="4762200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54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7495795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749579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85798" y="1874671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85798" y="2543772"/>
            <a:ext cx="2303048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234886" y="2312439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878546" y="1874671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878546" y="2543772"/>
            <a:ext cx="2303048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5427633" y="2312439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282172" y="1880784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282172" y="2549885"/>
            <a:ext cx="2303048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2831259" y="2318552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85798" y="4318319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85798" y="4987421"/>
            <a:ext cx="2303048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234886" y="4756087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878546" y="4318319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878546" y="4987421"/>
            <a:ext cx="2303048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5427633" y="4756087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282172" y="4324432"/>
            <a:ext cx="2303048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282172" y="4993534"/>
            <a:ext cx="2303048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2831259" y="4762200"/>
            <a:ext cx="896112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7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8CD09-BBAB-4164-9DAD-A7C638E2E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780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173" y="3940022"/>
            <a:ext cx="2190508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320" y="5938578"/>
            <a:ext cx="8318754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1800" b="1" i="0" spc="-75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886968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320" y="6289556"/>
            <a:ext cx="8318754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273796" y="5782203"/>
            <a:ext cx="1049274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872538" y="6356351"/>
            <a:ext cx="26918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31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6943" y="640080"/>
            <a:ext cx="7495794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944" y="6245353"/>
            <a:ext cx="7495794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872538" y="6356351"/>
            <a:ext cx="26918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2"/>
            <a:ext cx="9144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9"/>
            <a:ext cx="8872538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43" y="2379073"/>
            <a:ext cx="7502652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7200" spc="-75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943" y="4048070"/>
            <a:ext cx="7502652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100" spc="-38" baseline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3911632" y="2333034"/>
            <a:ext cx="1049274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12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5799" y="820757"/>
            <a:ext cx="3750470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2866" y="1520328"/>
            <a:ext cx="346329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425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35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6144322"/>
            <a:ext cx="3750469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8033" y="512899"/>
            <a:ext cx="346329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2700"/>
              </a:lnSpc>
              <a:spcAft>
                <a:spcPts val="0"/>
              </a:spcAft>
              <a:buNone/>
              <a:defRPr lang="en-US" sz="2700" b="1" i="0" kern="1200" spc="-75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4023089" y="1507894"/>
            <a:ext cx="1389888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22866" y="5337672"/>
            <a:ext cx="346329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425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35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18033" y="4330243"/>
            <a:ext cx="346329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2700"/>
              </a:lnSpc>
              <a:spcAft>
                <a:spcPts val="0"/>
              </a:spcAft>
              <a:buNone/>
              <a:defRPr lang="en-US" sz="2700" b="1" i="0" kern="1200" spc="-75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4023089" y="5325238"/>
            <a:ext cx="1389888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22866" y="3427735"/>
            <a:ext cx="346329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425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35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18033" y="2420306"/>
            <a:ext cx="346329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2700"/>
              </a:lnSpc>
              <a:spcAft>
                <a:spcPts val="0"/>
              </a:spcAft>
              <a:buNone/>
              <a:defRPr lang="en-US" sz="2700" b="1" i="0" kern="1200" spc="-75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4023089" y="3415301"/>
            <a:ext cx="1389888" cy="2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81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57850" y="2852019"/>
            <a:ext cx="172374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3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2852019"/>
            <a:ext cx="172374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3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3775583"/>
            <a:ext cx="1723744" cy="358688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226948"/>
            <a:ext cx="1723744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7850" y="3775583"/>
            <a:ext cx="1723744" cy="358688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57850" y="4226948"/>
            <a:ext cx="1723744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3833" y="3775583"/>
            <a:ext cx="1723744" cy="358688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33833" y="4240724"/>
            <a:ext cx="1723744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9817" y="3775583"/>
            <a:ext cx="1723744" cy="358688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09817" y="4240724"/>
            <a:ext cx="1723744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09817" y="2852019"/>
            <a:ext cx="1723743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3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33833" y="2852019"/>
            <a:ext cx="1723743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3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7495795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749579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169099" y="3194302"/>
            <a:ext cx="67894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4091451" y="3194302"/>
            <a:ext cx="67894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6018242" y="3194302"/>
            <a:ext cx="67894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89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4572000" y="4361861"/>
            <a:ext cx="37719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276" y="1700784"/>
            <a:ext cx="3750470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 spc="-75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276" y="2416667"/>
            <a:ext cx="3750470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5277" y="3126913"/>
            <a:ext cx="3750470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1800" b="0" i="0" spc="-75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278" y="3841747"/>
            <a:ext cx="3750469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5276" y="4567235"/>
            <a:ext cx="3750470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1800" b="0" i="0" spc="-75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5276" y="5283162"/>
            <a:ext cx="3750470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12007" y="5727815"/>
            <a:ext cx="2988703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7495795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749579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4923227" y="1691264"/>
            <a:ext cx="2788689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70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4571998" y="4281534"/>
            <a:ext cx="3805850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799" y="5910200"/>
            <a:ext cx="7495794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800" y="820351"/>
            <a:ext cx="7495795" cy="596900"/>
          </a:xfrm>
        </p:spPr>
        <p:txBody>
          <a:bodyPr/>
          <a:lstStyle>
            <a:lvl1pPr marL="0" indent="0">
              <a:buNone/>
              <a:defRPr spc="-1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345186"/>
            <a:ext cx="311986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365761"/>
            <a:ext cx="749579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686944" y="1700784"/>
            <a:ext cx="7494650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95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4572000" y="4361861"/>
            <a:ext cx="37719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7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66428-9A87-482B-AA1A-0EB7322FE3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40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4051-23D7-443D-88FD-82BD49E32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90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78E6C-9F15-49E5-849D-03416D9FD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27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CEEA0-0676-4D12-B4C2-CD700AE1CD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4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F1BB1-4B90-49AD-A740-CEFD4AF17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3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D4941-45B9-4B94-BF3A-1EC49849D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30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5.jpe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eaLnBrk="1" hangingPunct="1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BE2EC517-0E79-4ADC-91D4-D94C9F939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01" r:id="rId3"/>
    <p:sldLayoutId id="2147484102" r:id="rId4"/>
    <p:sldLayoutId id="2147484103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E8ECF250-2D3B-4E2F-997C-8D255E14B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eaLnBrk="1" hangingPunct="1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BE2EC517-0E79-4ADC-91D4-D94C9F939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81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48" y="306023"/>
            <a:ext cx="8140446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943" y="1700784"/>
            <a:ext cx="7770114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537" y="0"/>
            <a:ext cx="271463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2538" y="6356351"/>
            <a:ext cx="26918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75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4320" y="6357618"/>
            <a:ext cx="506526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675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02/04/2026</a:t>
            </a:r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2410" y="6356350"/>
            <a:ext cx="3406982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685800" rtl="0" eaLnBrk="1" latinLnBrk="0" hangingPunct="1">
              <a:defRPr lang="en-US" sz="675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Morgan | Muon Campus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05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  <p:sldLayoutId id="2147484133" r:id="rId17"/>
    <p:sldLayoutId id="2147484134" r:id="rId18"/>
    <p:sldLayoutId id="2147484135" r:id="rId19"/>
    <p:sldLayoutId id="2147484136" r:id="rId20"/>
    <p:sldLayoutId id="2147484137" r:id="rId21"/>
    <p:sldLayoutId id="2147484138" r:id="rId22"/>
    <p:sldLayoutId id="2147484139" r:id="rId23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700" b="1" i="0" kern="1200" spc="-38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500" kern="1200" spc="-15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 spc="-15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050" kern="1200" spc="-15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050" kern="1200" spc="-15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050" kern="1200" spc="-15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755416"/>
            <a:ext cx="7934325" cy="1791419"/>
          </a:xfrm>
        </p:spPr>
        <p:txBody>
          <a:bodyPr/>
          <a:lstStyle/>
          <a:p>
            <a:r>
              <a:rPr lang="en-US" sz="4800" dirty="0"/>
              <a:t>Muon Campus Introduction</a:t>
            </a:r>
            <a:br>
              <a:rPr lang="en-US" dirty="0"/>
            </a:br>
            <a:r>
              <a:rPr lang="en-US" sz="2000" dirty="0"/>
              <a:t>Muon Collider Demonstrator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1" y="4694067"/>
            <a:ext cx="7502652" cy="208858"/>
          </a:xfrm>
        </p:spPr>
        <p:txBody>
          <a:bodyPr/>
          <a:lstStyle/>
          <a:p>
            <a:r>
              <a:rPr lang="en-US" dirty="0"/>
              <a:t>Jim Morgan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2524729"/>
            <a:ext cx="7502652" cy="177243"/>
          </a:xfrm>
        </p:spPr>
        <p:txBody>
          <a:bodyPr/>
          <a:lstStyle/>
          <a:p>
            <a:r>
              <a:rPr lang="en-US" dirty="0"/>
              <a:t>February 4, 2026</a:t>
            </a: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3C82-114F-CBC7-BFB7-964DB244F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B420-3FB8-5061-69CF-99650EB7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upstream from Pulsed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D999E-486E-B593-4A39-2AD71AA6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24236-E875-9A13-5076-D0243F53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5DDE-953B-83F8-E5B5-9D071CB2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4A2BC-1803-0285-9B84-CE618792D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44" y="874285"/>
            <a:ext cx="6652155" cy="53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4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7C1C9-43FD-CA83-A6D6-A673A8A76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7570-9C64-602E-506A-6E51B9B57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Collimator and 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46E83-15CE-344D-812B-AA142D98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2770-B518-32BE-525A-2DAFD946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202DB-E65F-1B3C-B8C8-77558FB4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A4C33-E5FD-003A-080F-271469457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889694"/>
            <a:ext cx="7743381" cy="52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5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3C068-B6C2-2011-E05A-C92446E14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5875-D164-CBC4-2B1C-B4CDD180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device hanging from AP-0 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0CB18-144F-39F3-B9C8-17EB449F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822B-FCD9-D188-0D2C-D6710E1B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80C60-2FD7-C0D4-28E3-FE775D46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02B841-E88C-711E-A8DC-BC46F5A90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6" y="832032"/>
            <a:ext cx="6477000" cy="54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49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AC1DD-A7D6-8092-88B8-FCA9686AC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8EA7-91D0-20F3-19EE-6E5861B5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Source Rings circa 1993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BE205-3C98-56CB-71B5-A1B892282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AF6E0-469D-8981-A57E-42E0F612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94014-382F-BD3E-0352-745D20F9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D4874-4C49-797A-857A-742EAF1B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90" r="1466" b="1451"/>
          <a:stretch>
            <a:fillRect/>
          </a:stretch>
        </p:blipFill>
        <p:spPr>
          <a:xfrm>
            <a:off x="911224" y="882030"/>
            <a:ext cx="7042151" cy="53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06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30A48-5E06-9C56-2B8F-75D3FBE7F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3E98-CB5D-4408-2C39-E6E89F8F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Source AP-2 and AP-3 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6B57F-C310-FAB3-DFE6-030CCC99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1F3E9-181E-DCE9-4E62-8D5B2E9E8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9B02F-372A-200A-AD5B-37014439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3DFE75A-D31F-B3FC-96A9-7C9052E9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5" r="2500"/>
          <a:stretch>
            <a:fillRect/>
          </a:stretch>
        </p:blipFill>
        <p:spPr>
          <a:xfrm>
            <a:off x="0" y="1592781"/>
            <a:ext cx="9144000" cy="39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9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E3F8-72B5-D8D2-4E3E-054C53F7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BEA4-241C-F1B8-679A-724C81C8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Enclosure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55FF8-4AE3-DB97-9FD4-BEF79C49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9AF5F-D531-ADE6-9E8B-31245AA9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9EAE0-08CE-46CD-E65C-52DB2165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2F08CD-37F9-8BEC-5E58-4A9A3AC74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30" y="853714"/>
            <a:ext cx="6824539" cy="5347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0A9C4-AFBD-116D-DC63-562AAF54BF04}"/>
              </a:ext>
            </a:extLst>
          </p:cNvPr>
          <p:cNvSpPr txBox="1"/>
          <p:nvPr/>
        </p:nvSpPr>
        <p:spPr>
          <a:xfrm>
            <a:off x="5920350" y="3204078"/>
            <a:ext cx="213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Tunnel dimensions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8’ high x 8’ wide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65549-730A-E650-6E3E-59185DCB67D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133850" y="3527244"/>
            <a:ext cx="1786500" cy="530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1EAFFF-95FF-9C99-2255-9ED3FCDD3F33}"/>
              </a:ext>
            </a:extLst>
          </p:cNvPr>
          <p:cNvCxnSpPr>
            <a:cxnSpLocks/>
          </p:cNvCxnSpPr>
          <p:nvPr/>
        </p:nvCxnSpPr>
        <p:spPr>
          <a:xfrm flipH="1" flipV="1">
            <a:off x="5695950" y="2457450"/>
            <a:ext cx="260265" cy="9075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6D6EB7-6B13-17E3-0F2A-1E8655D39F90}"/>
              </a:ext>
            </a:extLst>
          </p:cNvPr>
          <p:cNvCxnSpPr>
            <a:cxnSpLocks/>
          </p:cNvCxnSpPr>
          <p:nvPr/>
        </p:nvCxnSpPr>
        <p:spPr>
          <a:xfrm flipH="1" flipV="1">
            <a:off x="4986630" y="2199798"/>
            <a:ext cx="933720" cy="1219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429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24608-F17B-0C6E-F7D2-D6AD2966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620A66-034E-FA9E-3049-A706D6ED4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872324"/>
            <a:ext cx="6896100" cy="5381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CBF329-A47F-ECA6-3672-94993C33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Enclosure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A36E3-4D6B-A2EF-5CFB-9F954B552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68CB4-6A30-A9E8-8A4E-3D68C7B9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B9099-6B14-40CF-3590-B357214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23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12F82-7579-FA06-47D7-8A69A1152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2947FC-32BF-4DEE-63B7-E7324A5FA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837462"/>
            <a:ext cx="6267449" cy="5345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E28E78-7C16-D452-D896-959A6B99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Enclosure, typical arc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7618B-690A-C1B4-13FF-4D6B5B0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0A5BF-D4EE-3A62-4381-2CFC841F1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82FB2-1C56-FD44-7A5D-D825FF6A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F276F-C387-498C-F1F7-603E744D2C77}"/>
              </a:ext>
            </a:extLst>
          </p:cNvPr>
          <p:cNvSpPr txBox="1"/>
          <p:nvPr/>
        </p:nvSpPr>
        <p:spPr>
          <a:xfrm>
            <a:off x="4072500" y="1832478"/>
            <a:ext cx="21930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Tunnel dimensions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Variable width 20’ – 35’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Height 8’</a:t>
            </a:r>
          </a:p>
        </p:txBody>
      </p:sp>
    </p:spTree>
    <p:extLst>
      <p:ext uri="{BB962C8B-B14F-4D97-AF65-F5344CB8AC3E}">
        <p14:creationId xmlns:p14="http://schemas.microsoft.com/office/powerpoint/2010/main" val="3158363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F94F4-5A7D-288B-2A1F-E369843C8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3DDAD3-657E-F3FA-6E40-7C053A0D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288241"/>
            <a:ext cx="9077325" cy="4313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C1A266-96F2-DB6A-C194-769B695D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Enclosure, typical straight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7F100-031C-30D1-1E53-69EAEBE5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493FC-04A3-731A-F6F1-EC821283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F529A-73EC-7AB6-079F-EBE6F7F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2E080-525D-A23A-9FE2-E48039079014}"/>
              </a:ext>
            </a:extLst>
          </p:cNvPr>
          <p:cNvSpPr txBox="1"/>
          <p:nvPr/>
        </p:nvSpPr>
        <p:spPr>
          <a:xfrm>
            <a:off x="2975982" y="4677207"/>
            <a:ext cx="21930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Tunnel dimensions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Variable width 17’ – 25’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Height 8’</a:t>
            </a:r>
          </a:p>
        </p:txBody>
      </p:sp>
    </p:spTree>
    <p:extLst>
      <p:ext uri="{BB962C8B-B14F-4D97-AF65-F5344CB8AC3E}">
        <p14:creationId xmlns:p14="http://schemas.microsoft.com/office/powerpoint/2010/main" val="175593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F85D0-8DB6-2695-1D42-C198902CD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05CA-064E-D9C9-196D-9A7D2D2E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Source AP-2 and AP-3 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4E8A5-A329-774E-E9DC-CB50B337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62ABE-300C-2909-EF17-822B026B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331F1-1989-AFBA-87C8-34043D5D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57688-B343-E61F-8740-E50BC9FE7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13" y="863478"/>
            <a:ext cx="8377174" cy="53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0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4576-5A42-4024-8B1E-658088B7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Muon Campus history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E1D7-718F-4B69-B0BB-E2437D16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200"/>
              <a:t>02/04/2026</a:t>
            </a:r>
            <a:endParaRPr lang="en-US" alt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7ADB4-F7C8-403F-A498-26D2FD54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Jim Morgan | Muon Campus Introduction</a:t>
            </a:r>
            <a:endParaRPr lang="en-US" sz="1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311C2-48AE-4864-91BD-D693DB32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z="1200" smtClean="0"/>
              <a:pPr>
                <a:defRPr/>
              </a:pPr>
              <a:t>2</a:t>
            </a:fld>
            <a:endParaRPr lang="en-US" altLang="en-US" sz="1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ECAAB-82EA-4488-8934-2EA55ACC3947}"/>
              </a:ext>
            </a:extLst>
          </p:cNvPr>
          <p:cNvSpPr txBox="1">
            <a:spLocks/>
          </p:cNvSpPr>
          <p:nvPr/>
        </p:nvSpPr>
        <p:spPr>
          <a:xfrm rot="16200000">
            <a:off x="5171960" y="1658111"/>
            <a:ext cx="2500412" cy="49778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</a:rPr>
              <a:t>Study – Alternative M5 optics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A90B59B-B90A-46DA-8A38-044E39BF583F}"/>
              </a:ext>
            </a:extLst>
          </p:cNvPr>
          <p:cNvSpPr txBox="1">
            <a:spLocks/>
          </p:cNvSpPr>
          <p:nvPr/>
        </p:nvSpPr>
        <p:spPr>
          <a:xfrm rot="16200000">
            <a:off x="5831837" y="1233627"/>
            <a:ext cx="2500412" cy="49778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</a:rPr>
              <a:t>Study – M1-M3 Optics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A65EA-4B2E-4FB1-9BFC-95C554DB4EEA}"/>
              </a:ext>
            </a:extLst>
          </p:cNvPr>
          <p:cNvSpPr txBox="1"/>
          <p:nvPr/>
        </p:nvSpPr>
        <p:spPr>
          <a:xfrm>
            <a:off x="161925" y="795926"/>
            <a:ext cx="88487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Originally the Antiproton Source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Built 1983-1984, produced and stored antiprotons for the Tevatron collider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Operated 1985-2011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Primary beam energy 120 GeV (up to 80 kW), antiproton beam energy 8 GeV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Target station at AP-0 used lithium lens for focusing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Conversion to the Muon Campus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Planning and construction 2012-2016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Reconfigured for the Mu2e Experiment, resonantly extracted 8 GeV protons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Accumulator Ring decommissioned, many magnets used in new beamlines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New extraction beamline added to transport beam to Mu2e (MC-2) Building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Added g-2 Experiment to plan, added MC-1 Building to house 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g-2 Experiment ran 2017-2023, Mu2e Experiment hasn’t received beam yet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Potential site for Muon Collider Demonstrator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Existing infrastructure, including target station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8 GeV proton beam from Recycler, possible future 800 MeV H- beam from Linac2 (PIP-II Linac)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4298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A6436-31C3-54B5-18AB-4A03909C8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BD770-0B92-14F0-CE04-4CA034FF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g-2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2DB42-3B20-EFC9-9E82-C274DA8E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6D5E9-AB70-9411-29D2-E16A16B8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AAC26-4563-0503-FEA4-3E2D224C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3BE13-27DE-D38F-87E1-1331B20BB070}"/>
              </a:ext>
            </a:extLst>
          </p:cNvPr>
          <p:cNvSpPr txBox="1"/>
          <p:nvPr/>
        </p:nvSpPr>
        <p:spPr>
          <a:xfrm>
            <a:off x="0" y="1216025"/>
            <a:ext cx="471487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</a:rPr>
              <a:t>An 8 GeV proton bunch, 120 ns long, was transported to the Target Station via the M1 Line at an average rate of 12 Hz, with 100 Hz bursts (16 bunches, 10 </a:t>
            </a:r>
            <a:r>
              <a:rPr lang="en-US" sz="1800" dirty="0" err="1">
                <a:solidFill>
                  <a:schemeClr val="tx2"/>
                </a:solidFill>
                <a:latin typeface="Calibri"/>
              </a:rPr>
              <a:t>ms</a:t>
            </a:r>
            <a:r>
              <a:rPr lang="en-US" sz="1800" dirty="0">
                <a:solidFill>
                  <a:schemeClr val="tx2"/>
                </a:solidFill>
                <a:latin typeface="Calibri"/>
              </a:rPr>
              <a:t> interval, repeated every 1.33 seconds, up to 15 kW beam power)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</a:rPr>
              <a:t>A 3.1 GeV/c Positive secondary beam traveled down the M2 and M3 Lines and was injected into the Delivery Ring in the 30 straight section 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Some of the </a:t>
            </a:r>
            <a:r>
              <a:rPr lang="en-US" sz="1800" dirty="0" err="1">
                <a:solidFill>
                  <a:schemeClr val="tx2"/>
                </a:solidFill>
                <a:latin typeface="Calibri"/>
                <a:sym typeface="Symbol"/>
              </a:rPr>
              <a:t>pions</a:t>
            </a: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 decayed into 3.1 GeV/c muons as they travel down M2 and M3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Muons circled the 550 meter Delivery Ring four times to separate protons from the muons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The Mu2e abort located in the 50 straight section was used to remove protons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3.09 GeV/c muons were then extracted into the M4 Line, then continued into the M5 Line and on to the g-2 Experiment at MC-1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647DA-726E-618A-A76B-CCBCFE68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6" b="2495"/>
          <a:stretch>
            <a:fillRect/>
          </a:stretch>
        </p:blipFill>
        <p:spPr>
          <a:xfrm>
            <a:off x="5792788" y="891427"/>
            <a:ext cx="3152775" cy="53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89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8D83F-6835-49BE-2491-552D8DAE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8EE7-8677-5C67-4DDC-CA5DB1624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Campus M2 and M3 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BE171-C13D-4B81-E2F9-B2BD6AAB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B368D-118C-7554-45E7-005B0CDC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B9288-24DD-18F8-8697-BA402D5C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B619D-65B9-598A-2AE7-E9BC4BCDAD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" r="1166"/>
          <a:stretch>
            <a:fillRect/>
          </a:stretch>
        </p:blipFill>
        <p:spPr>
          <a:xfrm>
            <a:off x="2250" y="1546089"/>
            <a:ext cx="9176675" cy="37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23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58712-9BF6-E15B-B1D1-A4D079C3F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BD71-5A8A-775F-4AC4-93F284A3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Campus M2 and M3 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8182D-A686-9CE0-39A8-CE999210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ECAB5-E4EE-C8E3-2E19-F279E86A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83F34-1DDA-675C-54F4-5F2C73F2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1D91E2-B9F9-FD6F-E809-AEAEE6BDC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852178"/>
            <a:ext cx="7277100" cy="537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63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F4BF2-D018-0688-D848-E978ECE07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A9B0-0762-B524-401E-01DB1D1A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Campus M2 and M3 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EC557-9985-89BC-0BE9-E36250807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76105-64CE-7AC3-CB14-80419C9C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030CA-CB10-4766-92A4-F7825CB9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177355-0341-7F87-6B63-47E2911B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75"/>
          <a:stretch>
            <a:fillRect/>
          </a:stretch>
        </p:blipFill>
        <p:spPr>
          <a:xfrm>
            <a:off x="577128" y="847726"/>
            <a:ext cx="7966797" cy="53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82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DCE0C-2DBB-0AF7-9BDC-A49138125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FB773-2FA0-2E31-8F3C-8AC7E9BB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53BC5-0BCA-0433-EB5A-04EF74CD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B8E78-D627-18DA-3692-FDB0D1EE5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58601-C543-0B72-32CB-35B8B101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CACC3-9DEA-39C7-CD70-D0218EC6903D}"/>
              </a:ext>
            </a:extLst>
          </p:cNvPr>
          <p:cNvSpPr txBox="1"/>
          <p:nvPr/>
        </p:nvSpPr>
        <p:spPr>
          <a:xfrm>
            <a:off x="0" y="1216025"/>
            <a:ext cx="50101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</a:rPr>
              <a:t>An 8 GeV proton bunch, 120 ns long, is transported to the Delivery Ring via the M1 and M3 Lines(bypassing the Target Station) at an average rate of 6 Hz with 18 Hz bursts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</a:rPr>
              <a:t>The 8 GeV bunch is injected into the Delivery Ring in the 30 straight section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A 2.5 MHz RF system maintains the short bunch as it circulates in the Delivery Ring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The proton bunch is resonantly extracted over 40 </a:t>
            </a:r>
            <a:r>
              <a:rPr lang="en-US" sz="1800" dirty="0" err="1">
                <a:solidFill>
                  <a:schemeClr val="tx2"/>
                </a:solidFill>
                <a:latin typeface="Calibri"/>
                <a:sym typeface="Symbol"/>
              </a:rPr>
              <a:t>ms</a:t>
            </a: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 into the M4 Line and transported 240 m to the Mu2e Experiment Production Solenoid, which contains a target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The remaining proton beam that is not resonantly extracted is aborted in the 50 straight section and transported to a dump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D09935-6AA2-B604-45C2-694F3F9BD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82" y="912787"/>
            <a:ext cx="3061918" cy="52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7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2C1B-0C33-37D7-F2EB-2EA272CF0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32496-842B-B35E-3A53-9A28B74F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M4 Line to Mu2e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6B52-5CB9-CDF7-DF43-3A2B0345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147F2-769E-82D4-A09D-3D4E446A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F2CEE-6360-5DC3-D4EB-BD3B06212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C3A97-4205-7A43-66F7-35B725D12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794"/>
            <a:ext cx="9144000" cy="512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21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F058A-41FD-00DD-271E-5DF2716F0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DD0B7-6454-75A8-0DAC-BE186F686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2519182"/>
            <a:ext cx="9144000" cy="2886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F90A40-39B0-4B52-C4A7-BD17A335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M4 Enclosure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8F6ED-46FB-AFB4-96B9-92C90D3C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906EF-73CF-994E-F936-506557CC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4874A-9AE2-B451-472E-E1550E62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DD780-759F-CAC8-F361-3C8A91471226}"/>
              </a:ext>
            </a:extLst>
          </p:cNvPr>
          <p:cNvSpPr txBox="1"/>
          <p:nvPr/>
        </p:nvSpPr>
        <p:spPr>
          <a:xfrm>
            <a:off x="3281925" y="1077858"/>
            <a:ext cx="26174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Tunnel dimensions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Variable width 10’ or greater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Height 8’</a:t>
            </a:r>
          </a:p>
        </p:txBody>
      </p:sp>
    </p:spTree>
    <p:extLst>
      <p:ext uri="{BB962C8B-B14F-4D97-AF65-F5344CB8AC3E}">
        <p14:creationId xmlns:p14="http://schemas.microsoft.com/office/powerpoint/2010/main" val="2396887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3B261-EC9C-0668-5032-B92E05D0A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Campus dimensions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B7E3E-FA10-1086-1611-69C38D07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82AA-FE50-4AD6-1DAA-1288FEB0C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98E02-694F-7839-01EF-E8D40152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539BB5-9042-69B6-750C-8EE7510A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489"/>
            <a:ext cx="9144000" cy="397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2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31BAA-8DD1-8ECD-C73E-898E9A342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0D41-DC40-EA0F-E92A-77F64695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 MeV/c muons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8062B-5534-07ED-8F45-B6E18B195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73033-92CC-85EF-9662-4D6CA5A1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2E2FE-8B95-9FD8-7210-0358688F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0FAED-E9D8-81C7-9063-4197015E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1"/>
          <a:stretch>
            <a:fillRect/>
          </a:stretch>
        </p:blipFill>
        <p:spPr>
          <a:xfrm>
            <a:off x="0" y="1009650"/>
            <a:ext cx="9144000" cy="50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93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A588E-CB21-9AB2-95B0-6660D7756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CE5B-30EF-0900-F2F8-08D8A5BE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Muon Campus options using AP-0 Target Station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00A47-B249-74FB-9551-8A12DDBE2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200"/>
              <a:t>02/04/2026</a:t>
            </a:r>
            <a:endParaRPr lang="en-US" alt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166CA-6165-F1D5-D3ED-694FA8C7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Jim Morgan | Muon Campus Introduction</a:t>
            </a:r>
            <a:endParaRPr lang="en-US" sz="1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78670-727A-9A88-C9E6-038EA7F4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z="1200" smtClean="0"/>
              <a:pPr>
                <a:defRPr/>
              </a:pPr>
              <a:t>29</a:t>
            </a:fld>
            <a:endParaRPr lang="en-US" altLang="en-US" sz="1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BD8967-D9A0-08D6-333F-1F260E3A8CE5}"/>
              </a:ext>
            </a:extLst>
          </p:cNvPr>
          <p:cNvSpPr txBox="1">
            <a:spLocks/>
          </p:cNvSpPr>
          <p:nvPr/>
        </p:nvSpPr>
        <p:spPr>
          <a:xfrm rot="16200000">
            <a:off x="5171960" y="1658111"/>
            <a:ext cx="2500412" cy="49778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</a:rPr>
              <a:t>Study – Alternative M5 optics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9E68D6-4CCF-825A-EFC0-AB00BE459951}"/>
              </a:ext>
            </a:extLst>
          </p:cNvPr>
          <p:cNvSpPr txBox="1">
            <a:spLocks/>
          </p:cNvSpPr>
          <p:nvPr/>
        </p:nvSpPr>
        <p:spPr>
          <a:xfrm rot="16200000">
            <a:off x="5831837" y="1233627"/>
            <a:ext cx="2500412" cy="49778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</a:rPr>
              <a:t>Study – M1-M3 Optics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270F6-C638-76FF-9475-98C02E7E1A46}"/>
              </a:ext>
            </a:extLst>
          </p:cNvPr>
          <p:cNvSpPr txBox="1"/>
          <p:nvPr/>
        </p:nvSpPr>
        <p:spPr>
          <a:xfrm>
            <a:off x="161925" y="795926"/>
            <a:ext cx="8848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Single pass through extended M2 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Follows path of old AP-2 Line, more than 100 m available for Demonstrator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Alternatively, could shift Demonstrator to downstream of bend region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Utilize AP-0 Target Station, but need to optimize focusing for 200 MeV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Momentum spread from Target Station approximately +/- 10%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Could be further reduced in bend section with momentum collimation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Circulating muons in the Delivery Ring or a new Ring in the same tunnel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Delivery Ring has three large straight sections and three arcs with bending magnets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Old Accumulator path had twelve mini-straights between dipoles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800 MeV beam from Linac2 (PIP-II)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Stub in PIP-II Beam Transfer Line being built for possible use with Mu2e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Would require a Target Station, even if a beamline is built for Mu2e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Limited options for site of Target Station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862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0D2A-C601-1621-8A84-48A37FE7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Campus location and beamlines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B6FF9-1958-0926-128C-45F3BC5B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E1B7F-EA5F-BAE5-93CB-5E59DD4F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5BEE-CE53-68C6-1A0B-9C8F4227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BBE876-B14A-8FBD-13BB-3783AC4DE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3" y="847725"/>
            <a:ext cx="9156763" cy="53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9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7077C-4DB1-F3DD-EBC1-646647CC7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77195-10BF-B2B0-5429-E888D2A9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M2 Line extension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3DFBD-AEFB-CE67-3200-B76A0924F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59B2-CC95-14D8-A33C-ECAC8FD5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1ECA-FEFF-F6AF-5028-F13370DA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F81C5-3D4B-35EB-024B-2B5B82F17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986"/>
            <a:ext cx="9144000" cy="39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09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E56F1-66B6-ABD4-DE88-5184FB10A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2419-0CBC-FE8D-322B-C6DFB1CD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Ring (or new Ring) for Demonstrator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D1A83-8A7C-547B-E177-80A7CD05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93BFD-2BAF-6656-CAC5-7C41A149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3F9E0-FA41-BA44-1324-18E22215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9E9798-D93E-7591-CD2D-FC1297AF8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90" r="1466" b="1451"/>
          <a:stretch>
            <a:fillRect/>
          </a:stretch>
        </p:blipFill>
        <p:spPr>
          <a:xfrm>
            <a:off x="911224" y="882030"/>
            <a:ext cx="7042151" cy="53291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671CFF-183B-162D-26C9-C9018D6D5110}"/>
              </a:ext>
            </a:extLst>
          </p:cNvPr>
          <p:cNvSpPr/>
          <p:nvPr/>
        </p:nvSpPr>
        <p:spPr>
          <a:xfrm>
            <a:off x="5229225" y="882030"/>
            <a:ext cx="1790700" cy="651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DB95AB-4C2E-5CCF-5299-7232EF772DCF}"/>
              </a:ext>
            </a:extLst>
          </p:cNvPr>
          <p:cNvSpPr/>
          <p:nvPr/>
        </p:nvSpPr>
        <p:spPr>
          <a:xfrm>
            <a:off x="6124575" y="1512149"/>
            <a:ext cx="1028700" cy="840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8043B9-EE29-6CD0-04B4-41E5E4103382}"/>
              </a:ext>
            </a:extLst>
          </p:cNvPr>
          <p:cNvCxnSpPr>
            <a:cxnSpLocks/>
          </p:cNvCxnSpPr>
          <p:nvPr/>
        </p:nvCxnSpPr>
        <p:spPr>
          <a:xfrm flipV="1">
            <a:off x="4087446" y="5044831"/>
            <a:ext cx="683846" cy="38686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9EED7-AD71-7918-162E-A13E457674C2}"/>
              </a:ext>
            </a:extLst>
          </p:cNvPr>
          <p:cNvCxnSpPr>
            <a:cxnSpLocks/>
          </p:cNvCxnSpPr>
          <p:nvPr/>
        </p:nvCxnSpPr>
        <p:spPr>
          <a:xfrm flipV="1">
            <a:off x="3790462" y="4962769"/>
            <a:ext cx="1322753" cy="772865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EBA760-9A45-5529-9E14-C434CAF79F45}"/>
              </a:ext>
            </a:extLst>
          </p:cNvPr>
          <p:cNvCxnSpPr>
            <a:cxnSpLocks/>
          </p:cNvCxnSpPr>
          <p:nvPr/>
        </p:nvCxnSpPr>
        <p:spPr>
          <a:xfrm>
            <a:off x="2129692" y="5431691"/>
            <a:ext cx="562708" cy="30394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C2B760-7A66-ACB7-E560-EC21DED28BD2}"/>
              </a:ext>
            </a:extLst>
          </p:cNvPr>
          <p:cNvCxnSpPr>
            <a:cxnSpLocks/>
          </p:cNvCxnSpPr>
          <p:nvPr/>
        </p:nvCxnSpPr>
        <p:spPr>
          <a:xfrm flipV="1">
            <a:off x="3360615" y="5431692"/>
            <a:ext cx="726831" cy="347785"/>
          </a:xfrm>
          <a:prstGeom prst="line">
            <a:avLst/>
          </a:prstGeom>
          <a:ln>
            <a:solidFill>
              <a:srgbClr val="F68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86E247-7135-E1B0-E849-3721D6A82F92}"/>
              </a:ext>
            </a:extLst>
          </p:cNvPr>
          <p:cNvCxnSpPr>
            <a:cxnSpLocks/>
          </p:cNvCxnSpPr>
          <p:nvPr/>
        </p:nvCxnSpPr>
        <p:spPr>
          <a:xfrm flipV="1">
            <a:off x="4771292" y="4636906"/>
            <a:ext cx="578339" cy="407925"/>
          </a:xfrm>
          <a:prstGeom prst="line">
            <a:avLst/>
          </a:prstGeom>
          <a:ln>
            <a:solidFill>
              <a:srgbClr val="F68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F274EDC-26B5-266E-6185-EF8B0094C5A4}"/>
              </a:ext>
            </a:extLst>
          </p:cNvPr>
          <p:cNvSpPr txBox="1"/>
          <p:nvPr/>
        </p:nvSpPr>
        <p:spPr>
          <a:xfrm>
            <a:off x="2692400" y="4506295"/>
            <a:ext cx="1775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Accumulator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(decommissioned)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BEF5DF-CE1C-B4ED-EF66-F31727736D0C}"/>
              </a:ext>
            </a:extLst>
          </p:cNvPr>
          <p:cNvSpPr txBox="1"/>
          <p:nvPr/>
        </p:nvSpPr>
        <p:spPr>
          <a:xfrm>
            <a:off x="3541690" y="5826364"/>
            <a:ext cx="1819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Delivery Ring</a:t>
            </a:r>
          </a:p>
        </p:txBody>
      </p:sp>
    </p:spTree>
    <p:extLst>
      <p:ext uri="{BB962C8B-B14F-4D97-AF65-F5344CB8AC3E}">
        <p14:creationId xmlns:p14="http://schemas.microsoft.com/office/powerpoint/2010/main" val="320996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AAAD-2AFD-F559-F558-C4283F67F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B0F9-E034-8668-9D70-2FD78B43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Linac2 (Pip-II) beam to the Muon Campus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DA75D-1F8E-796C-5E8A-13F79529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18A5E-B536-1CD9-BEF7-C886D8812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A4BD3-3555-8045-3DCA-0802A771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7B182-DC82-D2CC-A91E-A71564EEA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34" y="895350"/>
            <a:ext cx="795508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56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6D344-4C0A-177D-6BD9-66F2CE0D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B827-47D4-B4BE-E154-FEE24A04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Linac2 (PIP-II) 800 MeV beamline stub for the Muon Campus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CE87D-7B3F-F15B-C9B4-024AFD5E9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ABFBC-50D9-6BD5-8511-82262990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A1CA-B54C-E3EB-6BF1-0CC58365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A6FD6-DD59-AB64-9A71-6D441DFE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770"/>
            <a:ext cx="9144000" cy="49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9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0A0CF-C71D-BE8A-4F29-76D2D7979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7B972-2C1B-A10A-FE24-9D1E5D0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Linac2 (PIP-II) 800 MeV beam path to the Muon Campus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98C05-AF2F-8D52-C6CA-AC8D0F0F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DA912-E588-C2F1-04A6-9CA69085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60FFE-074B-3F04-512D-D072F2F0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C9493F-B18D-E237-5206-90D23ABB8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835871"/>
            <a:ext cx="9039225" cy="5396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1FA294-3F56-B9B1-B104-E929D46B1B88}"/>
              </a:ext>
            </a:extLst>
          </p:cNvPr>
          <p:cNvSpPr txBox="1"/>
          <p:nvPr/>
        </p:nvSpPr>
        <p:spPr>
          <a:xfrm>
            <a:off x="142875" y="3275111"/>
            <a:ext cx="167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/>
              </a:rPr>
              <a:t>Target Station here?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182B13-2823-DFB3-36A2-68AAA5B33F1A}"/>
              </a:ext>
            </a:extLst>
          </p:cNvPr>
          <p:cNvCxnSpPr>
            <a:cxnSpLocks/>
          </p:cNvCxnSpPr>
          <p:nvPr/>
        </p:nvCxnSpPr>
        <p:spPr>
          <a:xfrm flipV="1">
            <a:off x="1819276" y="2878272"/>
            <a:ext cx="966210" cy="511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862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CD3E-9F56-195B-CEDC-53E499B3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95C3-2685-95EC-BC35-1C3894029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897973"/>
            <a:ext cx="8672513" cy="54645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have better understanding of Demonstrator components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single pass in a beamline or in Ring straight sections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 tunnel geometry might constrain device dimensions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cryogenic needs?</a:t>
            </a:r>
          </a:p>
          <a:p>
            <a:pPr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be able to connect to existing MC-1 cryo system</a:t>
            </a:r>
          </a:p>
          <a:p>
            <a:pPr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 service building footprint is needed?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solenoid power supply needs</a:t>
            </a:r>
          </a:p>
          <a:p>
            <a:pPr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there enough room in existing service buildings or are new buildings needed?</a:t>
            </a:r>
          </a:p>
          <a:p>
            <a:pPr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Delivery Ring, so tunnel side not available Monday and Tuesday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200 MeV muon yield compare, 8 GeV versus 800 MeV primary beam?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04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 focusing scheme for Target Station (horn?, solenoid?)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AP-0 lithium lens poorly suited for low momentum </a:t>
            </a:r>
            <a:r>
              <a:rPr lang="en-US" sz="1800" dirty="0" err="1">
                <a:solidFill>
                  <a:srgbClr val="004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pions</a:t>
            </a:r>
            <a:endParaRPr lang="en-US" sz="1800" dirty="0">
              <a:solidFill>
                <a:srgbClr val="004C9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Inconel 600 target may not be best choice either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general, make sure the AP-0 Target Station is suitable for the Demonstrator</a:t>
            </a:r>
            <a:endParaRPr lang="en-US" sz="1800" dirty="0">
              <a:solidFill>
                <a:srgbClr val="004C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Eventually need to work out optics for Demonstrator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 match from Target Station to transport line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 for Demonstrator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 match between transport line (or Ring elements) and Demonstrator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C93F9-8CDE-3E29-1E07-2E673A53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200"/>
              <a:t>02/04/2026</a:t>
            </a:r>
            <a:endParaRPr lang="en-US" alt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9D8C-405A-D465-CC22-3C018AAF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Jim Morgan | Muon Campus Introduction</a:t>
            </a:r>
            <a:endParaRPr lang="en-US" sz="1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CACC-DD80-F031-9FC7-73C61240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z="1200" smtClean="0"/>
              <a:pPr>
                <a:defRPr/>
              </a:pPr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31999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B1AA-E8EB-3CF3-335B-3487CBD1B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Antiproton Source (1985 – 2011)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75C6C-BB3B-D160-AA6E-3065E73F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E41D8-CA61-41D1-36A8-EA5F6D52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370DD-4A15-7540-EB24-EBA37D88A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5DC58-28A9-45C6-259E-C23982FBDA9F}"/>
              </a:ext>
            </a:extLst>
          </p:cNvPr>
          <p:cNvSpPr txBox="1"/>
          <p:nvPr/>
        </p:nvSpPr>
        <p:spPr>
          <a:xfrm>
            <a:off x="0" y="1216025"/>
            <a:ext cx="47148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</a:rPr>
              <a:t>A 120 GeV proton beam (84 53 MHz bunches) from the Main Ring/Injector was transported to the Target Station via AP-1 every 2.2 seconds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</a:rPr>
              <a:t> An 8.89 GeV/c negative secondary beam traveled down AP-2 and was injected into the </a:t>
            </a:r>
            <a:r>
              <a:rPr lang="en-US" sz="1800" dirty="0" err="1">
                <a:solidFill>
                  <a:schemeClr val="tx2"/>
                </a:solidFill>
                <a:latin typeface="Calibri"/>
              </a:rPr>
              <a:t>Debuncher</a:t>
            </a:r>
            <a:r>
              <a:rPr lang="en-US" sz="1800" dirty="0">
                <a:solidFill>
                  <a:schemeClr val="tx2"/>
                </a:solidFill>
                <a:latin typeface="Calibri"/>
              </a:rPr>
              <a:t> Ring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8 GeV antiprotons were bunch rotated and stochastically cooled in the </a:t>
            </a:r>
            <a:r>
              <a:rPr lang="en-US" sz="1800" dirty="0" err="1">
                <a:solidFill>
                  <a:schemeClr val="tx2"/>
                </a:solidFill>
                <a:latin typeface="Calibri"/>
                <a:sym typeface="Symbol"/>
              </a:rPr>
              <a:t>Debuncher</a:t>
            </a: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 Ring, then transferred to the Accumulator Ring via the D/A line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Antiprotons were accumulated over hours, then transferred to the Main Injector via the AP-3 and AP-1 lines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/>
                <a:sym typeface="Symbol"/>
              </a:rPr>
              <a:t>8 GeV protons could be “reverse injected” or sent in the reciprocal direction of the antiprotons for tune-up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C22FB6A-7558-EF57-72BE-C8705837F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1675" y="866775"/>
            <a:ext cx="3031929" cy="536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580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1D5DB-0B9A-94E2-1A14-50EF7DC61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1DA7-D7C7-F134-2847-AFEA68A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Source (and Muon g-2) AP-0 Target Station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2504C-5351-811B-9A47-C120E297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DE860-A252-63F1-8779-448E98A2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93744-E63A-6812-AB86-B1CB3327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6EF98-8F8D-4DF9-75F4-14D585AB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871194"/>
            <a:ext cx="8772525" cy="536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8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F493-960C-151F-05E6-CC11CDD8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AP-0 Vault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9A92-7001-9958-9CB4-3492F6EA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C7251-970A-7AA2-A715-6F51108C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FD917-3BEE-B2F0-A451-87276670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A01D4-E8AB-2DC6-4138-FB92C6DA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1034"/>
          <a:stretch>
            <a:fillRect/>
          </a:stretch>
        </p:blipFill>
        <p:spPr>
          <a:xfrm>
            <a:off x="1080320" y="856089"/>
            <a:ext cx="6911155" cy="53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50256-3830-2876-BBF5-8C158E72A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713E-E4AC-784E-654E-9EEE71DE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Technicians preparing to lift module from Vault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DB940-25C6-4DD1-5B43-2BEC1E9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0C94-917A-D7C3-9E14-1E889200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C09D2-40FD-9991-BEC4-03B0C7E1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DF5E3-0A19-A9BE-176B-D18B190AE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7" y="836085"/>
            <a:ext cx="5724525" cy="54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20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4C38F-C281-9BB2-325A-B88B50348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B3E87-2E69-6396-B88C-21C93594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Technicians lifting filler plate from Vault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9C302-3C20-B63A-98C0-CF45F4DD9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BD9A2-70EB-1D21-9C87-18ABFDA3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298D9-06C8-AB63-88D3-9B374E05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38CACB-D6F9-969F-EBAF-52CCE6B13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24274"/>
            <a:ext cx="8077199" cy="54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23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D1632-1840-DA1C-4631-39A5A1022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615C-A215-66DB-B057-A07403179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magnet being lifted from Vault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C49AF-5FDD-BE9B-9235-28C68093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02/04/2026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BFC2D-E6CE-E281-E1EA-D1E9D3CB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Introduction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DC3E7-75E9-40AB-59B7-0EF0D0CF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4A835-5DDC-EC27-2CCC-1D7705C8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5" y="855301"/>
            <a:ext cx="7461250" cy="53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0896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FermilabTemp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4117714B-0F1D-FE4E-83D7-6E0F2E80C71C}" vid="{E08E9805-09EA-E442-BC7A-39F9B35BE74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FermilabTempate</Template>
  <TotalTime>839540</TotalTime>
  <Words>1380</Words>
  <Application>Microsoft Office PowerPoint</Application>
  <PresentationFormat>On-screen Show (4:3)</PresentationFormat>
  <Paragraphs>224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Helvetica</vt:lpstr>
      <vt:lpstr>FermilabTempate</vt:lpstr>
      <vt:lpstr>Fermilab: Footer Only</vt:lpstr>
      <vt:lpstr>1_FermilabTempate</vt:lpstr>
      <vt:lpstr>Content Slides</vt:lpstr>
      <vt:lpstr>Muon Campus Introduction Muon Collider Demonstrator</vt:lpstr>
      <vt:lpstr> Muon Campus history</vt:lpstr>
      <vt:lpstr>Muon Campus location and beamlines</vt:lpstr>
      <vt:lpstr>The Antiproton Source (1985 – 2011)</vt:lpstr>
      <vt:lpstr>Antiproton Source (and Muon g-2) AP-0 Target Station</vt:lpstr>
      <vt:lpstr>AP-0 Vault</vt:lpstr>
      <vt:lpstr>Technicians preparing to lift module from Vault</vt:lpstr>
      <vt:lpstr>Technicians lifting filler plate from Vault</vt:lpstr>
      <vt:lpstr>Pulsed magnet being lifted from Vault</vt:lpstr>
      <vt:lpstr>Looking upstream from Pulsed Magnet</vt:lpstr>
      <vt:lpstr>Collimator and module</vt:lpstr>
      <vt:lpstr>Example of device hanging from AP-0 module</vt:lpstr>
      <vt:lpstr>Antiproton Source Rings circa 1993</vt:lpstr>
      <vt:lpstr>Antiproton Source AP-2 and AP-3 Lines</vt:lpstr>
      <vt:lpstr>Transport Enclosure</vt:lpstr>
      <vt:lpstr>Ring Enclosure</vt:lpstr>
      <vt:lpstr>Ring Enclosure, typical arc section</vt:lpstr>
      <vt:lpstr>Ring Enclosure, typical straight section</vt:lpstr>
      <vt:lpstr>Antiproton Source AP-2 and AP-3 Lines</vt:lpstr>
      <vt:lpstr>Muon g-2 mode</vt:lpstr>
      <vt:lpstr>Muon Campus M2 and M3 Lines</vt:lpstr>
      <vt:lpstr>Muon Campus M2 and M3 Lines</vt:lpstr>
      <vt:lpstr>Muon Campus M2 and M3 Lines</vt:lpstr>
      <vt:lpstr>Mu2e Mode</vt:lpstr>
      <vt:lpstr>M4 Line to Mu2e</vt:lpstr>
      <vt:lpstr>M4 Enclosure</vt:lpstr>
      <vt:lpstr>Muon Campus dimensions</vt:lpstr>
      <vt:lpstr>200 MeV/c muons</vt:lpstr>
      <vt:lpstr> Muon Campus options using AP-0 Target Station</vt:lpstr>
      <vt:lpstr>M2 Line extension</vt:lpstr>
      <vt:lpstr>Delivery Ring (or new Ring) for Demonstrator</vt:lpstr>
      <vt:lpstr>Linac2 (Pip-II) beam to the Muon Campus</vt:lpstr>
      <vt:lpstr>Linac2 (PIP-II) 800 MeV beamline stub for the Muon Campus</vt:lpstr>
      <vt:lpstr>Linac2 (PIP-II) 800 MeV beam path to the Muon Campus</vt:lpstr>
      <vt:lpstr>Moving forward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Ring AIP Update</dc:title>
  <dc:creator>James P. Morgan x5236</dc:creator>
  <cp:lastModifiedBy>James P. Morgan x5236,3721 04889N</cp:lastModifiedBy>
  <cp:revision>1407</cp:revision>
  <cp:lastPrinted>2016-10-17T16:36:40Z</cp:lastPrinted>
  <dcterms:created xsi:type="dcterms:W3CDTF">2014-12-17T13:45:40Z</dcterms:created>
  <dcterms:modified xsi:type="dcterms:W3CDTF">2026-02-10T16:37:54Z</dcterms:modified>
</cp:coreProperties>
</file>