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9" r:id="rId2"/>
  </p:sldMasterIdLst>
  <p:notesMasterIdLst>
    <p:notesMasterId r:id="rId38"/>
  </p:notesMasterIdLst>
  <p:handoutMasterIdLst>
    <p:handoutMasterId r:id="rId39"/>
  </p:handoutMasterIdLst>
  <p:sldIdLst>
    <p:sldId id="2793" r:id="rId3"/>
    <p:sldId id="2861" r:id="rId4"/>
    <p:sldId id="2860" r:id="rId5"/>
    <p:sldId id="2862" r:id="rId6"/>
    <p:sldId id="2864" r:id="rId7"/>
    <p:sldId id="2865" r:id="rId8"/>
    <p:sldId id="2866" r:id="rId9"/>
    <p:sldId id="2867" r:id="rId10"/>
    <p:sldId id="2868" r:id="rId11"/>
    <p:sldId id="2869" r:id="rId12"/>
    <p:sldId id="2858" r:id="rId13"/>
    <p:sldId id="2831" r:id="rId14"/>
    <p:sldId id="2832" r:id="rId15"/>
    <p:sldId id="2845" r:id="rId16"/>
    <p:sldId id="2846" r:id="rId17"/>
    <p:sldId id="2847" r:id="rId18"/>
    <p:sldId id="2848" r:id="rId19"/>
    <p:sldId id="2849" r:id="rId20"/>
    <p:sldId id="2850" r:id="rId21"/>
    <p:sldId id="2840" r:id="rId22"/>
    <p:sldId id="2833" r:id="rId23"/>
    <p:sldId id="2834" r:id="rId24"/>
    <p:sldId id="2852" r:id="rId25"/>
    <p:sldId id="2835" r:id="rId26"/>
    <p:sldId id="2842" r:id="rId27"/>
    <p:sldId id="2854" r:id="rId28"/>
    <p:sldId id="2836" r:id="rId29"/>
    <p:sldId id="2843" r:id="rId30"/>
    <p:sldId id="2855" r:id="rId31"/>
    <p:sldId id="2837" r:id="rId32"/>
    <p:sldId id="2856" r:id="rId33"/>
    <p:sldId id="2857" r:id="rId34"/>
    <p:sldId id="2838" r:id="rId35"/>
    <p:sldId id="2841" r:id="rId36"/>
    <p:sldId id="2853" r:id="rId3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3562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  <p15:guide id="13" pos="5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FF00"/>
    <a:srgbClr val="004C97"/>
    <a:srgbClr val="3A6085"/>
    <a:srgbClr val="00FFFF"/>
    <a:srgbClr val="4472C4"/>
    <a:srgbClr val="458DCC"/>
    <a:srgbClr val="50504E"/>
    <a:srgbClr val="4E4E4E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3"/>
  </p:normalViewPr>
  <p:slideViewPr>
    <p:cSldViewPr snapToGrid="0" snapToObjects="1" showGuides="1">
      <p:cViewPr>
        <p:scale>
          <a:sx n="118" d="100"/>
          <a:sy n="118" d="100"/>
        </p:scale>
        <p:origin x="72" y="22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3562"/>
        <p:guide pos="4453"/>
        <p:guide pos="5163"/>
        <p:guide pos="4632"/>
        <p:guide pos="5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97218-4895-4A18-EA14-129E9B0E1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>
            <a:extLst>
              <a:ext uri="{FF2B5EF4-FFF2-40B4-BE49-F238E27FC236}">
                <a16:creationId xmlns:a16="http://schemas.microsoft.com/office/drawing/2014/main" id="{966BCEF0-BD9A-124A-C511-A493ED85CC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E04B120C-6355-76E1-0C87-AA5A664C2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003CA212-8AB4-0FBE-2248-F7595ED76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>
            <a:extLst>
              <a:ext uri="{FF2B5EF4-FFF2-40B4-BE49-F238E27FC236}">
                <a16:creationId xmlns:a16="http://schemas.microsoft.com/office/drawing/2014/main" id="{C44190EE-B60E-DE30-9CEB-D91A3BEF4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>
            <a:extLst>
              <a:ext uri="{FF2B5EF4-FFF2-40B4-BE49-F238E27FC236}">
                <a16:creationId xmlns:a16="http://schemas.microsoft.com/office/drawing/2014/main" id="{2AA03084-FC0E-3485-B28A-205BE93C1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>
            <a:extLst>
              <a:ext uri="{FF2B5EF4-FFF2-40B4-BE49-F238E27FC236}">
                <a16:creationId xmlns:a16="http://schemas.microsoft.com/office/drawing/2014/main" id="{54922139-6F54-2B3A-455F-DF6B78909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>
            <a:extLst>
              <a:ext uri="{FF2B5EF4-FFF2-40B4-BE49-F238E27FC236}">
                <a16:creationId xmlns:a16="http://schemas.microsoft.com/office/drawing/2014/main" id="{7E0EE42C-E6E3-7545-28DC-7934F7D1F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>
            <a:extLst>
              <a:ext uri="{FF2B5EF4-FFF2-40B4-BE49-F238E27FC236}">
                <a16:creationId xmlns:a16="http://schemas.microsoft.com/office/drawing/2014/main" id="{21708FFD-8924-94ED-9851-44CD07CE38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>
            <a:extLst>
              <a:ext uri="{FF2B5EF4-FFF2-40B4-BE49-F238E27FC236}">
                <a16:creationId xmlns:a16="http://schemas.microsoft.com/office/drawing/2014/main" id="{647C10EA-7C65-85B4-7FC8-D13EBE67E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76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96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953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7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7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599"/>
            <a:ext cx="8675688" cy="426329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32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93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88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1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79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7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373966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56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18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06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14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98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96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23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Wednesday, October 23, 2013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05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 sz="900"/>
            </a:lvl1pPr>
          </a:lstStyle>
          <a:p>
            <a:fld id="{50889BEA-2B91-403F-ADA4-053DEE04721E}" type="datetime1">
              <a:rPr lang="en-US" altLang="en-US"/>
              <a:pPr/>
              <a:t>2/9/2026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45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51156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395190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647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5660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13815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9252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EAF8D7-9E97-AA4D-8487-CA2D4C7C0B0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D3D112-DF9B-9A4D-8B9D-29CE3CAF3F88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FermiLogo_RGB_NALBlue.png">
              <a:extLst>
                <a:ext uri="{FF2B5EF4-FFF2-40B4-BE49-F238E27FC236}">
                  <a16:creationId xmlns:a16="http://schemas.microsoft.com/office/drawing/2014/main" id="{6D02763F-40A7-9F4E-9117-02DB77597369}"/>
                </a:ext>
              </a:extLst>
            </p:cNvPr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5/3/2023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Mary Convery | ACE Overview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617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  <p:sldLayoutId id="2147484147" r:id="rId14"/>
    <p:sldLayoutId id="2147484149" r:id="rId1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sparticlephysics.org/2023-p5-report/full-list-of-recommendations.html" TargetMode="Externa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mdpi.com/2673-9984/8/1/37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64984/contributions/299946/" TargetMode="External"/><Relationship Id="rId2" Type="http://schemas.openxmlformats.org/officeDocument/2006/relationships/hyperlink" Target="https://indico.fnal.gov/event/64984/contributions/299938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accelconf.web.cern.ch/ipac2024/doi/jacow-ipac2024-mops57/" TargetMode="External"/><Relationship Id="rId5" Type="http://schemas.openxmlformats.org/officeDocument/2006/relationships/hyperlink" Target="https://accelconf.web.cern.ch/ipac2024/doi/jacow-ipac2024-tupc41/" TargetMode="External"/><Relationship Id="rId4" Type="http://schemas.openxmlformats.org/officeDocument/2006/relationships/hyperlink" Target="https://indico.fnal.gov/event/64984/contributions/29995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beamdocs.fnal.gov/cgi-bin/sso/ShowDocument?docid=10205" TargetMode="Externa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furman.lbl.gov/mafurman.lbl.gov/TH5PFP032.pdf" TargetMode="Externa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367-2630/aaec57/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202.1550" TargetMode="External"/><Relationship Id="rId2" Type="http://schemas.openxmlformats.org/officeDocument/2006/relationships/hyperlink" Target="https://iopscience.iop.org/article/10.1088/1748-0221/12/03/T03002/pdf" TargetMode="Externa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inspirehep.net/files/71af5a4297d152160c87dd361726aee1" TargetMode="External"/><Relationship Id="rId4" Type="http://schemas.openxmlformats.org/officeDocument/2006/relationships/hyperlink" Target="https://lss.fnal.gov/archive/design/fermilab-design-1986-0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B578B1-E82F-4AC3-3FA4-016FE4D55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/>
              <a:t>Jeff Eldred</a:t>
            </a:r>
            <a:endParaRPr lang="en-US"/>
          </a:p>
          <a:p>
            <a:r>
              <a:rPr lang="en-US" sz="1600"/>
              <a:t>Feb 11, 2026</a:t>
            </a:r>
            <a:endParaRPr lang="en-US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648B1C-7FC1-EB31-8C6E-1AAC4FF296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Fermilab Beamlines for Muon Cooling Demonstrator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37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42BC5-EA74-787C-76F8-82031655B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EBFF02-E107-D8AA-F5A0-B7876200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Summary Table</a:t>
            </a: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2186F-BF89-C9F7-C9E6-526D21F637B4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27B8C9-2948-8C15-0033-EC6DE0DD9862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F135C0D-BF84-79C8-5C48-949EE17EB072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DB33657-F0CF-567F-D50F-C9F52BA13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3342010"/>
            <a:ext cx="8672513" cy="129877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/>
              <a:t>Going only on bunch charge, I’d say 8-GeV slip-stacked seems best but you tell me.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I also think we should strongly consider the FAST electron beamline for an initial phase of the demonstrator at least.</a:t>
            </a:r>
          </a:p>
          <a:p>
            <a:pPr marL="0" indent="0">
              <a:spcBef>
                <a:spcPts val="0"/>
              </a:spcBef>
              <a:buNone/>
            </a:pPr>
            <a:endParaRPr lang="en-US" i="1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i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35D8B-7A48-C93B-A5E1-651A732FED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3078" y="673698"/>
            <a:ext cx="6324626" cy="254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41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E6E5B-45E0-B81E-7FD5-BB29D18FE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>
            <a:extLst>
              <a:ext uri="{FF2B5EF4-FFF2-40B4-BE49-F238E27FC236}">
                <a16:creationId xmlns:a16="http://schemas.microsoft.com/office/drawing/2014/main" id="{3C95C8EE-EF79-6A03-40DF-5E73610B8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-21432"/>
            <a:ext cx="769144" cy="24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35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0483" name="AutoShape 2">
            <a:extLst>
              <a:ext uri="{FF2B5EF4-FFF2-40B4-BE49-F238E27FC236}">
                <a16:creationId xmlns:a16="http://schemas.microsoft.com/office/drawing/2014/main" id="{E0FE60BF-63AC-3AD2-19A4-836915273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1657351"/>
            <a:ext cx="6081009" cy="1448013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3150">
                <a:solidFill>
                  <a:schemeClr val="tx2"/>
                </a:solidFill>
              </a:rPr>
              <a:t>Backup Slides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2"/>
                </a:solidFill>
              </a:rPr>
              <a:t>(Beamline/siting/operations interactions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2"/>
                </a:solidFill>
              </a:rPr>
              <a:t>from Nov 2024 Workshop)</a:t>
            </a:r>
            <a:endParaRPr lang="en-US" altLang="en-US" sz="2200" dirty="0">
              <a:solidFill>
                <a:schemeClr val="tx2"/>
              </a:solidFill>
            </a:endParaRPr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37EB0879-67F5-93C7-6B48-F5CBEBB18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953"/>
            <a:ext cx="777479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35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52C8CB-F8C6-86D8-F743-958D70D47BB4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C9B77B9-7EAD-EE22-B018-BE6CF19E7232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491F2D8-FA54-896F-F97F-87D328D86799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70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41853F-024D-F5C3-031F-5C768EF22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>
                <a:hlinkClick r:id="rId2"/>
              </a:rPr>
              <a:t>2023 P5 Report Recommendations</a:t>
            </a:r>
            <a:endParaRPr lang="en-US" b="1"/>
          </a:p>
          <a:p>
            <a:pPr marL="0" indent="0">
              <a:spcBef>
                <a:spcPts val="0"/>
              </a:spcBef>
              <a:buNone/>
            </a:pPr>
            <a:endParaRPr lang="en-US" sz="400" b="1">
              <a:solidFill>
                <a:srgbClr val="40404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rgbClr val="404040"/>
                </a:solidFill>
              </a:rPr>
              <a:t>R1b: </a:t>
            </a:r>
            <a:r>
              <a:rPr lang="en-US">
                <a:solidFill>
                  <a:srgbClr val="404040"/>
                </a:solidFill>
              </a:rPr>
              <a:t>“Highest Priority… The </a:t>
            </a:r>
            <a:r>
              <a:rPr lang="en-US" b="1">
                <a:solidFill>
                  <a:srgbClr val="404040"/>
                </a:solidFill>
                <a:highlight>
                  <a:srgbClr val="FDFDFD"/>
                </a:highlight>
                <a:latin typeface="arial" panose="020B0604020202020204" pitchFamily="34" charset="0"/>
              </a:rPr>
              <a:t>f</a:t>
            </a:r>
            <a:r>
              <a:rPr lang="en-US" b="1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irst phase of DUNE </a:t>
            </a:r>
            <a:r>
              <a:rPr lang="en-US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and </a:t>
            </a:r>
            <a:r>
              <a:rPr lang="en-US" b="1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PIP-II</a:t>
            </a:r>
            <a:r>
              <a:rPr lang="en-US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 …”</a:t>
            </a:r>
            <a:endParaRPr lang="en-US">
              <a:solidFill>
                <a:srgbClr val="40404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rgbClr val="404040"/>
                </a:solidFill>
              </a:rPr>
              <a:t>R1d: </a:t>
            </a:r>
            <a:r>
              <a:rPr lang="en-US">
                <a:solidFill>
                  <a:srgbClr val="404040"/>
                </a:solidFill>
              </a:rPr>
              <a:t>“Highest Priority… </a:t>
            </a:r>
            <a:r>
              <a:rPr lang="en-US" b="1">
                <a:solidFill>
                  <a:srgbClr val="404040"/>
                </a:solidFill>
                <a:highlight>
                  <a:srgbClr val="FDFDFD"/>
                </a:highlight>
                <a:latin typeface="arial" panose="020B0604020202020204" pitchFamily="34" charset="0"/>
              </a:rPr>
              <a:t>NOvA, SBN</a:t>
            </a:r>
            <a:r>
              <a:rPr lang="en-US">
                <a:solidFill>
                  <a:srgbClr val="404040"/>
                </a:solidFill>
                <a:highlight>
                  <a:srgbClr val="FDFDFD"/>
                </a:highlight>
                <a:latin typeface="arial" panose="020B0604020202020204" pitchFamily="34" charset="0"/>
              </a:rPr>
              <a:t>, T2K and IceCube …</a:t>
            </a:r>
            <a:r>
              <a:rPr lang="en-US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rgbClr val="404040"/>
                </a:solidFill>
                <a:highlight>
                  <a:srgbClr val="FDFDFD"/>
                </a:highlight>
                <a:latin typeface="arial" panose="020B0604020202020204" pitchFamily="34" charset="0"/>
              </a:rPr>
              <a:t>R2b: </a:t>
            </a:r>
            <a:r>
              <a:rPr lang="en-US">
                <a:solidFill>
                  <a:srgbClr val="404040"/>
                </a:solidFill>
                <a:highlight>
                  <a:srgbClr val="FDFDFD"/>
                </a:highlight>
                <a:latin typeface="arial" panose="020B0604020202020204" pitchFamily="34" charset="0"/>
              </a:rPr>
              <a:t>“Plan and start…order of priority… </a:t>
            </a:r>
            <a:r>
              <a:rPr lang="en-US" b="0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A re-envisioned </a:t>
            </a:r>
            <a:r>
              <a:rPr lang="en-US" b="1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second phase of DUNE </a:t>
            </a:r>
            <a:r>
              <a:rPr lang="en-US" b="0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with an early implementation of an enhanced 2.1 MW beam—</a:t>
            </a:r>
            <a:r>
              <a:rPr lang="en-US" b="1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ACE-MIRT</a:t>
            </a:r>
            <a:r>
              <a:rPr lang="en-US" b="0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—a third far detector, and an upgraded near-detector complex as the definitive long-baseline neutrino oscillation experiment of its kind.”</a:t>
            </a:r>
            <a:endParaRPr lang="en-US">
              <a:solidFill>
                <a:srgbClr val="40404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" b="1">
              <a:solidFill>
                <a:srgbClr val="40404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rgbClr val="404040"/>
                </a:solidFill>
              </a:rPr>
              <a:t>R4g/R6/AR12: </a:t>
            </a:r>
            <a:r>
              <a:rPr lang="en-US">
                <a:solidFill>
                  <a:srgbClr val="404040"/>
                </a:solidFill>
              </a:rPr>
              <a:t>“Form…</a:t>
            </a:r>
            <a:r>
              <a:rPr lang="en-US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a </a:t>
            </a:r>
            <a:r>
              <a:rPr lang="en-US" b="1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strategic 20-year plan</a:t>
            </a:r>
            <a:r>
              <a:rPr lang="en-US" b="0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 for the Fermilab accelerator complex within the next five years…consistent with the long-term vision of this report including </a:t>
            </a:r>
            <a:r>
              <a:rPr lang="en-US" b="1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neutrinos, flavor, and a 10 TeV pCM collider</a:t>
            </a:r>
            <a:r>
              <a:rPr lang="en-US" b="0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>
              <a:solidFill>
                <a:srgbClr val="404040"/>
              </a:solidFill>
              <a:highlight>
                <a:srgbClr val="FDFDFD"/>
              </a:highlight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AR13:</a:t>
            </a:r>
            <a:r>
              <a:rPr lang="en-US">
                <a:solidFill>
                  <a:srgbClr val="404040"/>
                </a:solidFill>
              </a:rPr>
              <a:t> “</a:t>
            </a:r>
            <a:r>
              <a:rPr lang="en-US" b="1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Assess the booster synchrotron </a:t>
            </a:r>
            <a:r>
              <a:rPr lang="en-US" b="0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and related systems for </a:t>
            </a:r>
            <a:r>
              <a:rPr lang="en-US" b="1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reliability risks </a:t>
            </a:r>
            <a:r>
              <a:rPr lang="en-US" b="0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through the first decade of DUNE operation, and </a:t>
            </a:r>
            <a:r>
              <a:rPr lang="en-US" b="1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take measures </a:t>
            </a:r>
            <a:r>
              <a:rPr lang="en-US" b="0" i="0">
                <a:solidFill>
                  <a:srgbClr val="404040"/>
                </a:solidFill>
                <a:effectLst/>
                <a:highlight>
                  <a:srgbClr val="FDFDFD"/>
                </a:highlight>
                <a:latin typeface="arial" panose="020B0604020202020204" pitchFamily="34" charset="0"/>
              </a:rPr>
              <a:t>to preemptively address these risks.”</a:t>
            </a:r>
            <a:endParaRPr lang="en-US" b="1">
              <a:solidFill>
                <a:srgbClr val="40404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B58CF4-2FB0-084C-47B3-F58B0AEA2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Some Highlights of Fermilab Neutrino Program in P5 Report</a:t>
            </a:r>
            <a:endParaRPr lang="en-US" sz="20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3733AD-DF89-B4C8-67CC-3F04859ABAD5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267F38-EA6A-4481-63DF-EF79DFC733F6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FFEB20-FA8E-268A-F4CE-46BAD5110441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70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39C43E-7268-A6EA-B024-9CEF9E7B6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0" t="29721" r="8254" b="5721"/>
          <a:stretch/>
        </p:blipFill>
        <p:spPr>
          <a:xfrm>
            <a:off x="589812" y="511427"/>
            <a:ext cx="6150622" cy="42346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Accelerator Complex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976B8-7D34-CF12-45CE-3BE4C5164C25}"/>
              </a:ext>
            </a:extLst>
          </p:cNvPr>
          <p:cNvSpPr txBox="1"/>
          <p:nvPr/>
        </p:nvSpPr>
        <p:spPr>
          <a:xfrm>
            <a:off x="5775908" y="1827699"/>
            <a:ext cx="2340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Short Baseline Neutrino:</a:t>
            </a:r>
          </a:p>
          <a:p>
            <a:r>
              <a:rPr lang="en-US" sz="1600" dirty="0"/>
              <a:t>ICARUS, ANNIE, SBND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0A0D0-B387-1DFC-37B5-4D1029EF2CB6}"/>
              </a:ext>
            </a:extLst>
          </p:cNvPr>
          <p:cNvSpPr txBox="1"/>
          <p:nvPr/>
        </p:nvSpPr>
        <p:spPr>
          <a:xfrm>
            <a:off x="6183073" y="3178781"/>
            <a:ext cx="2208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Long Baseline Neutrino:</a:t>
            </a:r>
          </a:p>
          <a:p>
            <a:r>
              <a:rPr lang="en-US" sz="1600" dirty="0" err="1"/>
              <a:t>NOvA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7630A3-6BF9-CE24-0341-FF8B15A258CD}"/>
              </a:ext>
            </a:extLst>
          </p:cNvPr>
          <p:cNvSpPr txBox="1"/>
          <p:nvPr/>
        </p:nvSpPr>
        <p:spPr>
          <a:xfrm>
            <a:off x="5775908" y="3904344"/>
            <a:ext cx="2340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Muon Campus:</a:t>
            </a:r>
          </a:p>
          <a:p>
            <a:r>
              <a:rPr lang="en-US" sz="1600" dirty="0"/>
              <a:t>g-2 (completes this year), Mu2e (commissioning)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66FA21-7135-2D9E-20AC-792E134F72C6}"/>
              </a:ext>
            </a:extLst>
          </p:cNvPr>
          <p:cNvSpPr txBox="1"/>
          <p:nvPr/>
        </p:nvSpPr>
        <p:spPr>
          <a:xfrm>
            <a:off x="249141" y="2628754"/>
            <a:ext cx="1650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SwitchYard120:</a:t>
            </a:r>
          </a:p>
          <a:p>
            <a:r>
              <a:rPr lang="en-US" sz="1600" dirty="0"/>
              <a:t>test beam (FTBF),</a:t>
            </a:r>
          </a:p>
          <a:p>
            <a:r>
              <a:rPr lang="en-US" sz="1600" dirty="0" err="1"/>
              <a:t>SpinQuest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D547A3-50A0-229F-EC07-8A64CCE2A491}"/>
              </a:ext>
            </a:extLst>
          </p:cNvPr>
          <p:cNvSpPr txBox="1"/>
          <p:nvPr/>
        </p:nvSpPr>
        <p:spPr>
          <a:xfrm>
            <a:off x="2635432" y="4194326"/>
            <a:ext cx="166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Irradiation Test Area (ITA) in Linac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1E572-1C51-E39D-90D1-3126A11B4E93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1A11D43-F01E-B4A7-8EE6-AE9E80B590B0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B500EDB-D680-79F6-5038-DEAFC4BEABDD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32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B7256A-D006-C737-EDAA-15DE8D83F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02827"/>
            <a:ext cx="5149423" cy="4152053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pt-BR" b="1" dirty="0"/>
              <a:t>H</a:t>
            </a:r>
            <a:r>
              <a:rPr lang="pt-BR" b="1" baseline="30000" dirty="0"/>
              <a:t>-</a:t>
            </a:r>
            <a:r>
              <a:rPr lang="pt-BR" b="1" dirty="0"/>
              <a:t> linac (1970, 1993, 2012)</a:t>
            </a:r>
          </a:p>
          <a:p>
            <a:pPr marL="282575" lvl="1" indent="0">
              <a:spcBef>
                <a:spcPts val="300"/>
              </a:spcBef>
              <a:buNone/>
            </a:pPr>
            <a:r>
              <a:rPr lang="pt-BR" sz="1800" dirty="0"/>
              <a:t>- 400 </a:t>
            </a:r>
            <a:r>
              <a:rPr lang="pt-BR" sz="1800" dirty="0" err="1"/>
              <a:t>MeV</a:t>
            </a:r>
            <a:r>
              <a:rPr lang="pt-BR" sz="1800" dirty="0"/>
              <a:t> </a:t>
            </a:r>
            <a:r>
              <a:rPr lang="pt-BR" sz="1800" dirty="0" err="1"/>
              <a:t>linac</a:t>
            </a:r>
            <a:r>
              <a:rPr lang="pt-BR" sz="1800" dirty="0"/>
              <a:t> ~20mA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b="1" dirty="0"/>
              <a:t>Booster synchrotron (1970)</a:t>
            </a:r>
          </a:p>
          <a:p>
            <a:pPr marL="282575" lvl="1" indent="0">
              <a:spcBef>
                <a:spcPts val="300"/>
              </a:spcBef>
              <a:buNone/>
            </a:pPr>
            <a:r>
              <a:rPr lang="en-US" sz="1800" dirty="0"/>
              <a:t>- H</a:t>
            </a:r>
            <a:r>
              <a:rPr lang="pt-BR" sz="1800" baseline="30000" dirty="0"/>
              <a:t>-</a:t>
            </a:r>
            <a:r>
              <a:rPr lang="en-US" sz="1800" dirty="0"/>
              <a:t> stripping injection (1978)</a:t>
            </a:r>
          </a:p>
          <a:p>
            <a:pPr marL="573087" lvl="2" indent="0">
              <a:spcBef>
                <a:spcPts val="300"/>
              </a:spcBef>
              <a:buNone/>
            </a:pPr>
            <a:r>
              <a:rPr lang="en-US" sz="1800" dirty="0"/>
              <a:t>16 turns to ~4.7x10</a:t>
            </a:r>
            <a:r>
              <a:rPr lang="en-US" sz="1800" baseline="30000" dirty="0"/>
              <a:t>12</a:t>
            </a:r>
            <a:r>
              <a:rPr lang="en-US" sz="1800" dirty="0"/>
              <a:t> p per pulse</a:t>
            </a:r>
          </a:p>
          <a:p>
            <a:pPr marL="282575" lvl="1" indent="0">
              <a:spcBef>
                <a:spcPts val="300"/>
              </a:spcBef>
              <a:buNone/>
            </a:pPr>
            <a:r>
              <a:rPr lang="en-US" sz="1800" dirty="0"/>
              <a:t>- Ramp from 0.4 to 8 GeV at 15 Hz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b="1" dirty="0"/>
              <a:t>Recycler (1998)</a:t>
            </a:r>
          </a:p>
          <a:p>
            <a:pPr marL="282575" lvl="1" indent="0">
              <a:spcBef>
                <a:spcPts val="300"/>
              </a:spcBef>
              <a:buNone/>
            </a:pPr>
            <a:r>
              <a:rPr lang="en-US" sz="1800" dirty="0"/>
              <a:t>- 3.3 km permanent magnet 8 GeV ring</a:t>
            </a:r>
          </a:p>
          <a:p>
            <a:pPr marL="282575" lvl="1" indent="0">
              <a:spcBef>
                <a:spcPts val="300"/>
              </a:spcBef>
              <a:buNone/>
            </a:pPr>
            <a:r>
              <a:rPr lang="en-US" sz="1800" dirty="0"/>
              <a:t>- Slip-stacking 12 Booster batches, ~56x10</a:t>
            </a:r>
            <a:r>
              <a:rPr lang="en-US" sz="1800" baseline="30000" dirty="0"/>
              <a:t>12</a:t>
            </a:r>
            <a:r>
              <a:rPr lang="en-US" sz="1800" dirty="0"/>
              <a:t> p</a:t>
            </a:r>
          </a:p>
          <a:p>
            <a:pPr marL="282575" lvl="1" indent="0">
              <a:spcBef>
                <a:spcPts val="300"/>
              </a:spcBef>
              <a:buNone/>
            </a:pPr>
            <a:r>
              <a:rPr lang="en-US" sz="1800" dirty="0"/>
              <a:t>- Also re-bunches beam for Muon Campus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b="1" dirty="0"/>
              <a:t>Main Injector (1998)</a:t>
            </a:r>
          </a:p>
          <a:p>
            <a:pPr marL="282575" lvl="1" indent="0">
              <a:spcBef>
                <a:spcPts val="300"/>
              </a:spcBef>
              <a:buNone/>
            </a:pPr>
            <a:r>
              <a:rPr lang="en-US" sz="1800" dirty="0"/>
              <a:t>8 to 120 GeV ramp, cycle time 1.2-1.4 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4614F0-6B81-A8AD-E659-10BF13D9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Introduction to Fermilab accelerators</a:t>
            </a:r>
          </a:p>
        </p:txBody>
      </p:sp>
      <p:pic>
        <p:nvPicPr>
          <p:cNvPr id="7" name="Screen Shot 2016-07-12 at 10.18.34 AM.png" descr="Screen Shot 2016-07-12 at 10.18.34 AM.png">
            <a:extLst>
              <a:ext uri="{FF2B5EF4-FFF2-40B4-BE49-F238E27FC236}">
                <a16:creationId xmlns:a16="http://schemas.microsoft.com/office/drawing/2014/main" id="{089D82EC-8AEC-07F7-9081-094040859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7"/>
          <a:stretch/>
        </p:blipFill>
        <p:spPr>
          <a:xfrm>
            <a:off x="5466056" y="787610"/>
            <a:ext cx="3357786" cy="361188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7F05C5-94D9-BC73-7267-EE7E9BA44446}"/>
                  </a:ext>
                </a:extLst>
              </p:cNvPr>
              <p:cNvSpPr txBox="1"/>
              <p:nvPr/>
            </p:nvSpPr>
            <p:spPr>
              <a:xfrm>
                <a:off x="7144949" y="396413"/>
                <a:ext cx="1597524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𝐻𝑧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=0.067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7F05C5-94D9-BC73-7267-EE7E9BA44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949" y="396413"/>
                <a:ext cx="1597524" cy="4626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DE67FAA-98CF-CEBA-0127-4B52A061ACB5}"/>
              </a:ext>
            </a:extLst>
          </p:cNvPr>
          <p:cNvSpPr txBox="1"/>
          <p:nvPr/>
        </p:nvSpPr>
        <p:spPr>
          <a:xfrm>
            <a:off x="6256357" y="4407634"/>
            <a:ext cx="1497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1.33s cycle shown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197A4A-1472-E011-5ACC-AE1D6F227D82}"/>
              </a:ext>
            </a:extLst>
          </p:cNvPr>
          <p:cNvCxnSpPr/>
          <p:nvPr/>
        </p:nvCxnSpPr>
        <p:spPr>
          <a:xfrm>
            <a:off x="6968283" y="516157"/>
            <a:ext cx="0" cy="196527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FD2904-9E6F-05CD-0A69-69D13196FF1E}"/>
              </a:ext>
            </a:extLst>
          </p:cNvPr>
          <p:cNvCxnSpPr/>
          <p:nvPr/>
        </p:nvCxnSpPr>
        <p:spPr>
          <a:xfrm>
            <a:off x="7016180" y="516158"/>
            <a:ext cx="0" cy="196527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6B316C5-B9C7-D612-FF17-0D56E4084F83}"/>
              </a:ext>
            </a:extLst>
          </p:cNvPr>
          <p:cNvCxnSpPr/>
          <p:nvPr/>
        </p:nvCxnSpPr>
        <p:spPr>
          <a:xfrm>
            <a:off x="6811529" y="658986"/>
            <a:ext cx="156754" cy="0"/>
          </a:xfrm>
          <a:prstGeom prst="straightConnector1">
            <a:avLst/>
          </a:prstGeom>
          <a:ln w="12700">
            <a:tailEnd type="triangle" w="med" len="sm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11FAE5-96FE-3B11-309B-4D821DA824D1}"/>
              </a:ext>
            </a:extLst>
          </p:cNvPr>
          <p:cNvCxnSpPr>
            <a:cxnSpLocks/>
          </p:cNvCxnSpPr>
          <p:nvPr/>
        </p:nvCxnSpPr>
        <p:spPr>
          <a:xfrm flipH="1">
            <a:off x="7016180" y="663338"/>
            <a:ext cx="175065" cy="0"/>
          </a:xfrm>
          <a:prstGeom prst="straightConnector1">
            <a:avLst/>
          </a:prstGeom>
          <a:ln w="12700">
            <a:tailEnd type="triangle" w="med" len="sm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75EE1D-0CE5-9DA6-0756-8C2B8E6E4342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3E92EC-D2D0-E7C6-B26D-309C1449343B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27881-A0BA-FF22-ECC2-33BEBDDA2FEA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70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Accelerator Complex in PIP-II / LBNF era (pre ACE plan)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6B36CF-6F40-8D80-BA37-94C33710B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666001"/>
            <a:ext cx="5933630" cy="384785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0557225-9F98-154D-F97D-6E310C704A67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575B014-3F58-DEE6-ED4F-8E4FAE4A03A6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93E58B-2690-1111-F082-6A232677A761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788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422D40-B682-D53C-3239-A6B4B8FC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Accelerator Complex in PIP-II / LBNF era (pre ACE plan)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C7C683-320E-A2C3-6324-E1FD2F77D1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03" y="2037443"/>
            <a:ext cx="5723674" cy="2509464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9E597CE-E991-5806-FA9C-D62250A8B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20391"/>
            <a:ext cx="8672513" cy="139296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PIP-II Project provides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New SRF linac for injection into Booster at 800 MeV (present 400 MeV).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Booster cycle rate upgraded to 20 Hz from 15 Hz.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Increased proton beam intensity for 1.2 MW beam power from MI.</a:t>
            </a:r>
            <a:endParaRPr lang="en-US" sz="2000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EFC69113-A4E1-7682-7567-8ACFB526EF6F}"/>
              </a:ext>
            </a:extLst>
          </p:cNvPr>
          <p:cNvSpPr txBox="1">
            <a:spLocks/>
          </p:cNvSpPr>
          <p:nvPr/>
        </p:nvSpPr>
        <p:spPr>
          <a:xfrm>
            <a:off x="6016428" y="2392040"/>
            <a:ext cx="1492982" cy="1611916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sz="1400" b="1" i="1" dirty="0">
                <a:solidFill>
                  <a:schemeClr val="accent3">
                    <a:lumMod val="75000"/>
                  </a:schemeClr>
                </a:solidFill>
              </a:rPr>
              <a:t>Demonstrated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endParaRPr lang="en-US" sz="400" b="1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sz="1400" b="1">
                <a:solidFill>
                  <a:schemeClr val="accent3">
                    <a:lumMod val="75000"/>
                  </a:schemeClr>
                </a:solidFill>
              </a:rPr>
              <a:t>1.067-1.133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s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endParaRPr lang="en-US" sz="4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4.7-4.9 e12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endParaRPr lang="en-US" sz="14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endParaRPr lang="en-US" sz="14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0.96 MW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101D28-41B2-57D7-6AF4-4E970E5D02E1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53E55-B58A-5D48-596B-9B77226B9F55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D4EF60B-89E6-ED62-0FB5-B6C0B389C591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32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75E850-39A3-E1C3-37F2-086FC2B289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1210" y="706784"/>
            <a:ext cx="6703315" cy="3222688"/>
          </a:xfrm>
          <a:prstGeom prst="rect">
            <a:avLst/>
          </a:prstGeom>
          <a:noFill/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0F5528FE-201A-30B1-E8C8-5876AE62D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567" y="4075079"/>
            <a:ext cx="8545178" cy="639535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1800" dirty="0"/>
              <a:t>PIP-II upgrade will provide</a:t>
            </a:r>
            <a:r>
              <a:rPr lang="en-US" dirty="0"/>
              <a:t> proton power of 1.2 MW (at most 1.35 MW).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Upgrade to 2-2.4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MW will make best use of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the full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DUNE detector.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5DFFA9EF-83DF-2483-DDE1-BBFC04B7D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2524"/>
            <a:ext cx="8686800" cy="320908"/>
          </a:xfrm>
        </p:spPr>
        <p:txBody>
          <a:bodyPr/>
          <a:lstStyle/>
          <a:p>
            <a:r>
              <a:rPr lang="en-US" sz="2000" dirty="0"/>
              <a:t>Past &amp; Future Long Baseline Neutrino Program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(with ACE)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A756CB0-0FED-88EC-2AAC-BC809567820A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17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72AC8F9-83D4-6D02-1338-CBFD214C392A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F6432-3922-BCBD-B38C-FE9CEA044A23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12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C6B6E6-AC9A-0735-8323-DE8CBB6D2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60401"/>
            <a:ext cx="8672513" cy="406516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ACE-MIRT </a:t>
            </a:r>
            <a:r>
              <a:rPr lang="en-US" dirty="0"/>
              <a:t>proposed to reduce Main Injector cycler to ~0.65s to increase </a:t>
            </a:r>
            <a:r>
              <a:rPr lang="en-US"/>
              <a:t>beam power</a:t>
            </a:r>
          </a:p>
          <a:p>
            <a:pPr marL="0" indent="0">
              <a:buNone/>
            </a:pPr>
            <a:r>
              <a:rPr lang="en-US"/>
              <a:t>	- Requires x2 RF acceleration and x2 magnet power supplies</a:t>
            </a:r>
          </a:p>
          <a:p>
            <a:pPr marL="0" indent="0">
              <a:buNone/>
            </a:pPr>
            <a:r>
              <a:rPr lang="en-US"/>
              <a:t>	- Emphasis on reliability and infrastructure modernization upgraes.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1A465-96A1-09F6-8E9C-38439F0F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accent6"/>
                </a:solidFill>
              </a:rPr>
              <a:t>Accelerator Complex Evolution (ACE) Main </a:t>
            </a:r>
            <a:r>
              <a:rPr lang="en-US" sz="1800" dirty="0">
                <a:solidFill>
                  <a:schemeClr val="accent6"/>
                </a:solidFill>
              </a:rPr>
              <a:t>Injector Ramp </a:t>
            </a:r>
            <a:r>
              <a:rPr lang="en-US" sz="1800">
                <a:solidFill>
                  <a:schemeClr val="accent6"/>
                </a:solidFill>
              </a:rPr>
              <a:t>&amp; Targetry (MIRT)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A62E14-88D3-E215-50C9-D4DCC8E4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2884" y="1870261"/>
            <a:ext cx="6072187" cy="25146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49817C-8022-2AB4-4523-FEEEC6C9EE6B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9E5F4-22B7-0973-D1CA-230D4DB5F4F0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162B2CD-1393-ADFD-475E-3198E219C398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684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6F7F0C-0911-EB58-CD55-37FFA4B7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Impact of shortened cycle on other experiments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46E8333-86F3-B83D-4D54-0F543469C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84" y="995312"/>
            <a:ext cx="1151386" cy="63454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tx2"/>
                </a:solidFill>
              </a:rPr>
              <a:t>PIP-II Era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tx2"/>
                </a:solidFill>
              </a:rPr>
              <a:t>MI Cycle: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C6D50C1-838E-C5DB-DA0E-5EA66E778ABD}"/>
              </a:ext>
            </a:extLst>
          </p:cNvPr>
          <p:cNvSpPr txBox="1">
            <a:spLocks/>
          </p:cNvSpPr>
          <p:nvPr/>
        </p:nvSpPr>
        <p:spPr>
          <a:xfrm>
            <a:off x="379217" y="2816074"/>
            <a:ext cx="1151386" cy="63454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b="1" dirty="0">
                <a:solidFill>
                  <a:schemeClr val="tx2"/>
                </a:solidFill>
              </a:rPr>
              <a:t>ACE-MIRT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b="1" dirty="0">
                <a:solidFill>
                  <a:schemeClr val="tx2"/>
                </a:solidFill>
              </a:rPr>
              <a:t>MI Cycle:</a:t>
            </a:r>
          </a:p>
        </p:txBody>
      </p:sp>
      <p:pic>
        <p:nvPicPr>
          <p:cNvPr id="15" name="Picture 14" descr="A diagram of a graph&#10;&#10;Description automatically generated">
            <a:extLst>
              <a:ext uri="{FF2B5EF4-FFF2-40B4-BE49-F238E27FC236}">
                <a16:creationId xmlns:a16="http://schemas.microsoft.com/office/drawing/2014/main" id="{DA2EFEF3-61CF-4747-7670-1021975E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851" y="671319"/>
            <a:ext cx="7307110" cy="1793888"/>
          </a:xfrm>
          <a:prstGeom prst="rect">
            <a:avLst/>
          </a:prstGeom>
        </p:spPr>
      </p:pic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5C91BC9F-ABEC-D548-FB10-9FF9398D4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515" y="2474396"/>
            <a:ext cx="4647565" cy="179388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25234B-6F2E-D55A-42B0-D4435BD3FF5E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AAC23-0167-8432-3093-BFCB3B0B7E2E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E5A087D-8323-F635-4915-0839BBF99766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05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F228C-72F9-73AA-A326-FF8F6D099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269E93-625C-8DC1-3FEA-3D232DEC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Program Planning Assumptions</a:t>
            </a: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B345CE3-3270-BDB2-E972-5E0DCDE03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/>
              <a:t>We are looking for scenarios that are compatible with two operational modes.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1) LBNF + mu2e, with 1.05-1.2s MI ramp.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2) LBNF only with 0.65s MI ramp.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- Assume Switchyard slow-extraction program will also be running one cycle per supercycle, roughly 5s every minute for ~10% tax on LBNF.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- Unclear if SBN program will be running, but assume parasitic.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Based on Switchyard precedent, assume that muon cooling demonstrator may be allowed if the tax is less than 5%. My understanding is that this is not a statistics experiment, and therefore that should be achievable.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The bigger challenge is for siting to not interfere with operations.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The ACE PIU CDG estimates $2.6m for every 16m of transfer line, essentially regardless of bean energy. There may be a new test beam site, but not guaranteed.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A04F2-01DC-6353-0CB7-0303AFA2E468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AEBED1-2AA1-FCC8-1852-04A23D3F4084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A4FA9A-2392-FB79-4F2E-6F2565502736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219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6858001" y="-21432"/>
            <a:ext cx="769144" cy="24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35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1657350" y="1657351"/>
            <a:ext cx="6081009" cy="1448013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3150">
                <a:solidFill>
                  <a:schemeClr val="tx2"/>
                </a:solidFill>
              </a:rPr>
              <a:t>Muon Ionization Cooling Technology Demonstrator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3150">
                <a:solidFill>
                  <a:schemeClr val="tx2"/>
                </a:solidFill>
              </a:rPr>
              <a:t>Candidate Sites at Fermilab</a:t>
            </a:r>
            <a:endParaRPr lang="en-US" altLang="en-US" sz="315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6858000" y="5953"/>
            <a:ext cx="777479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35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309E8AF-B20C-9635-496C-117C40848E18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DEE93F7-A887-6187-4F97-E8153A436E89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9FCF7A1-4634-C947-3B26-66D5A516A833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80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Demonstrator Candidate Sites</a:t>
            </a:r>
            <a:endParaRPr lang="en-US" sz="20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5A54855-9576-644E-FCEF-7983ABFB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46204"/>
            <a:ext cx="8120598" cy="4051092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5A0B516-6249-3C3E-5EF8-341493B19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355" y="660526"/>
            <a:ext cx="3232206" cy="774684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Candidiate Sites</a:t>
            </a:r>
            <a:endParaRPr lang="en-US" sz="1200" b="1" u="sng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1) 0.8-1.0 GeV H- from Linac</a:t>
            </a:r>
            <a:endParaRPr lang="en-US" sz="1200" b="1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2) 8 GeV protons from the Booster</a:t>
            </a:r>
            <a:endParaRPr lang="en-US" sz="1200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3) 8-120 GeV protons from the Main Injector</a:t>
            </a:r>
            <a:endParaRPr lang="en-US" sz="1200" b="1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1857F0-D59A-9592-72C0-C377E978974A}"/>
              </a:ext>
            </a:extLst>
          </p:cNvPr>
          <p:cNvSpPr/>
          <p:nvPr/>
        </p:nvSpPr>
        <p:spPr>
          <a:xfrm>
            <a:off x="5773209" y="635703"/>
            <a:ext cx="3279352" cy="799507"/>
          </a:xfrm>
          <a:prstGeom prst="rect">
            <a:avLst/>
          </a:prstGeom>
          <a:noFill/>
          <a:ln w="28575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667E48-5393-9982-E1D3-6CFFD2A30681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96FC632-C69B-9737-7343-AE4FF10BA0FB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7C4F1D1-5945-8D2B-395F-BA2D5E7697A7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204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Demonstrator Candidate Sites</a:t>
            </a:r>
            <a:endParaRPr lang="en-US" sz="20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5A54855-9576-644E-FCEF-7983ABFB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99375"/>
            <a:ext cx="3532412" cy="1762201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2DC2F9D8-05BE-A5EB-09F4-835ACD35E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5558" y="602827"/>
            <a:ext cx="4782393" cy="4042001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1) 0.8-</a:t>
            </a:r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1</a:t>
            </a:r>
            <a:r>
              <a:rPr lang="en-US" sz="16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.0 GeV H-</a:t>
            </a:r>
            <a:r>
              <a:rPr lang="en-US" sz="160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particles from the PIP-II linac: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   </a:t>
            </a:r>
            <a:r>
              <a:rPr lang="en-US" sz="1600" b="1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(1a) 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Greenfield site in the Tevatron field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   (1b) 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Following the proposed mu2e-II line to muon 	campus.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solidFill>
                <a:srgbClr val="40404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2) 8 GeV protons</a:t>
            </a:r>
            <a:r>
              <a:rPr lang="en-US" sz="160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from the Booster: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   (2a) </a:t>
            </a:r>
            <a:r>
              <a:rPr 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A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t the present day short-baseline neutrino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   (2b)</a:t>
            </a:r>
            <a:r>
              <a:rPr 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At present day muon campus site.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solidFill>
                <a:srgbClr val="40404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3) 8-120 GeV protons</a:t>
            </a:r>
            <a:r>
              <a:rPr lang="en-US" sz="160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from the Main Injector: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   (3a) </a:t>
            </a:r>
            <a:r>
              <a:rPr 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Split off 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P1 Muon Campus line.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   (3b) </a:t>
            </a:r>
            <a:r>
              <a:rPr 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Split off 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P1 Meson line.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   (3c) </a:t>
            </a:r>
            <a:r>
              <a:rPr 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Split off 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MI Abort beamline.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   (3d) </a:t>
            </a:r>
            <a:r>
              <a:rPr 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At the present day 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NuMI beamline.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   (</a:t>
            </a:r>
            <a:r>
              <a:rPr lang="en-US" sz="1600" b="1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3e) </a:t>
            </a:r>
            <a:r>
              <a:rPr 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Split off </a:t>
            </a:r>
            <a:r>
              <a:rPr lang="en-US" sz="1600"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LBNF beamline.</a:t>
            </a:r>
            <a:endParaRPr lang="en-US" sz="1600">
              <a:solidFill>
                <a:srgbClr val="40404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6C97407-57C6-C51E-F69D-EA1E1A2C6995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A3C1EF4-DFD5-225B-93BB-2DBBC25DA4F4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AAA22F3-1631-C1B0-CF4C-A372F80C4B9E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58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Muon Ionization Cooling Technology Demonstrator </a:t>
            </a:r>
            <a:endParaRPr lang="en-US" sz="20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EBB6CA-E3C6-8622-D61E-4C28BE008A18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47DE3E-97F7-4C4B-BC83-62BA51B1FB24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FDEECE-DD26-8897-64EE-F28F682693C0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B6306-D172-3480-91CB-28420571B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3" t="27864" r="54466" b="41431"/>
          <a:stretch/>
        </p:blipFill>
        <p:spPr>
          <a:xfrm>
            <a:off x="270843" y="974369"/>
            <a:ext cx="6262117" cy="1895174"/>
          </a:xfrm>
          <a:prstGeom prst="rect">
            <a:avLst/>
          </a:prstGeom>
          <a:ln w="25400"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0D20DB48-1401-0BAC-9CE8-239C93B82506}"/>
              </a:ext>
            </a:extLst>
          </p:cNvPr>
          <p:cNvSpPr txBox="1"/>
          <p:nvPr/>
        </p:nvSpPr>
        <p:spPr>
          <a:xfrm flipH="1">
            <a:off x="2026892" y="1807409"/>
            <a:ext cx="1143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D237D2-4059-5FEC-540E-EFBD34CA4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294" y="1118848"/>
            <a:ext cx="1668620" cy="139976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44831C-A508-7A12-0192-4421CCE3C0A7}"/>
              </a:ext>
            </a:extLst>
          </p:cNvPr>
          <p:cNvCxnSpPr>
            <a:cxnSpLocks/>
          </p:cNvCxnSpPr>
          <p:nvPr/>
        </p:nvCxnSpPr>
        <p:spPr>
          <a:xfrm flipH="1">
            <a:off x="3816676" y="1605515"/>
            <a:ext cx="2246844" cy="31644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967E2813-1F84-44EB-25E1-2878B863483F}"/>
              </a:ext>
            </a:extLst>
          </p:cNvPr>
          <p:cNvSpPr/>
          <p:nvPr/>
        </p:nvSpPr>
        <p:spPr>
          <a:xfrm>
            <a:off x="6063520" y="956676"/>
            <a:ext cx="2736168" cy="1527829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EB6030C6-D2A8-C993-98E0-EC9B4DFCE482}"/>
              </a:ext>
            </a:extLst>
          </p:cNvPr>
          <p:cNvSpPr txBox="1"/>
          <p:nvPr/>
        </p:nvSpPr>
        <p:spPr>
          <a:xfrm rot="21086988" flipH="1">
            <a:off x="4979720" y="1284596"/>
            <a:ext cx="1923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5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Many cells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F32715E-915C-8F07-6267-ABAF4E690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36" y="3078725"/>
            <a:ext cx="8418215" cy="1566103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“A Demonstrator For Muon Ionisation Cooling” – C. Rogers (</a:t>
            </a:r>
            <a:r>
              <a:rPr lang="en-US" sz="1600" b="1">
                <a:hlinkClick r:id="rId4"/>
              </a:rPr>
              <a:t>here</a:t>
            </a:r>
            <a:endParaRPr lang="en-US" sz="1600" b="1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50m long, 7.2 T peak solenoid field, 704 MHz RF, LiH wedges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Evaluated for CERN PS (25 GeV) or SPS (450 GeV) beams.</a:t>
            </a:r>
            <a:endParaRPr lang="en-US" sz="1600">
              <a:solidFill>
                <a:srgbClr val="40404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749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Site Considerations</a:t>
            </a: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E7F2236-6648-574D-F8F5-8F0CF8DD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/>
              <a:t>Regardless of proton energy, we intend to capture </a:t>
            </a:r>
            <a:r>
              <a:rPr lang="en-US" sz="1600" b="1">
                <a:solidFill>
                  <a:srgbClr val="004C97"/>
                </a:solidFill>
              </a:rPr>
              <a:t>190-210 MeV/c muons</a:t>
            </a:r>
            <a:r>
              <a:rPr lang="en-US" sz="1600" b="1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 - They would have different muon production yields and initial muon distributions.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 - This will probably impact the target &amp; capture system significiantly, but we will try to isolate the impact from ionization cooling demonstrator itself.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 - We will also need to evaluate the impact on instrumentation and statistics.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/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Different </a:t>
            </a:r>
            <a:r>
              <a:rPr lang="en-US" sz="1600" b="1">
                <a:solidFill>
                  <a:srgbClr val="004C97"/>
                </a:solidFill>
              </a:rPr>
              <a:t>beam powers </a:t>
            </a:r>
            <a:r>
              <a:rPr lang="en-US" sz="1600"/>
              <a:t>and </a:t>
            </a:r>
            <a:r>
              <a:rPr lang="en-US" sz="1600" b="1">
                <a:solidFill>
                  <a:srgbClr val="004C97"/>
                </a:solidFill>
              </a:rPr>
              <a:t>longitudinal structures </a:t>
            </a:r>
            <a:r>
              <a:rPr lang="en-US" sz="1600"/>
              <a:t>available at different energies.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/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All sites will need </a:t>
            </a:r>
            <a:r>
              <a:rPr lang="en-US" sz="1600" b="1">
                <a:solidFill>
                  <a:srgbClr val="004C97"/>
                </a:solidFill>
              </a:rPr>
              <a:t>infrastructure</a:t>
            </a:r>
            <a:r>
              <a:rPr lang="en-US" sz="160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- 50m of straight tunnel space (after 1m dogleg), appropriate civil construction.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- Electrical power (magnets and HLRF) &amp; cryogenics.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- Appropriate shielding, tritium mitigation, ODH.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/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Some opportunities to re-use existing infrastructure or to construct a multipurpose facility.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1A984-2D67-753F-8D66-B0A0AB4EA4E5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24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28D8D52-1206-CBEC-76E1-AF0EDA3B6EED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E37DCA5-F334-4847-8526-D14A1684C165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98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Demonstrator Candidate Sites</a:t>
            </a:r>
            <a:endParaRPr lang="en-US" sz="20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5A54855-9576-644E-FCEF-7983ABFB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46204"/>
            <a:ext cx="8120598" cy="4051092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5A0B516-6249-3C3E-5EF8-341493B19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355" y="660526"/>
            <a:ext cx="3232206" cy="774684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Candidiate Sites</a:t>
            </a:r>
            <a:endParaRPr lang="en-US" sz="1200" b="1" u="sng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1) 0.8-1.0 GeV H- from Linac</a:t>
            </a:r>
            <a:endParaRPr lang="en-US" sz="1200" b="1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2) 8 GeV protons from the Booster</a:t>
            </a:r>
            <a:endParaRPr lang="en-US" sz="1200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3) 8-120 GeV protons from the Main Injector</a:t>
            </a:r>
            <a:endParaRPr lang="en-US" sz="1200" b="1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1857F0-D59A-9592-72C0-C377E978974A}"/>
              </a:ext>
            </a:extLst>
          </p:cNvPr>
          <p:cNvSpPr/>
          <p:nvPr/>
        </p:nvSpPr>
        <p:spPr>
          <a:xfrm>
            <a:off x="5773209" y="635703"/>
            <a:ext cx="3279352" cy="799507"/>
          </a:xfrm>
          <a:prstGeom prst="rect">
            <a:avLst/>
          </a:prstGeom>
          <a:noFill/>
          <a:ln w="28575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20B91-72A6-5DB4-4834-F8947BD55E4E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25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4232B01-C71F-6D64-2F8F-C8CE0FFCB398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4CFAA6C-8CCC-D40A-31E9-FDD61A05A81B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6E5228-FBEE-8534-A4CB-6056A1B1CBC2}"/>
              </a:ext>
            </a:extLst>
          </p:cNvPr>
          <p:cNvSpPr/>
          <p:nvPr/>
        </p:nvSpPr>
        <p:spPr>
          <a:xfrm>
            <a:off x="4675368" y="2814763"/>
            <a:ext cx="636103" cy="54864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00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2314F-BBDD-F1A9-D122-F27410C20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C4EDD2-02B6-96B1-96F1-A6A4CC6BD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Proposed Facility at PIP-II Linac (from F2D2)</a:t>
            </a: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E2D51-E6D3-46C5-D39C-E695DEBA3617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26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406F479-B411-9CB5-A20E-D56BC0593917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055C6CB-C01C-8F33-7903-E07D68665046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2B020F-96F3-318E-AD96-62605E3B1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48" y="541254"/>
            <a:ext cx="5659103" cy="4079653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E4DF9DE-CEE0-4525-5349-FD087EE7DBC8}"/>
              </a:ext>
            </a:extLst>
          </p:cNvPr>
          <p:cNvSpPr txBox="1">
            <a:spLocks/>
          </p:cNvSpPr>
          <p:nvPr/>
        </p:nvSpPr>
        <p:spPr>
          <a:xfrm>
            <a:off x="270843" y="3513097"/>
            <a:ext cx="2515981" cy="1089149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sz="1600" b="1"/>
              <a:t>0.8-1 GeV CW beam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sz="1600" b="1"/>
              <a:t>split off PIP-II linac.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endParaRPr lang="en-US" sz="1600" b="1"/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sz="1600" b="1"/>
              <a:t>Optional ring, MW dump.</a:t>
            </a:r>
          </a:p>
        </p:txBody>
      </p:sp>
    </p:spTree>
    <p:extLst>
      <p:ext uri="{BB962C8B-B14F-4D97-AF65-F5344CB8AC3E}">
        <p14:creationId xmlns:p14="http://schemas.microsoft.com/office/powerpoint/2010/main" val="2389283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0.8-1.0 GeV H</a:t>
            </a:r>
            <a:r>
              <a:rPr lang="en-US" sz="2000" b="1" baseline="30000"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-</a:t>
            </a:r>
            <a:r>
              <a:rPr lang="en-US" sz="2000" b="1"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 particles from PIP-II Linac</a:t>
            </a: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E7F2236-6648-574D-F8F5-8F0CF8DD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Excellent Proton Availability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CW operation of the PIP-II linac would supply 1.6 MW of beam power, only 1% of which is used for the Fermilab Booster – the rest is potentially available for experiment.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	- Mu2e-II proposed targets challenging at 100 kW, we need less power or different target.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High-duty Macropulse Structure, 162.5 MHz Micropulse Structure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Beam arrives in ~1ns bunches arriving every 6-12ns averaging 2mA beam power.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Bunch-by-bunch chopping available to remove bunches further.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Greenfield Siting Near PIP-II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Abundant real-estate in the TeV field, proximity to PIP-II power/cryo.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b="1"/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Synergy with Other Proposed Programs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Proposed low-energy muon facility (muSR, muon HEP)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Proposed Fermilab Facility for Dark Discovery (F2D2) beam dump physics program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Proposed Co-location of 120-GeV test beam program.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Expect 0.8 GeV particles</a:t>
            </a:r>
            <a:r>
              <a:rPr lang="en-US" sz="1600"/>
              <a:t>, but 1.0+ GeV scenarios can also be considered.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9815F-CD5D-69F2-981F-514F358E8426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27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0200EA-ED46-ABCB-07C0-4CE5DD153640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573D35F-2506-3465-22CA-5C4958436DD1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09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Demonstrator Candidate Sites</a:t>
            </a:r>
            <a:endParaRPr lang="en-US" sz="20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5A54855-9576-644E-FCEF-7983ABFB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46204"/>
            <a:ext cx="8120598" cy="4051092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5A0B516-6249-3C3E-5EF8-341493B19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355" y="660526"/>
            <a:ext cx="3232206" cy="774684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Candidiate Sites</a:t>
            </a:r>
            <a:endParaRPr lang="en-US" sz="1200" b="1" u="sng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1) 0.8-1.0 GeV H- from Linac</a:t>
            </a:r>
            <a:endParaRPr lang="en-US" sz="1200" b="1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2) 8 GeV protons from the Booster</a:t>
            </a:r>
            <a:endParaRPr lang="en-US" sz="1200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3) 8-120 GeV protons from the Main Injector</a:t>
            </a:r>
            <a:endParaRPr lang="en-US" sz="1200" b="1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1857F0-D59A-9592-72C0-C377E978974A}"/>
              </a:ext>
            </a:extLst>
          </p:cNvPr>
          <p:cNvSpPr/>
          <p:nvPr/>
        </p:nvSpPr>
        <p:spPr>
          <a:xfrm>
            <a:off x="5773209" y="635703"/>
            <a:ext cx="3279352" cy="799507"/>
          </a:xfrm>
          <a:prstGeom prst="rect">
            <a:avLst/>
          </a:prstGeom>
          <a:noFill/>
          <a:ln w="28575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20B91-72A6-5DB4-4834-F8947BD55E4E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28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4232B01-C71F-6D64-2F8F-C8CE0FFCB398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4CFAA6C-8CCC-D40A-31E9-FDD61A05A81B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3389E1-A900-0F5F-34D2-8B206A615283}"/>
              </a:ext>
            </a:extLst>
          </p:cNvPr>
          <p:cNvSpPr/>
          <p:nvPr/>
        </p:nvSpPr>
        <p:spPr>
          <a:xfrm>
            <a:off x="4071068" y="1705555"/>
            <a:ext cx="1041621" cy="1109207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12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0DC46-5DED-BC62-31FB-4EBDFFA3B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1F52E0-036C-3869-FB41-E809A067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8-GeV p / 3-GeV </a:t>
            </a:r>
            <a:r>
              <a:rPr lang="el-GR" sz="2000"/>
              <a:t>μ</a:t>
            </a:r>
            <a:r>
              <a:rPr lang="en-US" sz="2000"/>
              <a:t> Muon Campus Delivery Ring Site</a:t>
            </a: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5D588-94F4-6EE8-92A3-19D5DE44F626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29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73B0A93-82E2-9739-502D-871C42520D4B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A10AE49-F304-359D-1963-B52F65999742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624B650-9986-7BBF-04FB-0988C73C7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43" y="749078"/>
            <a:ext cx="8757557" cy="366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55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11BB1-AC50-01F5-80B7-A785244B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E887D7-2385-549E-4A99-81DD73D11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3" y="188814"/>
            <a:ext cx="8686800" cy="320908"/>
          </a:xfrm>
        </p:spPr>
        <p:txBody>
          <a:bodyPr/>
          <a:lstStyle/>
          <a:p>
            <a:r>
              <a:rPr lang="en-US" sz="2000"/>
              <a:t>Updated List of Beamlines</a:t>
            </a: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8A7B81A-3A93-CDEC-14D4-ABF248F80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/>
              <a:t>Linac2 0.8 GeV H- ions -&gt; 200 MeV/c muons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/>
                </a:solidFill>
              </a:rPr>
              <a:t>- chopped or unchopped micropulse.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/>
                </a:solidFill>
              </a:rPr>
              <a:t>- variable macropulse length.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4"/>
                </a:solidFill>
              </a:rPr>
              <a:t>- consider 2-GeV energy upgrade.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b="1"/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Booster 8-GeV protons -&gt; 200 MeV/c muons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/>
                </a:solidFill>
              </a:rPr>
              <a:t>- variable number of bunches 1-81.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RR/MI 8-120 GeV protons -&gt; 200 MeV/c muons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/>
                </a:solidFill>
              </a:rPr>
              <a:t>- option to slip-stack for x2 bunch charge.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/>
                </a:solidFill>
              </a:rPr>
              <a:t>- variable energy up to 120 GeV.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FAST/IOTA 200 MeV/c electrons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FAST/IOTA 70 MeV/c protons -&gt; 200 MeV/c protons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4"/>
                </a:solidFill>
              </a:rPr>
              <a:t>- requires energy upgrade.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DDD1D-ADE6-9938-C955-A7F09F5C3579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3BCA87B-53A4-2F7C-507A-FA76A4F84D3E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0FF7A69-1995-F41F-9BCC-00F05065F7B9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444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8 GeV protons from Fermilab Booster</a:t>
            </a: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E7F2236-6648-574D-F8F5-8F0CF8DD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Proton Energy Appropriate for Proton Driver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Fermilab proton driver scenarios envision ~8-GeV beams, so the muon production, capture, and selection systems are also being demonstrated (at much lower power of course.)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1.5us Macropulse, 53 MHz Micropulse Structure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81 bunches, each 1.2ns separated at 19ns intervals.</a:t>
            </a:r>
            <a:r>
              <a:rPr lang="en-US" sz="1600" b="1"/>
              <a:t> </a:t>
            </a:r>
            <a:r>
              <a:rPr lang="en-US" sz="1600"/>
              <a:t>6.5e12 protons in 1.5us pulse.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Siting at Muon Campus M2/M3</a:t>
            </a:r>
            <a:endParaRPr lang="en-US" sz="1600"/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Take advantage of existing tunnel, cryo, power. Transfer to the Muon Campus requires use of the Recycler, parasitic on LBNF program.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	- A 7% reduction of LBNF 2.1 MW 120-GeV power for 10 kW at 8-GeV.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		- one 1.5us pulse every 0.7s MI cycle.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	- Option to manipulate beam in Recycler before muon campus.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Siting at Short-Baseline Neutrino Target Hall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Start after the end of SBN program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	- No impact on LBNF, 1-2 pulses every 0.65-0.7s corresponds to 13-24 kW at 8-GeV.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/>
          </a:p>
          <a:p>
            <a:pPr marL="0" indent="0">
              <a:spcBef>
                <a:spcPts val="0"/>
              </a:spcBef>
              <a:buNone/>
            </a:pPr>
            <a:endParaRPr lang="en-US" sz="1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6DFAE-1024-5829-C083-269DD25BC07D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30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6C76F1-CB29-B37E-FE70-907624CD5C39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D2405BC-CEF1-3BFB-5D00-9AD8AD13E317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10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57EE1-ABE0-958A-AE79-38E8DC05E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AD0008-755A-0AD5-BD5A-8F0B58DF5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Demonstrator Candidate Sites</a:t>
            </a:r>
            <a:endParaRPr lang="en-US" sz="20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8EE6B6C-C519-2715-E97A-008A4EA9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46204"/>
            <a:ext cx="8120598" cy="4051092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A71E2CB4-75F4-AF65-8090-1716C631C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355" y="660526"/>
            <a:ext cx="3232206" cy="774684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Candidiate Sites</a:t>
            </a:r>
            <a:endParaRPr lang="en-US" sz="1200" b="1" u="sng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1) 0.8-1.0 GeV H- from Linac</a:t>
            </a:r>
            <a:endParaRPr lang="en-US" sz="1200" b="1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2) 8 GeV protons from the Booster</a:t>
            </a:r>
            <a:endParaRPr lang="en-US" sz="1200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3) 8-120 GeV protons from the Main Injector</a:t>
            </a:r>
            <a:endParaRPr lang="en-US" sz="1200" b="1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B05FE2-1E39-ADC1-DD89-6C29405440BE}"/>
              </a:ext>
            </a:extLst>
          </p:cNvPr>
          <p:cNvSpPr/>
          <p:nvPr/>
        </p:nvSpPr>
        <p:spPr>
          <a:xfrm>
            <a:off x="5773209" y="635703"/>
            <a:ext cx="3279352" cy="799507"/>
          </a:xfrm>
          <a:prstGeom prst="rect">
            <a:avLst/>
          </a:prstGeom>
          <a:noFill/>
          <a:ln w="28575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8E72D-B66A-0DBA-3559-C77970AF7F5A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31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C86D12D-AC89-8689-0184-202046B2D964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22FA673-9E30-404E-3CA2-2A627B7216EB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ACFADD-DCAC-9354-F088-C70EA8E2C797}"/>
              </a:ext>
            </a:extLst>
          </p:cNvPr>
          <p:cNvSpPr/>
          <p:nvPr/>
        </p:nvSpPr>
        <p:spPr>
          <a:xfrm>
            <a:off x="727544" y="3995530"/>
            <a:ext cx="719593" cy="69574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17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F5672-69B0-3EC1-66B5-1FB60B675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9C5825-9576-7A87-E102-E167583B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MI Abort / NuSTORM Site</a:t>
            </a: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F2B60-7FDC-90C5-504F-EA69A393EA1C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32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72E616B-C634-B096-2D77-897A5EDF0270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1C4E7E-A384-5C30-3553-20AD7035D9D0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92B727-6386-60DC-C820-04FF625C2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40" y="2092178"/>
            <a:ext cx="3435245" cy="2560772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E7B2EB5-94D6-6ACB-964D-3CEB471C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0237" y="3553087"/>
            <a:ext cx="1991802" cy="81103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F. Esteban et. al.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NuSTORM Facility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at CERN</a:t>
            </a:r>
            <a:endParaRPr lang="en-US" sz="1600"/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4E022F72-234E-80BF-C13B-8370C9D77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43" y="490550"/>
            <a:ext cx="6035827" cy="2181088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04DBE40-6567-0BDE-EE5E-8030D32ADD29}"/>
              </a:ext>
            </a:extLst>
          </p:cNvPr>
          <p:cNvSpPr txBox="1">
            <a:spLocks/>
          </p:cNvSpPr>
          <p:nvPr/>
        </p:nvSpPr>
        <p:spPr>
          <a:xfrm>
            <a:off x="6425261" y="691943"/>
            <a:ext cx="1991802" cy="37151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n-US" sz="1600" b="1"/>
              <a:t>MI-Abort + Dump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780607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8-120 GeV protons from Main Injector / Recycler Ring</a:t>
            </a: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E7F2236-6648-574D-F8F5-8F0CF8DD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Low-duty Factor Intense Proton Pulse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972 bunches, each 2ns separated at 19ns intervals.</a:t>
            </a:r>
            <a:r>
              <a:rPr lang="en-US" sz="1600" b="1"/>
              <a:t> </a:t>
            </a:r>
            <a:r>
              <a:rPr lang="en-US" sz="1600"/>
              <a:t>78e12 protons in 9us pulse.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b="1"/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Direct Extraction from Main Injector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Multiple beamline options, depending on real estate and infrastructure needs.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	- MI Abort line was the planned site for NuSTORM.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Operations is Parasitic on LBNF program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	- A 5% reduction in 2.1 MW LBNF power corresponds to 105 kW at 120 GeV.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	- one 9us pulse every 13s or so.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/>
          </a:p>
          <a:p>
            <a:pPr marL="0" indent="0">
              <a:spcBef>
                <a:spcPts val="0"/>
              </a:spcBef>
              <a:buNone/>
            </a:pPr>
            <a:r>
              <a:rPr lang="en-US" sz="1600" b="1"/>
              <a:t>8-120 GeV Tuneable Energy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/>
              <a:t>Proton energy can be set by Demonstrator needs, option to vary energies.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92B49-6A5A-F432-DC12-DD9FBF0E1A5A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33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230DF9-3975-3DDA-C0B3-C66C83086B44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F1851B-FCF1-0AF1-8069-979669E7A5ED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387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ACD36-73BE-17F9-2958-C4DE157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Summary</a:t>
            </a: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E7F2236-6648-574D-F8F5-8F0CF8DD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P5 recommends that Fermilab prioritize DUNE/LBNF operations near-term, but also begin planning and preparations for a post-DUNE experimental program.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	- Fermilab has a direct interest in establishing the feasibility of a Muon Collider.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Fermilab has opportunities at several energies for experimental programs to run alongside the DUNE/LBNF, and several candidate sites to host the program at each energy.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b="1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Operation at 8-GeV is the closest match to the proton driver case, and the siting opportunities initially appear to require the least beamline modifications.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Operation at 0.8 GeV could allow co-location synergies with other proposed physics programs.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Operation at 120 GeV enables higher power and higher energy.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B44A-0A6D-673B-2114-7161D766498A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34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587D5B2-CF6E-42F4-5759-3506863FDEF0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A677859-2D0B-045D-EF4C-C42C19E1E554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96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24C96-F46D-0588-F2FE-36764A1D6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FE40B2-103B-CDA6-85A2-D46DEC1D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Some Other Muon Collider Topics at Fermilab</a:t>
            </a: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B437ECF-03D4-E672-F170-45D6703282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Fermilab expertise and facilities for RF and superconducting magnets.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	- </a:t>
            </a:r>
            <a:r>
              <a:rPr lang="en-US" sz="1600">
                <a:solidFill>
                  <a:schemeClr val="accent6"/>
                </a:solidFill>
                <a:hlinkClick r:id="rId2"/>
              </a:rPr>
              <a:t>S. Gourlay talk magnets</a:t>
            </a:r>
            <a:r>
              <a:rPr lang="en-US" sz="1600">
                <a:solidFill>
                  <a:schemeClr val="accent6"/>
                </a:solidFill>
              </a:rPr>
              <a:t> and </a:t>
            </a:r>
            <a:r>
              <a:rPr lang="en-US" sz="1600">
                <a:solidFill>
                  <a:schemeClr val="accent6"/>
                </a:solidFill>
                <a:hlinkClick r:id="rId3"/>
              </a:rPr>
              <a:t>S. Belomestnykh talk RF</a:t>
            </a:r>
            <a:r>
              <a:rPr lang="en-US" sz="1600">
                <a:solidFill>
                  <a:schemeClr val="accent6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Fermilab expertise and facilities for targets, muon production, capture, and instrumentation.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	- </a:t>
            </a:r>
            <a:r>
              <a:rPr lang="en-US" sz="1600">
                <a:solidFill>
                  <a:schemeClr val="accent6"/>
                </a:solidFill>
                <a:hlinkClick r:id="rId4"/>
              </a:rPr>
              <a:t>M. Hedges talk targets</a:t>
            </a:r>
            <a:r>
              <a:rPr lang="en-US" sz="1600">
                <a:solidFill>
                  <a:schemeClr val="accent6"/>
                </a:solidFill>
              </a:rPr>
              <a:t> and mu2e program at Fermilab.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Muon Collider proton driver scenario for Fermilab. (</a:t>
            </a:r>
            <a:r>
              <a:rPr lang="en-US" sz="1600">
                <a:solidFill>
                  <a:schemeClr val="accent6"/>
                </a:solidFill>
                <a:hlinkClick r:id="rId5"/>
              </a:rPr>
              <a:t>IPAC24 paper</a:t>
            </a:r>
            <a:r>
              <a:rPr lang="en-US" sz="1600">
                <a:solidFill>
                  <a:schemeClr val="accent6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Proposed proton bunch compression experiment at IOTA. (</a:t>
            </a:r>
            <a:r>
              <a:rPr lang="en-US" sz="1600">
                <a:solidFill>
                  <a:schemeClr val="accent6"/>
                </a:solidFill>
                <a:hlinkClick r:id="rId6"/>
              </a:rPr>
              <a:t>IPAC24 paper</a:t>
            </a:r>
            <a:r>
              <a:rPr lang="en-US" sz="1600">
                <a:solidFill>
                  <a:schemeClr val="accent6"/>
                </a:solidFill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ABB7E-FC07-E0EE-CDBB-F8D7A693647F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35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FED4F10-60CC-F459-BB70-C8B8747F548F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2D7AE6B-FB86-DF18-0C22-36F72D7C6382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980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A848A-4900-F2A7-5805-7F8D3469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8D326A-B41E-B6FB-FB00-A554AA29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Linac2 0.8 GeV H- Ions</a:t>
            </a: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BE99CDF-6F24-8FCC-C244-4A20B303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/>
              <a:t>0.55ms every 20Hz is used for PIP-II, the other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99%</a:t>
            </a:r>
            <a:r>
              <a:rPr lang="en-US"/>
              <a:t> is available.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One bunch every four RF buckets at 650 MHz (i.e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6.15 ns</a:t>
            </a:r>
            <a:r>
              <a:rPr lang="en-US"/>
              <a:t>), plus optional chopping.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hlinkClick r:id="rId2"/>
              </a:rPr>
              <a:t>Pathak simulations </a:t>
            </a:r>
            <a:r>
              <a:rPr lang="en-US"/>
              <a:t>indicate bunch sigma from linac is as short at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7ps</a:t>
            </a:r>
            <a:r>
              <a:rPr lang="en-US"/>
              <a:t>! After BTL it is more like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400ps sigma</a:t>
            </a:r>
            <a:r>
              <a:rPr lang="en-US" b="1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/>
              <a:t>without RF buncher.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 - If we need bunches &lt;100ps sigma, we might need our own RF buncher.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Average current limited to 2mA on microsecond average, but bunch charge separately limited at RFQ to achieve 2mA with 45% beam chopped.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So we have two strategies: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- Up to ~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0.77e8 H-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every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6.15ns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(i.e. unchopped).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- Or ~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1.5e8 H-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up to every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12.3ns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(i.e. 50% chopped)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44174-7EAA-982C-3CB8-8D214AFB8FDF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069E34-321A-2B1C-70AA-120387A0F310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3C125CB-6A95-3CCB-FC0C-ABE0708D5F41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0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07291-0CCA-949D-82C2-06C67D277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F1EF49-8601-D5E0-5D2C-6ACD60A3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Linac2 H- Ion </a:t>
            </a:r>
            <a:r>
              <a:rPr lang="en-US" sz="2000">
                <a:solidFill>
                  <a:schemeClr val="accent4"/>
                </a:solidFill>
              </a:rPr>
              <a:t>Upgrades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A3FA061-9F78-91FF-C737-0D912003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chemeClr val="accent6"/>
                </a:solidFill>
              </a:rPr>
              <a:t>CW operation </a:t>
            </a:r>
            <a:r>
              <a:rPr lang="en-US">
                <a:solidFill>
                  <a:schemeClr val="accent6"/>
                </a:solidFill>
              </a:rPr>
              <a:t>requires a </a:t>
            </a:r>
            <a:r>
              <a:rPr lang="en-US" b="1">
                <a:solidFill>
                  <a:schemeClr val="accent4"/>
                </a:solidFill>
              </a:rPr>
              <a:t>~$13m </a:t>
            </a:r>
            <a:r>
              <a:rPr lang="en-US">
                <a:solidFill>
                  <a:schemeClr val="accent4"/>
                </a:solidFill>
              </a:rPr>
              <a:t>upgrade</a:t>
            </a:r>
            <a:r>
              <a:rPr lang="en-US">
                <a:solidFill>
                  <a:schemeClr val="accent6"/>
                </a:solidFill>
              </a:rPr>
              <a:t>, but I think we don’t need </a:t>
            </a:r>
            <a:r>
              <a:rPr lang="en-US" b="1">
                <a:solidFill>
                  <a:schemeClr val="accent6"/>
                </a:solidFill>
              </a:rPr>
              <a:t>1.6MW</a:t>
            </a:r>
            <a:r>
              <a:rPr lang="en-US">
                <a:solidFill>
                  <a:schemeClr val="accent6"/>
                </a:solidFill>
              </a:rPr>
              <a:t> CW</a:t>
            </a:r>
            <a:r>
              <a:rPr lang="en-US">
                <a:solidFill>
                  <a:schemeClr val="accent4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/>
          </a:p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chemeClr val="accent4"/>
                </a:solidFill>
              </a:rPr>
              <a:t>$2.6m for every 16m </a:t>
            </a:r>
            <a:r>
              <a:rPr lang="en-US">
                <a:solidFill>
                  <a:schemeClr val="accent4"/>
                </a:solidFill>
              </a:rPr>
              <a:t>of transfer line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- H- bend limited to 20m at 0.8 GeV, so a </a:t>
            </a:r>
            <a:r>
              <a:rPr lang="en-US" b="1">
                <a:solidFill>
                  <a:schemeClr val="accent6"/>
                </a:solidFill>
              </a:rPr>
              <a:t>90-degree bend is </a:t>
            </a:r>
            <a:r>
              <a:rPr lang="en-US" b="1">
                <a:solidFill>
                  <a:schemeClr val="accent4"/>
                </a:solidFill>
              </a:rPr>
              <a:t>$5.1m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- Transfer line estimate valid for all energies, not just linac by the way.</a:t>
            </a:r>
            <a:endParaRPr lang="en-US" b="1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>
              <a:solidFill>
                <a:schemeClr val="accent4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Cost to upgrade 2mA to </a:t>
            </a:r>
            <a:r>
              <a:rPr lang="en-US" b="1">
                <a:solidFill>
                  <a:schemeClr val="accent6"/>
                </a:solidFill>
              </a:rPr>
              <a:t>2.7mA</a:t>
            </a:r>
            <a:r>
              <a:rPr lang="en-US">
                <a:solidFill>
                  <a:schemeClr val="accent6"/>
                </a:solidFill>
              </a:rPr>
              <a:t> estimated at </a:t>
            </a:r>
            <a:r>
              <a:rPr lang="en-US" b="1">
                <a:solidFill>
                  <a:schemeClr val="accent4"/>
                </a:solidFill>
              </a:rPr>
              <a:t>~$25m</a:t>
            </a:r>
            <a:r>
              <a:rPr lang="en-US">
                <a:solidFill>
                  <a:schemeClr val="accent4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4"/>
                </a:solidFill>
              </a:rPr>
              <a:t> - bunch charge at 2mA might also be able to be increased in front end.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>
              <a:solidFill>
                <a:schemeClr val="accent4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Cost for upgrade to </a:t>
            </a:r>
            <a:r>
              <a:rPr lang="en-US" b="1">
                <a:solidFill>
                  <a:schemeClr val="accent6"/>
                </a:solidFill>
              </a:rPr>
              <a:t>1GeV </a:t>
            </a:r>
            <a:r>
              <a:rPr lang="en-US" b="1">
                <a:solidFill>
                  <a:schemeClr val="accent4"/>
                </a:solidFill>
              </a:rPr>
              <a:t>~$43m</a:t>
            </a:r>
            <a:r>
              <a:rPr lang="en-US">
                <a:solidFill>
                  <a:schemeClr val="accent4"/>
                </a:solidFill>
              </a:rPr>
              <a:t>, </a:t>
            </a:r>
            <a:r>
              <a:rPr lang="en-US">
                <a:solidFill>
                  <a:schemeClr val="accent6"/>
                </a:solidFill>
              </a:rPr>
              <a:t>upgrade to </a:t>
            </a:r>
            <a:r>
              <a:rPr lang="en-US" b="1">
                <a:solidFill>
                  <a:schemeClr val="accent6"/>
                </a:solidFill>
              </a:rPr>
              <a:t>2GeV </a:t>
            </a:r>
            <a:r>
              <a:rPr lang="en-US" b="1">
                <a:solidFill>
                  <a:schemeClr val="accent4"/>
                </a:solidFill>
              </a:rPr>
              <a:t>~$413m</a:t>
            </a:r>
            <a:r>
              <a:rPr lang="en-US">
                <a:solidFill>
                  <a:schemeClr val="accent4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4"/>
                </a:solidFill>
              </a:rPr>
              <a:t>	- </a:t>
            </a:r>
            <a:r>
              <a:rPr lang="en-US" b="1">
                <a:solidFill>
                  <a:schemeClr val="accent4"/>
                </a:solidFill>
              </a:rPr>
              <a:t>+$7.7m </a:t>
            </a:r>
            <a:r>
              <a:rPr lang="en-US">
                <a:solidFill>
                  <a:schemeClr val="accent4"/>
                </a:solidFill>
              </a:rPr>
              <a:t>and </a:t>
            </a:r>
            <a:r>
              <a:rPr lang="en-US" b="1">
                <a:solidFill>
                  <a:schemeClr val="accent4"/>
                </a:solidFill>
              </a:rPr>
              <a:t>+$33m </a:t>
            </a:r>
            <a:r>
              <a:rPr lang="en-US">
                <a:solidFill>
                  <a:schemeClr val="accent6"/>
                </a:solidFill>
              </a:rPr>
              <a:t>respectively for a 90-degree bend.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accent4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Cost estimates from PIU CDG group in 2023, total project cost but </a:t>
            </a:r>
            <a:r>
              <a:rPr lang="en-US">
                <a:solidFill>
                  <a:schemeClr val="accent4"/>
                </a:solidFill>
              </a:rPr>
              <a:t>+/- 50% margins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accent4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Booster-like AR scenarios are generally </a:t>
            </a:r>
            <a:r>
              <a:rPr lang="en-US">
                <a:solidFill>
                  <a:schemeClr val="accent4"/>
                </a:solidFill>
              </a:rPr>
              <a:t>at least $100m or $0.5-1m / kW.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C1CFA-C45E-72CC-E520-6DE6BD4A6606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A05B28-6845-055A-ACF2-D3C450699DBE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872D6A2-6029-3990-74E9-162DA511D69A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60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ED0E9-B2DD-4D56-5A89-68CB99B6E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ABDE03-92EB-CD52-B607-5D43D3D1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/>
              <a:t>Booster 8-GeV protons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3DB7192-5640-A0E3-ECEA-873FDE4ED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/>
              <a:t>Typical Booster batch is 81 bunches = 1.5 </a:t>
            </a:r>
            <a:r>
              <a:rPr lang="el-GR"/>
              <a:t>μ</a:t>
            </a:r>
            <a:r>
              <a:rPr lang="en-US"/>
              <a:t>s macropulse, but if desired than with PIP-II era chopping we can fill less than the entire ring.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- same charge per bunch (or slightly more), proportionately less batch charge.</a:t>
            </a:r>
          </a:p>
          <a:p>
            <a:pPr marL="0" indent="0">
              <a:spcBef>
                <a:spcPts val="0"/>
              </a:spcBef>
              <a:buNone/>
            </a:pPr>
            <a:endParaRPr lang="en-US" b="1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PIP-II era intensity is 6.5e12 over 81 bunches = 8e10 p/bunch.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53 MHz RF in Booster, bunch length sigmas of 0.9-1.6ns (with bunch rotation).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up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8e10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p,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0.9-1.6ns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sigma long, every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18.8ns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, for up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1.5 </a:t>
            </a:r>
            <a:r>
              <a:rPr lang="el-GR" b="1">
                <a:solidFill>
                  <a:schemeClr val="accent3">
                    <a:lumMod val="75000"/>
                  </a:schemeClr>
                </a:solidFill>
              </a:rPr>
              <a:t>μ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Higher instantaneous current than Linac2 beam (35e6/ps vs 8.5e6/ps), and much much higher average current (42e8/ns vs 0.1e8/ns).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DEAA9-EB28-C166-087A-AF92946A147B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791AD9A-2D2A-BB16-B127-7972C4383006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6F26332-C847-6FF4-6D31-DACE97066C43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2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2631-94D2-F568-B170-826C818D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F81DFF-2304-2DB9-B353-809847F82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/>
              <a:t>Recycler / Main Inector 8-120 GeV protons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860C4B5-BC1D-AC17-90E0-8606E5A23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/>
              <a:t>Same micropulse structure from Booster. Boxcar stacking allows for up to six batches consectively for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9 </a:t>
            </a:r>
            <a:r>
              <a:rPr lang="el-GR" b="1">
                <a:solidFill>
                  <a:schemeClr val="accent3">
                    <a:lumMod val="75000"/>
                  </a:schemeClr>
                </a:solidFill>
              </a:rPr>
              <a:t>μ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>
                <a:solidFill>
                  <a:schemeClr val="accent6"/>
                </a:solidFill>
              </a:rPr>
              <a:t>macropulse length.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Slip-stacking allows for x2 bunch charge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16e10</a:t>
            </a:r>
            <a:r>
              <a:rPr lang="en-US">
                <a:solidFill>
                  <a:schemeClr val="accent6"/>
                </a:solidFill>
              </a:rPr>
              <a:t>, using the 1.6 ns long sigmas, requires 0.1-0.15s (i.e 2-3 Booster ticks) to perform.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chemeClr val="accent6"/>
                </a:solidFill>
              </a:rPr>
              <a:t>- PIP-II era slip-stacking uses 1680 Hz for RF manipulation. Technically if we are using only two partial Booster batches we can try to slip faster or slower, but its a good rate anyway.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Only RR is needed for 8-GeV, unless we accelerate in Main Injector. Bunch length sigma reduces to ~0.5ns </a:t>
            </a:r>
            <a:r>
              <a:rPr lang="en-US">
                <a:solidFill>
                  <a:schemeClr val="accent6"/>
                </a:solidFill>
                <a:hlinkClick r:id="rId2"/>
              </a:rPr>
              <a:t>after about 20 GeV</a:t>
            </a:r>
            <a:r>
              <a:rPr lang="en-US">
                <a:solidFill>
                  <a:schemeClr val="accent6"/>
                </a:solidFill>
              </a:rPr>
              <a:t> in Main Injector.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up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8e10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p,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0.9-1.6ns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sigma long, every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18.8ns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, for up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9 </a:t>
            </a:r>
            <a:r>
              <a:rPr lang="el-GR" b="1">
                <a:solidFill>
                  <a:schemeClr val="accent3">
                    <a:lumMod val="75000"/>
                  </a:schemeClr>
                </a:solidFill>
              </a:rPr>
              <a:t>μ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(i.e. boxcar)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up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16e10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p,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1.6ns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sigma long, every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18.8ns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, for up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9 </a:t>
            </a:r>
            <a:r>
              <a:rPr lang="el-GR" b="1">
                <a:solidFill>
                  <a:schemeClr val="accent3">
                    <a:lumMod val="75000"/>
                  </a:schemeClr>
                </a:solidFill>
              </a:rPr>
              <a:t>μ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(i.e. slip-stacking)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i="1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i="1">
                <a:solidFill>
                  <a:schemeClr val="accent3">
                    <a:lumMod val="75000"/>
                  </a:schemeClr>
                </a:solidFill>
              </a:rPr>
              <a:t>(divide bunch length by 3 if accelerated to at least 20 GeV.)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DBF5B-ED9D-5CC2-6CA0-CB6324AAAE33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35F54A-17E6-B804-3ACC-6806BD9E3BD9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522C181-6AEF-7C27-88A3-B61468507979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7C65C-4665-4D10-6DDA-47839BCDD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3B9E9F-2006-E8D1-C260-1698AA11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/>
              <a:t>FAST/IOTA 250 MeV Electron Beamline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1B875-BA00-52D3-4406-16CF547840CF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382FCD-A9B1-A1CC-0611-607B51FFAAC8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6A66A03-C1AC-7446-40E5-E26C8B1DE6D1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0" name="Picture 9" descr="Diagram&#10;&#10;AI-generated content may be incorrect.">
            <a:extLst>
              <a:ext uri="{FF2B5EF4-FFF2-40B4-BE49-F238E27FC236}">
                <a16:creationId xmlns:a16="http://schemas.microsoft.com/office/drawing/2014/main" id="{C5A607F3-2D8B-9C63-CD97-4BB66F52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94689"/>
            <a:ext cx="7321269" cy="3275104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764D264-A3D3-A85B-FBF5-0743AE9DE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3989373"/>
            <a:ext cx="8672513" cy="65140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>
                <a:hlinkClick r:id="rId3"/>
              </a:rPr>
              <a:t>Broemmelsiek et al. 2017 </a:t>
            </a:r>
            <a:r>
              <a:rPr lang="en-US"/>
              <a:t>article. Here 3.2nC = 2e10 electrons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up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2e10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e,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5-70ps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sigma long, every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333ns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, for up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160 </a:t>
            </a:r>
            <a:r>
              <a:rPr lang="el-GR" b="1">
                <a:solidFill>
                  <a:schemeClr val="accent3">
                    <a:lumMod val="75000"/>
                  </a:schemeClr>
                </a:solidFill>
              </a:rPr>
              <a:t>μ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demonstrated</a:t>
            </a:r>
            <a:endParaRPr lang="en-US" i="1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53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45059-BB55-22C0-E9B0-16A209F6F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675AF8-55BB-1C99-86A8-191E674C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/>
              <a:t>FAST/IOTA Proton Beamline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695E6-0367-E504-1AF9-0C70D031020E}"/>
              </a:ext>
            </a:extLst>
          </p:cNvPr>
          <p:cNvSpPr txBox="1">
            <a:spLocks/>
          </p:cNvSpPr>
          <p:nvPr/>
        </p:nvSpPr>
        <p:spPr bwMode="auto">
          <a:xfrm>
            <a:off x="270843" y="4886325"/>
            <a:ext cx="335756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350" b="1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35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1651D4-C3E9-EB67-B334-A2341F29EB12}"/>
              </a:ext>
            </a:extLst>
          </p:cNvPr>
          <p:cNvSpPr txBox="1">
            <a:spLocks/>
          </p:cNvSpPr>
          <p:nvPr/>
        </p:nvSpPr>
        <p:spPr bwMode="auto">
          <a:xfrm>
            <a:off x="606599" y="4917857"/>
            <a:ext cx="6081010" cy="180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>
                <a:latin typeface="Helvetica" panose="020B0604020202020204" pitchFamily="34" charset="0"/>
              </a:rPr>
              <a:t>J. </a:t>
            </a:r>
            <a:r>
              <a:rPr lang="en-US" altLang="en-US" sz="1050" dirty="0">
                <a:latin typeface="Helvetica" panose="020B0604020202020204" pitchFamily="34" charset="0"/>
              </a:rPr>
              <a:t>Eldred </a:t>
            </a:r>
            <a:r>
              <a:rPr lang="en-US" altLang="en-US" sz="1050">
                <a:latin typeface="Helvetica" panose="020B0604020202020204" pitchFamily="34" charset="0"/>
              </a:rPr>
              <a:t>|</a:t>
            </a:r>
            <a:r>
              <a:rPr lang="en-US" sz="1050"/>
              <a:t> </a:t>
            </a:r>
            <a:r>
              <a:rPr lang="en-US" altLang="en-US" sz="1050">
                <a:latin typeface="Helvetica" panose="020B0604020202020204" pitchFamily="34" charset="0"/>
                <a:ea typeface="Geneva" pitchFamily="121" charset="-128"/>
              </a:rPr>
              <a:t>Muon Cooling Demonstrator Siting at Fermilab</a:t>
            </a:r>
            <a:endParaRPr lang="en-US" sz="105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1D85108-947E-DD92-83A3-96B7CB68BCF6}"/>
              </a:ext>
            </a:extLst>
          </p:cNvPr>
          <p:cNvSpPr txBox="1">
            <a:spLocks/>
          </p:cNvSpPr>
          <p:nvPr/>
        </p:nvSpPr>
        <p:spPr bwMode="auto">
          <a:xfrm>
            <a:off x="6687609" y="4886325"/>
            <a:ext cx="91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1pPr>
            <a:lvl2pPr marL="557213" indent="-214313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2pPr>
            <a:lvl3pPr marL="8572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3pPr>
            <a:lvl4pPr marL="12001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4pPr>
            <a:lvl5pPr marL="1543050" indent="-1714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5pPr>
            <a:lvl6pPr marL="18859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6pPr>
            <a:lvl7pPr marL="22288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7pPr>
            <a:lvl8pPr marL="25717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8pPr>
            <a:lvl9pPr marL="2914650" indent="-171450" algn="l" defTabSz="3429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Geneva" charset="0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05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2/9/2026</a:t>
            </a:fld>
            <a:endParaRPr lang="en-US" altLang="en-US" sz="105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39D6198-19EB-10D1-2AFD-325101233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1211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FAST/IOTA “IPI” proton injector was just commissioned, still verifying parameters.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In the meantime, </a:t>
            </a:r>
            <a:r>
              <a:rPr lang="en-US">
                <a:solidFill>
                  <a:schemeClr val="accent6"/>
                </a:solidFill>
                <a:hlinkClick r:id="rId2"/>
              </a:rPr>
              <a:t>Antipov 2017 design specs</a:t>
            </a:r>
            <a:r>
              <a:rPr lang="en-US">
                <a:solidFill>
                  <a:schemeClr val="accent6"/>
                </a:solidFill>
              </a:rPr>
              <a:t> based on </a:t>
            </a:r>
            <a:r>
              <a:rPr lang="en-US">
                <a:solidFill>
                  <a:schemeClr val="accent6"/>
                </a:solidFill>
                <a:hlinkClick r:id="rId3"/>
              </a:rPr>
              <a:t>HINS operation</a:t>
            </a:r>
            <a:r>
              <a:rPr lang="en-US">
                <a:solidFill>
                  <a:schemeClr val="accent6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chemeClr val="accent6"/>
                </a:solidFill>
              </a:rPr>
              <a:t>FAST IPI: </a:t>
            </a:r>
            <a:r>
              <a:rPr lang="en-US">
                <a:solidFill>
                  <a:schemeClr val="accent6"/>
                </a:solidFill>
              </a:rPr>
              <a:t>2.5 MeV (70 MeV/c), </a:t>
            </a:r>
            <a:r>
              <a:rPr lang="en-US">
                <a:solidFill>
                  <a:schemeClr val="accent4"/>
                </a:solidFill>
              </a:rPr>
              <a:t>need to be accelerated to 21 MeV</a:t>
            </a:r>
            <a:r>
              <a:rPr lang="en-US">
                <a:solidFill>
                  <a:schemeClr val="accent6"/>
                </a:solidFill>
              </a:rPr>
              <a:t> (200 MeV/c).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chemeClr val="accent6"/>
                </a:solidFill>
                <a:hlinkClick r:id="rId4"/>
              </a:rPr>
              <a:t>Fermilab Linac1</a:t>
            </a:r>
            <a:r>
              <a:rPr lang="en-US" b="1">
                <a:solidFill>
                  <a:schemeClr val="accent6"/>
                </a:solidFill>
              </a:rPr>
              <a:t>: </a:t>
            </a:r>
            <a:r>
              <a:rPr lang="en-US">
                <a:solidFill>
                  <a:schemeClr val="accent6"/>
                </a:solidFill>
              </a:rPr>
              <a:t>0.75 MeV out of RFQ, 10 MeV out of DTL1, 38 MeV out of DTL2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chemeClr val="accent6"/>
                </a:solidFill>
                <a:hlinkClick r:id="rId5"/>
              </a:rPr>
              <a:t>Fermilab Linac2</a:t>
            </a:r>
            <a:r>
              <a:rPr lang="en-US" b="1">
                <a:solidFill>
                  <a:schemeClr val="accent6"/>
                </a:solidFill>
              </a:rPr>
              <a:t>: </a:t>
            </a:r>
            <a:r>
              <a:rPr lang="en-US">
                <a:solidFill>
                  <a:schemeClr val="accent6"/>
                </a:solidFill>
              </a:rPr>
              <a:t>2.1 MeV out of RFQ, 10 MeV out of HWR, 35 MeV out of SSR1.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Conclusion: </a:t>
            </a:r>
            <a:r>
              <a:rPr lang="en-US">
                <a:solidFill>
                  <a:schemeClr val="accent4"/>
                </a:solidFill>
              </a:rPr>
              <a:t>1-2 more RF cavities are needed </a:t>
            </a:r>
            <a:r>
              <a:rPr lang="en-US">
                <a:solidFill>
                  <a:schemeClr val="accent6"/>
                </a:solidFill>
              </a:rPr>
              <a:t>over about 20-30m (bypass IOTA)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- Unclear if we could literally use the DTLs from Linac1 after Linac2 starts!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6"/>
                </a:solidFill>
              </a:rPr>
              <a:t>Design current is </a:t>
            </a:r>
            <a:r>
              <a:rPr lang="en-US" b="1">
                <a:solidFill>
                  <a:schemeClr val="accent3"/>
                </a:solidFill>
              </a:rPr>
              <a:t>8mA at 325MHz </a:t>
            </a:r>
            <a:r>
              <a:rPr lang="en-US">
                <a:solidFill>
                  <a:schemeClr val="accent6"/>
                </a:solidFill>
              </a:rPr>
              <a:t>(i.e 3ns spacing). Worse case bunch length 0.4ns sigma. </a:t>
            </a:r>
            <a:r>
              <a:rPr lang="en-US">
                <a:solidFill>
                  <a:schemeClr val="accent4"/>
                </a:solidFill>
              </a:rPr>
              <a:t>Bunch charge </a:t>
            </a:r>
            <a:r>
              <a:rPr lang="en-US" b="1">
                <a:solidFill>
                  <a:schemeClr val="accent4"/>
                </a:solidFill>
              </a:rPr>
              <a:t>1.5e8 protons </a:t>
            </a:r>
            <a:r>
              <a:rPr lang="en-US">
                <a:solidFill>
                  <a:schemeClr val="accent4"/>
                </a:solidFill>
              </a:rPr>
              <a:t>per 3ns bucket.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4"/>
                </a:solidFill>
              </a:rPr>
              <a:t>- State of the art RFQ like SNS or ESS would achieve </a:t>
            </a:r>
            <a:r>
              <a:rPr lang="en-US" b="1">
                <a:solidFill>
                  <a:schemeClr val="accent4"/>
                </a:solidFill>
              </a:rPr>
              <a:t>1e9 protons</a:t>
            </a:r>
            <a:r>
              <a:rPr lang="en-US">
                <a:solidFill>
                  <a:schemeClr val="accent4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accent4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up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1.5e8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p, ~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0.4ns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 sigma long, every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3ns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, for up to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1.7 </a:t>
            </a:r>
            <a:r>
              <a:rPr lang="el-GR" b="1">
                <a:solidFill>
                  <a:schemeClr val="accent3">
                    <a:lumMod val="75000"/>
                  </a:schemeClr>
                </a:solidFill>
              </a:rPr>
              <a:t>μ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every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1 Hz</a:t>
            </a:r>
            <a:endParaRPr lang="en-US">
              <a:solidFill>
                <a:schemeClr val="accent4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6441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2" id="{808DE050-66B1-364F-9DC5-58184CC96A72}" vid="{D6F088E7-0E47-554C-A399-84C94022009F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FNAL_Partnership_PowerPoint_16x9-seasons_052121</Template>
  <TotalTime>29130</TotalTime>
  <Words>3229</Words>
  <Application>Microsoft Office PowerPoint</Application>
  <PresentationFormat>On-screen Show (16:9)</PresentationFormat>
  <Paragraphs>429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</vt:lpstr>
      <vt:lpstr>Calibri</vt:lpstr>
      <vt:lpstr>Cambria</vt:lpstr>
      <vt:lpstr>Cambria Math</vt:lpstr>
      <vt:lpstr>DejaVu Sans</vt:lpstr>
      <vt:lpstr>Helvetica</vt:lpstr>
      <vt:lpstr>Times New Roman</vt:lpstr>
      <vt:lpstr>Fermilab_PPT_090915</vt:lpstr>
      <vt:lpstr>1_Fermilab_PPT_090915</vt:lpstr>
      <vt:lpstr>PowerPoint Presentation</vt:lpstr>
      <vt:lpstr>Program Planning Assumptions</vt:lpstr>
      <vt:lpstr>Updated List of Beamlines</vt:lpstr>
      <vt:lpstr>Linac2 0.8 GeV H- Ions</vt:lpstr>
      <vt:lpstr>Linac2 H- Ion Upgrades</vt:lpstr>
      <vt:lpstr>Booster 8-GeV protons</vt:lpstr>
      <vt:lpstr>Recycler / Main Inector 8-120 GeV protons</vt:lpstr>
      <vt:lpstr>FAST/IOTA 250 MeV Electron Beamline</vt:lpstr>
      <vt:lpstr>FAST/IOTA Proton Beamline</vt:lpstr>
      <vt:lpstr>Summary Table</vt:lpstr>
      <vt:lpstr>PowerPoint Presentation</vt:lpstr>
      <vt:lpstr>Some Highlights of Fermilab Neutrino Program in P5 Report</vt:lpstr>
      <vt:lpstr>Accelerator Complex</vt:lpstr>
      <vt:lpstr>Introduction to Fermilab accelerators</vt:lpstr>
      <vt:lpstr>Accelerator Complex in PIP-II / LBNF era (pre ACE plan)</vt:lpstr>
      <vt:lpstr>Accelerator Complex in PIP-II / LBNF era (pre ACE plan)</vt:lpstr>
      <vt:lpstr>Past &amp; Future Long Baseline Neutrino Program (with ACE)</vt:lpstr>
      <vt:lpstr>Accelerator Complex Evolution (ACE) Main Injector Ramp &amp; Targetry (MIRT)</vt:lpstr>
      <vt:lpstr>Impact of shortened cycle on other experiments</vt:lpstr>
      <vt:lpstr>PowerPoint Presentation</vt:lpstr>
      <vt:lpstr>Demonstrator Candidate Sites</vt:lpstr>
      <vt:lpstr>Demonstrator Candidate Sites</vt:lpstr>
      <vt:lpstr>Muon Ionization Cooling Technology Demonstrator </vt:lpstr>
      <vt:lpstr>Site Considerations</vt:lpstr>
      <vt:lpstr>Demonstrator Candidate Sites</vt:lpstr>
      <vt:lpstr>Proposed Facility at PIP-II Linac (from F2D2)</vt:lpstr>
      <vt:lpstr>0.8-1.0 GeV H- particles from PIP-II Linac</vt:lpstr>
      <vt:lpstr>Demonstrator Candidate Sites</vt:lpstr>
      <vt:lpstr>8-GeV p / 3-GeV μ Muon Campus Delivery Ring Site</vt:lpstr>
      <vt:lpstr>8 GeV protons from Fermilab Booster</vt:lpstr>
      <vt:lpstr>Demonstrator Candidate Sites</vt:lpstr>
      <vt:lpstr>MI Abort / NuSTORM Site</vt:lpstr>
      <vt:lpstr>8-120 GeV protons from Main Injector / Recycler Ring</vt:lpstr>
      <vt:lpstr>Summary</vt:lpstr>
      <vt:lpstr>Some Other Muon Collider Topics at Fermilab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E Convery</dc:creator>
  <cp:lastModifiedBy>Jeffrey Eldred</cp:lastModifiedBy>
  <cp:revision>428</cp:revision>
  <cp:lastPrinted>2014-01-20T19:40:21Z</cp:lastPrinted>
  <dcterms:created xsi:type="dcterms:W3CDTF">2023-04-18T18:49:48Z</dcterms:created>
  <dcterms:modified xsi:type="dcterms:W3CDTF">2026-02-09T21:53:33Z</dcterms:modified>
</cp:coreProperties>
</file>