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7" r:id="rId5"/>
    <p:sldMasterId id="2147483732" r:id="rId6"/>
  </p:sldMasterIdLst>
  <p:notesMasterIdLst>
    <p:notesMasterId r:id="rId38"/>
  </p:notesMasterIdLst>
  <p:sldIdLst>
    <p:sldId id="256" r:id="rId7"/>
    <p:sldId id="258" r:id="rId8"/>
    <p:sldId id="259" r:id="rId9"/>
    <p:sldId id="272" r:id="rId10"/>
    <p:sldId id="273" r:id="rId11"/>
    <p:sldId id="260" r:id="rId12"/>
    <p:sldId id="262" r:id="rId13"/>
    <p:sldId id="294" r:id="rId14"/>
    <p:sldId id="293" r:id="rId15"/>
    <p:sldId id="298" r:id="rId16"/>
    <p:sldId id="295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8" r:id="rId34"/>
    <p:sldId id="319" r:id="rId35"/>
    <p:sldId id="263" r:id="rId36"/>
    <p:sldId id="257" r:id="rId37"/>
  </p:sldIdLst>
  <p:sldSz cx="12192000" cy="6858000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3C6"/>
    <a:srgbClr val="FBF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3288" autoAdjust="0"/>
    <p:restoredTop sz="96290"/>
  </p:normalViewPr>
  <p:slideViewPr>
    <p:cSldViewPr snapToGrid="0" showGuides="1">
      <p:cViewPr varScale="1">
        <p:scale>
          <a:sx n="218" d="100"/>
          <a:sy n="218" d="100"/>
        </p:scale>
        <p:origin x="189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3/2/26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2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5062" y="72052"/>
            <a:ext cx="3263255" cy="359892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 dirty="0"/>
              <a:t>K. Long</a:t>
            </a:r>
          </a:p>
          <a:p>
            <a:pPr lvl="0"/>
            <a:fld id="{9DCC74C0-6BEE-FF4F-AD0C-03B911E77FAB}" type="datetime4">
              <a:rPr lang="en-GB" smtClean="0"/>
              <a:t>16 December 2025</a:t>
            </a:fld>
            <a:endParaRPr lang="en-GB" dirty="0"/>
          </a:p>
        </p:txBody>
      </p:sp>
      <p:pic>
        <p:nvPicPr>
          <p:cNvPr id="2" name="Picture 2" descr="STFC logo">
            <a:extLst>
              <a:ext uri="{FF2B5EF4-FFF2-40B4-BE49-F238E27FC236}">
                <a16:creationId xmlns:a16="http://schemas.microsoft.com/office/drawing/2014/main" id="{60CAF404-64A1-1DAA-E5DA-C4E750076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417" y="8865"/>
            <a:ext cx="1403583" cy="359893"/>
          </a:xfrm>
          <a:prstGeom prst="rect">
            <a:avLst/>
          </a:prstGeom>
          <a:solidFill>
            <a:srgbClr val="000080"/>
          </a:solidFill>
          <a:ln>
            <a:solidFill>
              <a:srgbClr val="000080"/>
            </a:solidFill>
          </a:ln>
        </p:spPr>
      </p:pic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2D02D4AE-58D3-41BB-8060-5ADF87B91618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8FD75DBF-6AEB-4550-BEA6-FE6CE3862FB9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08CB2C9E-B7BA-48F8-8C95-4A603CB4A0B6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6CB10E69-4493-469E-9F6F-0F2C42DABB23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49A67A56-2FF9-491E-814D-0A900175F8E1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024982C8-03A6-4D1C-870A-BE728679E492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43DF533C-450F-4C7A-8669-D1C1D442E9DA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B67106-7FE2-4B8D-9827-B242124A96D0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0D240A93-6E2C-479B-B487-61050B029E0E}" type="datetime1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54AFBB15-756E-4C9B-BAD5-65B8245F1711}" type="datetime1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66563" y="6719455"/>
            <a:ext cx="318491" cy="137272"/>
          </a:xfrm>
        </p:spPr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5A99664A-9D95-4BFD-9EE2-ED03761B5D93}" type="datetime1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16F8D3-3840-4002-A902-CA5665F1877D}" type="datetime1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37846E35-447D-4F3F-B312-D5A5B297F989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910253B4-E62F-43A9-95E1-1281FC369A0C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E045C65B-45F4-494F-85C9-F650D9479B4E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112BB683-185E-47F3-8B62-B7D69EB8BD5B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1946529D-9412-41C5-A6C2-C931A11B8D57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CA66683B-1327-4EC5-BC3D-F1BC9929DF1D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99C00F3C-9559-4D72-9EA0-55DADACB2573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B51BB1C3-5A45-497F-BCC7-EC2CAE0BF41E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4996" y="6708025"/>
            <a:ext cx="318491" cy="137272"/>
          </a:xfrm>
        </p:spPr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2E5B9E16-EEE1-449A-9FC3-EC3A45AD75A9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1A905C08-4378-4C2A-80FC-85BE4CC22ED2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54999A96-AD1A-4D71-9FB8-4FC24821C6DB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46D04DA1-1F50-4046-AB99-973BFEA76F20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C45F4D7C-325E-46DC-8928-255FD373C96D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66A20609-BB11-4BF4-8697-59822653EB4F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93C4F2A2-6868-407F-8098-72A30A0A7D4F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599DDFD2-A19B-4FDD-86ED-B185BF53816E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D18818C7-E49D-46B4-A26D-8654FF918181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88DF4B4E-1431-4713-BED5-A43C1F5596C4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>
            <a:lvl2pPr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66563" y="6720728"/>
            <a:ext cx="318491" cy="137272"/>
          </a:xfrm>
        </p:spPr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878288"/>
            <a:ext cx="5606484" cy="652688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7F33E122-4495-44BA-A4C1-8BE76937A80D}" type="datetime1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C8C3038C-7537-45C4-BC31-19A4CC76608A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F60A9E25-142E-4760-8666-599A78D60753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E3F32C0C-5320-426A-9514-B5BB83F873AE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E7F5FA-78BB-B051-2F1F-3CECE48A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6565" y="6550223"/>
            <a:ext cx="618489" cy="307777"/>
          </a:xfrm>
        </p:spPr>
        <p:txBody>
          <a:bodyPr wrap="square">
            <a:spAutoFit/>
          </a:bodyPr>
          <a:lstStyle>
            <a:lvl1pPr algn="r">
              <a:defRPr sz="2000"/>
            </a:lvl1pPr>
          </a:lstStyle>
          <a:p>
            <a:pPr algn="r"/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C6D330E4-EC35-42CE-9A21-653C43AB9D97}" type="datetime1">
              <a:rPr lang="en-GB" smtClean="0"/>
              <a:t>02/03/2026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912DF983-3AD9-45E2-9CD5-5871D2EB91F5}" type="datetime1">
              <a:rPr lang="en-GB" smtClean="0"/>
              <a:t>02/03/2026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377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205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50797"/>
            <a:ext cx="5994400" cy="610720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750797"/>
            <a:ext cx="5994400" cy="610720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78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3110-C7A8-148E-3E96-29F204B2F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DFA65-3E7F-8783-007D-7C57AB222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97A26-C38F-479A-44A7-0F594202F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C402-BB0C-3B41-F261-E55C29A5B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3A9-644A-F34B-8DD3-18081A9F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9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753EDC06-C956-40EB-B7C2-5D24D2134868}" type="datetime1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CCD6-6989-9A6A-EC7B-95D77921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1588-FDDE-27F7-8F94-6AF4DC4E3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7D22B-5D40-22AD-30F0-221DF2A75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EEC2A-1BE0-81B8-B107-7D9A7E9C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C92E9-A222-7266-7120-8F3A69C0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200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F69B-2F65-ED23-2068-D45FFBB2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BA5DD-1875-20E1-A2C8-C4B809661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EDF98-6116-DEA5-9CE7-50566215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BBA2D-CD15-9D5F-169C-0DAB2937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789BA-E354-D313-3EA9-C5BE63F1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14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265F-033D-3C88-1714-4FE3838CA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361EB-D56D-F69B-352F-8FF82BA9C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9644-153F-BAA7-8B6E-B3763A44F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A6AFC-E1ED-DE97-3C80-8FF0F261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847B1-E216-AEBA-2BB1-339578DE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AC789-9459-8594-85D0-77142553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180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9260-8C79-3324-D7D8-B1E450EC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C8F18-3F40-BA33-85F2-5D0C3A339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AF887-21AD-514B-9BD4-AA07213F6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26677-A2D1-B1BC-308B-FCF9EB688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A5F34-AD1B-A678-58F4-7A81A99DB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0543AF-163A-64ED-3680-EDFA3FA6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3/2/26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FF6587-C887-1460-9CED-C7EEA350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9F35A8-8262-C75E-06DE-A2A061F3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0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600A4-DA16-F9C5-DC27-714BB0F0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2EABC-BD8C-482D-70EB-18D4CBCA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3/2/26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DF2E3-0738-82C5-A040-D61A4564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27828-041D-DAEB-D953-86E065A0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868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4F6EF-8E5F-AEED-66B5-44E28E2DC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3/2/26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5158C-42B2-A4E9-C6E7-2CC2D878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985F6-4CC0-0503-202C-AFFACDCD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468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0DE2-40AE-2BC4-FC1D-08ACF345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4BC2D-966A-5347-32C0-BE0AFA47D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65BDD-89B4-B477-F478-CA2997C01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F7D61-35A0-92BF-ED26-F333A676C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B52C0-733B-A454-D139-DF5834AA2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6BE44-C555-1632-B74A-1FCD4D18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729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C59A4-92F2-A9DC-0316-4D9274BE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87F90B-1FBE-E52F-1133-B61F417564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E7B46-622B-94E3-E17D-113ED632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1D22-5544-50BD-1FC8-0D196559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CC463-00A5-81EE-1A66-4B4B8B81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566AC-AB5C-D888-B9D4-3DC83172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01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CDB25-A854-E06A-82D8-33207EEBC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B72AC-3A7C-76EE-8A0D-16CBD44DD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1DBD1-D0A5-0AA3-E2C0-B851DD166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CBD96-6F1D-28F7-31AC-FF7CC88D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CE8F0-D6A7-655C-D680-1B6EC479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302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04BB2B-9230-A629-2EF0-D3FC7BC6E3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07012-6A2F-7126-3B93-55A192545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FDEBD-656F-F098-F489-FFA28D717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BDA00-4B31-5B4C-94C5-0B1ED045DDD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D2670-FA44-9D74-2B1E-0E81AD3D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4EC4F-75D8-5DD0-6868-5CBD91D8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79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27072CD8-4874-4E1A-99A5-6A33EAEAD984}" type="datetime1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412877"/>
            <a:ext cx="3078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sz="2400" b="1" smtClean="0">
                <a:solidFill>
                  <a:schemeClr val="bg1"/>
                </a:solidFill>
              </a:rPr>
              <a:t>2 March, 2026</a:t>
            </a:fld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18277" cy="479857"/>
          </a:xfrm>
          <a:prstGeom prst="rect">
            <a:avLst/>
          </a:prstGeom>
        </p:spPr>
      </p:pic>
      <p:pic>
        <p:nvPicPr>
          <p:cNvPr id="11" name="Picture 10" descr="2473_web_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737" y="0"/>
            <a:ext cx="2182263" cy="47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961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780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 algn="r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58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50797"/>
            <a:ext cx="5994400" cy="610720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750797"/>
            <a:ext cx="5994400" cy="610720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64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848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847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017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470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586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67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AEE23BCF-757C-48E4-AB43-882F0A78532C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84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/>
          <a:lstStyle/>
          <a:p>
            <a:fld id="{17B683EC-1E11-45E0-886A-851228B0A8DF}" type="datetime1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66563" y="6720728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0" r:id="rId2"/>
    <p:sldLayoutId id="2147483683" r:id="rId3"/>
    <p:sldLayoutId id="2147483684" r:id="rId4"/>
    <p:sldLayoutId id="2147483652" r:id="rId5"/>
    <p:sldLayoutId id="2147483685" r:id="rId6"/>
    <p:sldLayoutId id="2147483686" r:id="rId7"/>
    <p:sldLayoutId id="2147483659" r:id="rId8"/>
    <p:sldLayoutId id="2147483687" r:id="rId9"/>
    <p:sldLayoutId id="2147483688" r:id="rId10"/>
    <p:sldLayoutId id="2147483660" r:id="rId11"/>
    <p:sldLayoutId id="2147483689" r:id="rId12"/>
    <p:sldLayoutId id="2147483690" r:id="rId13"/>
    <p:sldLayoutId id="2147483677" r:id="rId14"/>
    <p:sldLayoutId id="2147483691" r:id="rId15"/>
    <p:sldLayoutId id="2147483692" r:id="rId16"/>
    <p:sldLayoutId id="2147483676" r:id="rId17"/>
    <p:sldLayoutId id="2147483667" r:id="rId18"/>
    <p:sldLayoutId id="2147483693" r:id="rId19"/>
    <p:sldLayoutId id="2147483694" r:id="rId20"/>
    <p:sldLayoutId id="2147483666" r:id="rId21"/>
    <p:sldLayoutId id="2147483661" r:id="rId22"/>
    <p:sldLayoutId id="2147483695" r:id="rId23"/>
    <p:sldLayoutId id="2147483696" r:id="rId24"/>
    <p:sldLayoutId id="2147483669" r:id="rId25"/>
    <p:sldLayoutId id="2147483697" r:id="rId26"/>
    <p:sldLayoutId id="2147483698" r:id="rId27"/>
    <p:sldLayoutId id="2147483678" r:id="rId28"/>
    <p:sldLayoutId id="2147483699" r:id="rId29"/>
    <p:sldLayoutId id="2147483700" r:id="rId30"/>
    <p:sldLayoutId id="2147483662" r:id="rId31"/>
    <p:sldLayoutId id="2147483701" r:id="rId32"/>
    <p:sldLayoutId id="2147483702" r:id="rId33"/>
    <p:sldLayoutId id="2147483663" r:id="rId34"/>
    <p:sldLayoutId id="2147483703" r:id="rId35"/>
    <p:sldLayoutId id="2147483704" r:id="rId36"/>
    <p:sldLayoutId id="2147483664" r:id="rId37"/>
    <p:sldLayoutId id="2147483705" r:id="rId38"/>
    <p:sldLayoutId id="2147483706" r:id="rId39"/>
    <p:sldLayoutId id="2147483665" r:id="rId40"/>
    <p:sldLayoutId id="2147483671" r:id="rId41"/>
    <p:sldLayoutId id="2147483707" r:id="rId42"/>
    <p:sldLayoutId id="2147483708" r:id="rId43"/>
    <p:sldLayoutId id="2147483670" r:id="rId44"/>
    <p:sldLayoutId id="2147483672" r:id="rId45"/>
    <p:sldLayoutId id="2147483674" r:id="rId46"/>
    <p:sldLayoutId id="2147483709" r:id="rId47"/>
    <p:sldLayoutId id="2147483710" r:id="rId48"/>
    <p:sldLayoutId id="2147483673" r:id="rId49"/>
    <p:sldLayoutId id="2147483654" r:id="rId50"/>
    <p:sldLayoutId id="2147483711" r:id="rId51"/>
    <p:sldLayoutId id="2147483712" r:id="rId52"/>
    <p:sldLayoutId id="2147483655" r:id="rId53"/>
    <p:sldLayoutId id="2147483713" r:id="rId54"/>
    <p:sldLayoutId id="2147483714" r:id="rId55"/>
    <p:sldLayoutId id="2147483729" r:id="rId56"/>
    <p:sldLayoutId id="2147483730" r:id="rId57"/>
    <p:sldLayoutId id="2147483731" r:id="rId58"/>
  </p:sldLayoutIdLst>
  <p:transition>
    <p:fade/>
  </p:transition>
  <p:hf hd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06">
          <p15:clr>
            <a:srgbClr val="F26B43"/>
          </p15:clr>
        </p15:guide>
        <p15:guide id="4" pos="7475">
          <p15:clr>
            <a:srgbClr val="F26B43"/>
          </p15:clr>
        </p15:guide>
        <p15:guide id="5" orient="horz" pos="207">
          <p15:clr>
            <a:srgbClr val="F26B43"/>
          </p15:clr>
        </p15:guide>
        <p15:guide id="6" orient="horz" pos="411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879">
          <p15:clr>
            <a:srgbClr val="F26B43"/>
          </p15:clr>
        </p15:guide>
        <p15:guide id="9" pos="3723">
          <p15:clr>
            <a:srgbClr val="F26B43"/>
          </p15:clr>
        </p15:guide>
        <p15:guide id="10" pos="395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C0580-9663-C5B5-2D84-F33D3071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E30C9-3B80-A2B6-8FDD-9284F9431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88B9C-3550-4FD9-321B-D9CCE767E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1BDA00-4B31-5B4C-94C5-0B1ED045DDD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30BC8-B622-9D2F-6D53-4163CD45D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FFD80-F055-A3B7-465E-880AF3216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1F55C2-8F94-5F4F-B29F-326777D53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50797"/>
            <a:ext cx="12192000" cy="6107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73456"/>
            <a:ext cx="2844800" cy="284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79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r" defTabSz="609585" rtl="0" eaLnBrk="1" latinLnBrk="0" hangingPunct="1">
        <a:spcBef>
          <a:spcPct val="0"/>
        </a:spcBef>
        <a:buNone/>
        <a:defRPr sz="5867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(null)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(null)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(null)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(null)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5.(null)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62E2F9-67EF-49A4-C966-DC819B855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0" y="2417400"/>
            <a:ext cx="10171455" cy="1847942"/>
          </a:xfrm>
        </p:spPr>
        <p:txBody>
          <a:bodyPr/>
          <a:lstStyle/>
          <a:p>
            <a:r>
              <a:rPr lang="en-US" dirty="0"/>
              <a:t>Lessons learnt from MICE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14C6A58-4BC9-DEC5-4985-01679C720F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DF513D-AA12-6F69-5FEE-D1348DB990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K. Long</a:t>
            </a:r>
          </a:p>
          <a:p>
            <a:fld id="{FA6DD110-9F71-804E-BF04-B7214D1E8C1A}" type="datetime4">
              <a:rPr lang="en-US"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4524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Muon Collider and Neutrino Factory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TUPME012_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84" y="890621"/>
            <a:ext cx="10281433" cy="579124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90094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ADAF65-65A6-854B-9195-8161F5CD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2003/04: Astbury panel/proposal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ED0BD8-58AC-8D41-885A-71E0C2CA92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987" y="873949"/>
            <a:ext cx="5628024" cy="1268889"/>
          </a:xfrm>
          <a:ln>
            <a:solidFill>
              <a:srgbClr val="00640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/>
              <a:t>No lower bound on </a:t>
            </a:r>
            <a:r>
              <a:rPr lang="en-US" i="1" dirty="0">
                <a:latin typeface="Symbol" pitchFamily="2" charset="2"/>
              </a:rPr>
              <a:t>q</a:t>
            </a:r>
            <a:r>
              <a:rPr lang="en-US" baseline="-25000" dirty="0"/>
              <a:t>13</a:t>
            </a:r>
            <a:r>
              <a:rPr lang="en-US" dirty="0"/>
              <a:t> </a:t>
            </a:r>
          </a:p>
          <a:p>
            <a:r>
              <a:rPr lang="en-US" dirty="0"/>
              <a:t>Indirect constraints on Higgs mass:</a:t>
            </a:r>
          </a:p>
          <a:p>
            <a:pPr lvl="1"/>
            <a:r>
              <a:rPr lang="en-US" dirty="0"/>
              <a:t>LHC operations not yet started</a:t>
            </a:r>
          </a:p>
          <a:p>
            <a:pPr lvl="1"/>
            <a:r>
              <a:rPr lang="en-US" dirty="0"/>
              <a:t>Energy frontier beyond LHC under discussion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4D75DF-CC2C-9C43-95DA-3FF0A9FBE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5342173"/>
            <a:ext cx="5834303" cy="1394215"/>
          </a:xfrm>
          <a:ln>
            <a:solidFill>
              <a:srgbClr val="00640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/>
              <a:t>Ionization cooling required:</a:t>
            </a:r>
          </a:p>
          <a:p>
            <a:pPr lvl="1"/>
            <a:r>
              <a:rPr lang="en-US" dirty="0"/>
              <a:t>Neutrino Factory:</a:t>
            </a:r>
          </a:p>
          <a:p>
            <a:pPr lvl="2"/>
            <a:r>
              <a:rPr lang="en-US" dirty="0"/>
              <a:t>Discovery reach to  &lt;~ 4 x 10</a:t>
            </a:r>
            <a:r>
              <a:rPr lang="en-US" baseline="30000" dirty="0"/>
              <a:t>-6</a:t>
            </a:r>
            <a:endParaRPr lang="en-US" dirty="0"/>
          </a:p>
          <a:p>
            <a:pPr lvl="1"/>
            <a:r>
              <a:rPr lang="en-US" dirty="0"/>
              <a:t>Muon Collider:</a:t>
            </a:r>
          </a:p>
          <a:p>
            <a:pPr lvl="2"/>
            <a:r>
              <a:rPr lang="en-US" dirty="0"/>
              <a:t>Luminosity to deliver multi-</a:t>
            </a:r>
            <a:r>
              <a:rPr lang="en-US" dirty="0" err="1"/>
              <a:t>TeV</a:t>
            </a:r>
            <a:r>
              <a:rPr lang="en-US" dirty="0"/>
              <a:t> collisions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38B5BD-6108-8642-832B-8CFC1CAE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FCB2A-D24A-6646-92E1-431998404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1" y="2295895"/>
            <a:ext cx="6019240" cy="45144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7F7EF-9207-A048-A58C-F889A2568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6" t="2107"/>
          <a:stretch/>
        </p:blipFill>
        <p:spPr>
          <a:xfrm>
            <a:off x="6121191" y="750798"/>
            <a:ext cx="6004563" cy="450855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7254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72720-36EC-954B-B6AF-08BB68FD3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2012: </a:t>
            </a:r>
            <a:r>
              <a:rPr lang="en-US" dirty="0" err="1"/>
              <a:t>annus</a:t>
            </a:r>
            <a:r>
              <a:rPr lang="en-US" dirty="0"/>
              <a:t> mirabilis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892F2-9545-C448-9769-BBDB4EBD9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0798"/>
            <a:ext cx="12192000" cy="599790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New Higgs-like state at 125 GeV:</a:t>
            </a:r>
          </a:p>
          <a:p>
            <a:pPr lvl="1"/>
            <a:r>
              <a:rPr lang="en-GB" dirty="0"/>
              <a:t>Clear programme @ LHC to test SM Higgs hypothesis</a:t>
            </a:r>
          </a:p>
          <a:p>
            <a:endParaRPr lang="en-GB" dirty="0"/>
          </a:p>
          <a:p>
            <a:r>
              <a:rPr lang="en-GB" dirty="0" err="1"/>
              <a:t>Daya</a:t>
            </a:r>
            <a:r>
              <a:rPr lang="en-GB" dirty="0"/>
              <a:t> Bay: </a:t>
            </a:r>
            <a:r>
              <a:rPr lang="en-GB" i="1" dirty="0">
                <a:latin typeface="Symbol" pitchFamily="2" charset="2"/>
              </a:rPr>
              <a:t>q</a:t>
            </a:r>
            <a:r>
              <a:rPr lang="en-GB" baseline="-25000" dirty="0"/>
              <a:t>13</a:t>
            </a:r>
            <a:r>
              <a:rPr lang="en-GB" dirty="0"/>
              <a:t> ~ 0.1 &gt; 0:</a:t>
            </a:r>
          </a:p>
          <a:p>
            <a:pPr lvl="1"/>
            <a:r>
              <a:rPr lang="en-GB" dirty="0"/>
              <a:t>Conceivable to discover </a:t>
            </a:r>
            <a:br>
              <a:rPr lang="en-GB" dirty="0"/>
            </a:br>
            <a:r>
              <a:rPr lang="en-GB" dirty="0"/>
              <a:t>CP-invariance violation</a:t>
            </a:r>
          </a:p>
          <a:p>
            <a:pPr lvl="1"/>
            <a:r>
              <a:rPr lang="en-GB" dirty="0"/>
              <a:t>Neutrino Factory not required</a:t>
            </a:r>
            <a:br>
              <a:rPr lang="en-GB" dirty="0"/>
            </a:br>
            <a:r>
              <a:rPr lang="en-GB" dirty="0"/>
              <a:t>for next step in search for</a:t>
            </a:r>
            <a:br>
              <a:rPr lang="en-GB" dirty="0"/>
            </a:br>
            <a:r>
              <a:rPr lang="en-GB" dirty="0"/>
              <a:t>CP-invariance violation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8A3D7-F547-B94A-AD12-C84B92D3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A1DC3ABC-92C2-B748-ABF3-8546144348B4}" type="slidenum">
              <a:rPr lang="en-US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609585"/>
              <a:t>12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96B69-9553-3D46-823A-600250A7D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572" y="3016356"/>
            <a:ext cx="4503267" cy="2805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515F3-2C5B-7841-9BCA-B3BED5308C82}"/>
              </a:ext>
            </a:extLst>
          </p:cNvPr>
          <p:cNvSpPr txBox="1"/>
          <p:nvPr/>
        </p:nvSpPr>
        <p:spPr>
          <a:xfrm>
            <a:off x="7941684" y="2626523"/>
            <a:ext cx="354937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133" b="1" dirty="0">
                <a:solidFill>
                  <a:prstClr val="white"/>
                </a:solidFill>
                <a:latin typeface="Calibri"/>
              </a:rPr>
              <a:t>ICHEP 2012: school-boy mean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703DF-56F1-C94E-9C66-73C784F4AF83}"/>
              </a:ext>
            </a:extLst>
          </p:cNvPr>
          <p:cNvSpPr txBox="1"/>
          <p:nvPr/>
        </p:nvSpPr>
        <p:spPr>
          <a:xfrm>
            <a:off x="1933911" y="6223285"/>
            <a:ext cx="3955378" cy="3796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defTabSz="609585"/>
            <a:r>
              <a:rPr lang="en-US" sz="1867" b="1" dirty="0">
                <a:solidFill>
                  <a:prstClr val="white"/>
                </a:solidFill>
                <a:latin typeface="Calibri"/>
              </a:rPr>
              <a:t>[Risk noted in business case @ G/w 0]</a:t>
            </a:r>
          </a:p>
        </p:txBody>
      </p:sp>
    </p:spTree>
    <p:extLst>
      <p:ext uri="{BB962C8B-B14F-4D97-AF65-F5344CB8AC3E}">
        <p14:creationId xmlns:p14="http://schemas.microsoft.com/office/powerpoint/2010/main" val="3422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Projected sensitivity to </a:t>
            </a:r>
            <a:r>
              <a:rPr lang="en-US" dirty="0" err="1"/>
              <a:t>CPiV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5198533"/>
            <a:ext cx="12192000" cy="16594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DUNE and Hyper-K alone:</a:t>
            </a:r>
          </a:p>
          <a:p>
            <a:pPr lvl="1"/>
            <a:r>
              <a:rPr lang="en-US" dirty="0"/>
              <a:t>5σ sensitivity over &gt;50% of all values of </a:t>
            </a:r>
            <a:r>
              <a:rPr lang="en-US" dirty="0" err="1"/>
              <a:t>δ</a:t>
            </a:r>
            <a:r>
              <a:rPr lang="en-US" baseline="-25000" dirty="0" err="1"/>
              <a:t>CP</a:t>
            </a:r>
            <a:r>
              <a:rPr lang="en-US" dirty="0"/>
              <a:t> after 10 </a:t>
            </a:r>
            <a:r>
              <a:rPr lang="en-US" dirty="0" err="1"/>
              <a:t>yrs</a:t>
            </a:r>
            <a:endParaRPr lang="en-US" dirty="0"/>
          </a:p>
          <a:p>
            <a:r>
              <a:rPr lang="en-US" dirty="0"/>
              <a:t>Combined—sensitivity enhanced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A1DC3ABC-92C2-B748-ABF3-8546144348B4}" type="slidenum">
              <a:rPr lang="en-US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609585"/>
              <a:t>13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799845"/>
            <a:ext cx="3503448" cy="427868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020" y="1058183"/>
            <a:ext cx="6306313" cy="405494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726DCF-5D28-9E48-BD1F-FE34F585D0DE}"/>
              </a:ext>
            </a:extLst>
          </p:cNvPr>
          <p:cNvSpPr txBox="1"/>
          <p:nvPr/>
        </p:nvSpPr>
        <p:spPr>
          <a:xfrm>
            <a:off x="2262343" y="844166"/>
            <a:ext cx="1702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2060"/>
                </a:solidFill>
                <a:latin typeface="Calibri"/>
              </a:rPr>
              <a:t>LBNF/DUNE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E2A363-EF5F-5545-8AB5-6C87396244E0}"/>
              </a:ext>
            </a:extLst>
          </p:cNvPr>
          <p:cNvSpPr txBox="1"/>
          <p:nvPr/>
        </p:nvSpPr>
        <p:spPr>
          <a:xfrm>
            <a:off x="9365673" y="1335438"/>
            <a:ext cx="22041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2060"/>
                </a:solidFill>
                <a:latin typeface="Calibri"/>
              </a:rPr>
              <a:t>J-PARC/Hyper-K</a:t>
            </a:r>
          </a:p>
        </p:txBody>
      </p:sp>
    </p:spTree>
    <p:extLst>
      <p:ext uri="{BB962C8B-B14F-4D97-AF65-F5344CB8AC3E}">
        <p14:creationId xmlns:p14="http://schemas.microsoft.com/office/powerpoint/2010/main" val="1010876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D5D72-2D2B-B043-9FC5-0338A764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2018: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56FA36-488A-8546-9B24-8EFAF4DF8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5199" y="3928533"/>
            <a:ext cx="5251989" cy="2644923"/>
          </a:xfrm>
          <a:ln>
            <a:solidFill>
              <a:schemeClr val="bg1"/>
            </a:solidFill>
          </a:ln>
        </p:spPr>
        <p:txBody>
          <a:bodyPr>
            <a:normAutofit fontScale="55000" lnSpcReduction="20000"/>
          </a:bodyPr>
          <a:lstStyle/>
          <a:p>
            <a:pPr marL="243411" indent="-243411"/>
            <a:r>
              <a:rPr lang="en-US" dirty="0"/>
              <a:t>Looking beyond LHC @ DUNE/Hyper-K</a:t>
            </a:r>
          </a:p>
          <a:p>
            <a:endParaRPr lang="en-US" dirty="0"/>
          </a:p>
          <a:p>
            <a:pPr marL="243411" indent="-243411"/>
            <a:r>
              <a:rPr lang="en-US" dirty="0"/>
              <a:t>EU Strategy update:</a:t>
            </a:r>
          </a:p>
          <a:p>
            <a:pPr marL="539737" lvl="1" indent="-283626"/>
            <a:r>
              <a:rPr lang="en-US" dirty="0"/>
              <a:t>Muon Collider w/g:</a:t>
            </a:r>
          </a:p>
          <a:p>
            <a:pPr marL="833946" lvl="2" indent="-258227"/>
            <a:r>
              <a:rPr lang="en-US" dirty="0"/>
              <a:t>Proton driven</a:t>
            </a:r>
          </a:p>
          <a:p>
            <a:pPr marL="833946" lvl="2" indent="-258227"/>
            <a:r>
              <a:rPr lang="en-US" dirty="0"/>
              <a:t>LEMMA; </a:t>
            </a:r>
            <a:r>
              <a:rPr lang="en-US" i="1" dirty="0" err="1"/>
              <a:t>e</a:t>
            </a:r>
            <a:r>
              <a:rPr lang="en-US" baseline="30000" dirty="0" err="1"/>
              <a:t>+</a:t>
            </a:r>
            <a:r>
              <a:rPr lang="en-US" i="1" dirty="0" err="1"/>
              <a:t>e</a:t>
            </a:r>
            <a:r>
              <a:rPr lang="en-US" baseline="30000" dirty="0"/>
              <a:t>-</a:t>
            </a:r>
            <a:r>
              <a:rPr lang="en-US" dirty="0"/>
              <a:t> driven</a:t>
            </a:r>
          </a:p>
          <a:p>
            <a:endParaRPr lang="en-US" dirty="0"/>
          </a:p>
          <a:p>
            <a:pPr marL="243411" indent="-243411"/>
            <a:r>
              <a:rPr lang="en-US" dirty="0"/>
              <a:t>MICE results important </a:t>
            </a:r>
            <a:r>
              <a:rPr lang="en-US" dirty="0" err="1"/>
              <a:t>i</a:t>
            </a:r>
            <a:r>
              <a:rPr lang="en-US" dirty="0"/>
              <a:t>/p to Strategy Update process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93E59F-A276-D94E-B218-624AEF21B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4523" y="902989"/>
            <a:ext cx="3211919" cy="2005992"/>
          </a:xfrm>
          <a:ln>
            <a:solidFill>
              <a:schemeClr val="bg1"/>
            </a:solidFill>
          </a:ln>
        </p:spPr>
        <p:txBody>
          <a:bodyPr>
            <a:normAutofit fontScale="55000" lnSpcReduction="20000"/>
          </a:bodyPr>
          <a:lstStyle/>
          <a:p>
            <a:pPr marL="243411" indent="-243411"/>
            <a:r>
              <a:rPr lang="en-US" dirty="0"/>
              <a:t>P5:</a:t>
            </a:r>
          </a:p>
          <a:p>
            <a:pPr marL="539737" lvl="1" indent="-222245"/>
            <a:r>
              <a:rPr lang="en-US" dirty="0"/>
              <a:t>Neutrino </a:t>
            </a:r>
            <a:r>
              <a:rPr lang="en-US" dirty="0" err="1"/>
              <a:t>programme</a:t>
            </a:r>
            <a:r>
              <a:rPr lang="en-US" dirty="0"/>
              <a:t>:</a:t>
            </a:r>
          </a:p>
          <a:p>
            <a:pPr marL="662501" lvl="2" indent="-196846"/>
            <a:r>
              <a:rPr lang="en-US" dirty="0"/>
              <a:t>LBNF/DUNE</a:t>
            </a:r>
          </a:p>
          <a:p>
            <a:pPr marL="662501" lvl="2" indent="-196846"/>
            <a:r>
              <a:rPr lang="en-US" dirty="0"/>
              <a:t>LBND</a:t>
            </a:r>
          </a:p>
          <a:p>
            <a:pPr marL="539737" lvl="1" indent="-222245"/>
            <a:r>
              <a:rPr lang="en-US" dirty="0"/>
              <a:t>Energy Frontier:</a:t>
            </a:r>
          </a:p>
          <a:p>
            <a:pPr marL="662501" lvl="2" indent="-196846"/>
            <a:r>
              <a:rPr lang="en-US" dirty="0"/>
              <a:t>LHC and its upgrades</a:t>
            </a:r>
          </a:p>
          <a:p>
            <a:pPr marL="662501" lvl="2" indent="-196846"/>
            <a:r>
              <a:rPr lang="en-US" dirty="0"/>
              <a:t>ILC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2D6FF-84F2-994A-ACD9-97036EE9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A1DC3ABC-92C2-B748-ABF3-8546144348B4}" type="slidenum">
              <a:rPr lang="en-US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609585"/>
              <a:t>14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E75C4-E104-6342-96AE-E7464CAF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" y="88024"/>
            <a:ext cx="6463863" cy="36359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B7E954-4D17-9E40-864D-92A52665E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83" y="3159013"/>
            <a:ext cx="6463864" cy="363592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421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449B-B600-FF41-AD50-7F6C0BD07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brief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86AFC-5249-414B-A2B2-24AFF1C0D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Collaboration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C511D-3933-4F45-BAC9-8F4C13AB5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8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E399A-4F05-2741-A0A0-F2B86AA2C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8127A-3C20-AC47-B926-798CCA54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5" y="50836"/>
            <a:ext cx="4838727" cy="673544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2C8FE-98D3-7042-917E-FFA0D8091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2" r="2268"/>
          <a:stretch/>
        </p:blipFill>
        <p:spPr>
          <a:xfrm>
            <a:off x="4369281" y="1266627"/>
            <a:ext cx="3369536" cy="51867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72420-3852-2949-B03F-3E4ED28EC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336" y="61347"/>
            <a:ext cx="4739755" cy="673544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5620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792C60-6630-8945-BD8C-326C2E45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9F405-684D-CB4A-8292-7C28C36C1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7" y="68229"/>
            <a:ext cx="5010391" cy="67120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A6851-9C74-4A43-A82A-B95326D4C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0" t="2049" r="2524" b="2498"/>
          <a:stretch/>
        </p:blipFill>
        <p:spPr>
          <a:xfrm>
            <a:off x="4762072" y="1724121"/>
            <a:ext cx="4585128" cy="322657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2ADFD-8F8B-0B45-850B-3802DE2B6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743" y="68229"/>
            <a:ext cx="4127055" cy="67120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5124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C7D28-62DA-6D4E-B4B2-2FFF48D1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International review of MICE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33BAC-5CC5-3749-B83E-0CCF42FD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1" y="750797"/>
            <a:ext cx="6043087" cy="639763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Astbury Panel #1: 2002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3F5F-FDC7-FC45-81CD-B5E7F61A1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570" y="1389794"/>
            <a:ext cx="6043087" cy="532631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Recommended full proposal be solicited</a:t>
            </a:r>
          </a:p>
          <a:p>
            <a:r>
              <a:rPr lang="en-US" dirty="0"/>
              <a:t>Among the recommendations: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E6A30-6151-084F-9EF2-3D736F862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9" y="750797"/>
            <a:ext cx="5921920" cy="639763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Astbury Panel #2: 2003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EDAE80-63C1-C247-A783-861AD1204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9" y="1389794"/>
            <a:ext cx="5921921" cy="532631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Recommended approval of the proposal</a:t>
            </a:r>
          </a:p>
          <a:p>
            <a:r>
              <a:rPr lang="en-US" dirty="0"/>
              <a:t>Among the recommendations: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4207B-34DD-0149-855B-9B0F7F96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254C35-DBA2-FC4C-BED7-8BCE2E7FA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51" y="3695107"/>
            <a:ext cx="5643763" cy="11499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94A37-30AC-5A41-80FD-5BDBBC34F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932" y="3154421"/>
            <a:ext cx="5704413" cy="32796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0066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C3A46-927F-6948-BA05-CC534A24C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Astbury #2, Gateway 0, 1, 2/3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A2338-BE82-254D-AA3E-8246201FD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It did not prove to be possible to deliver:</a:t>
            </a:r>
          </a:p>
          <a:p>
            <a:pPr lvl="1"/>
            <a:r>
              <a:rPr lang="en-US" dirty="0"/>
              <a:t>RAL-based technical liaison in each critical sub-system; and</a:t>
            </a:r>
          </a:p>
          <a:p>
            <a:pPr lvl="1"/>
            <a:r>
              <a:rPr lang="en-US" dirty="0"/>
              <a:t>RAL-owned Technical Advisory Committee</a:t>
            </a:r>
          </a:p>
          <a:p>
            <a:pPr marL="0" indent="0">
              <a:buNone/>
              <a:tabLst>
                <a:tab pos="469888" algn="l"/>
              </a:tabLst>
            </a:pPr>
            <a:r>
              <a:rPr lang="en-US" dirty="0"/>
              <a:t>	KL comment: would have been of substantial benefit</a:t>
            </a:r>
          </a:p>
          <a:p>
            <a:pPr lvl="4"/>
            <a:endParaRPr lang="en-US" sz="2400" dirty="0"/>
          </a:p>
          <a:p>
            <a:r>
              <a:rPr lang="en-US" dirty="0"/>
              <a:t>Joint (CCLRC/PPARC) MICE Project Board: 2003/05</a:t>
            </a:r>
          </a:p>
          <a:p>
            <a:pPr lvl="1"/>
            <a:r>
              <a:rPr lang="en-US" dirty="0"/>
              <a:t>Oversaw MICE’s passage through Gateway Process:</a:t>
            </a:r>
          </a:p>
          <a:p>
            <a:pPr lvl="2"/>
            <a:r>
              <a:rPr lang="en-US" dirty="0"/>
              <a:t>UK approval process for Government procurement (analogous to US Critical Decision process)</a:t>
            </a:r>
          </a:p>
          <a:p>
            <a:pPr lvl="1"/>
            <a:r>
              <a:rPr lang="en-US" dirty="0"/>
              <a:t>Critical JMPB decisions:</a:t>
            </a:r>
          </a:p>
          <a:p>
            <a:pPr lvl="2"/>
            <a:r>
              <a:rPr lang="en-US" dirty="0"/>
              <a:t>Staged implementation:</a:t>
            </a:r>
          </a:p>
          <a:p>
            <a:pPr lvl="3"/>
            <a:r>
              <a:rPr lang="en-US" dirty="0"/>
              <a:t>Phase I: MICE to Step II</a:t>
            </a:r>
          </a:p>
          <a:p>
            <a:pPr lvl="3"/>
            <a:r>
              <a:rPr lang="en-US" dirty="0"/>
              <a:t>Phase II: MICE to Step VI</a:t>
            </a:r>
          </a:p>
          <a:p>
            <a:pPr lvl="2"/>
            <a:r>
              <a:rPr lang="en-US" dirty="0"/>
              <a:t>Air-cooled refrigerator to serve decay solenoid:</a:t>
            </a:r>
          </a:p>
          <a:p>
            <a:pPr lvl="3"/>
            <a:r>
              <a:rPr lang="en-US" dirty="0"/>
              <a:t>PSI solenoid requires high-pressure He gas at 10K; final expansion is done in the magnet</a:t>
            </a:r>
          </a:p>
          <a:p>
            <a:pPr lvl="3"/>
            <a:r>
              <a:rPr lang="en-US" dirty="0"/>
              <a:t>Consequence:</a:t>
            </a:r>
          </a:p>
          <a:p>
            <a:pPr lvl="4"/>
            <a:r>
              <a:rPr lang="en-US" dirty="0"/>
              <a:t>Superconducting magnets for MICE cooled using cryocoolers</a:t>
            </a:r>
          </a:p>
          <a:p>
            <a:pPr lvl="3"/>
            <a:r>
              <a:rPr lang="en-US" dirty="0"/>
              <a:t>Increased demands on design and execution of spectrometer, focusing and coupling magnets</a:t>
            </a:r>
          </a:p>
          <a:p>
            <a:pPr lvl="5"/>
            <a:endParaRPr lang="en-US" sz="2400" dirty="0"/>
          </a:p>
          <a:p>
            <a:r>
              <a:rPr lang="en-US" dirty="0"/>
              <a:t>KL comment:</a:t>
            </a:r>
          </a:p>
          <a:p>
            <a:pPr lvl="1"/>
            <a:r>
              <a:rPr lang="en-US" dirty="0"/>
              <a:t>Reduced risk and cost to UK; arguably allowing project to be approved</a:t>
            </a:r>
          </a:p>
          <a:p>
            <a:pPr lvl="1"/>
            <a:r>
              <a:rPr lang="en-US" dirty="0"/>
              <a:t>Increased risk and cost to collaborating institutes, in particular,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BB5B4-66EF-7646-AC21-75D597F8F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5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3D4D0-A2A9-ED47-B5B4-252EE2FB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A9675FB-12B2-E74B-BE40-575CACB6D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71" y="0"/>
            <a:ext cx="91445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42299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2BC3E-E7C5-8D43-9964-A15384B1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CMPB 2005/10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40F1C-EA15-7D46-A8A1-A8EDD5598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CCLRC  (later Collaboration) MICE Project Board</a:t>
            </a:r>
          </a:p>
          <a:p>
            <a:pPr lvl="1"/>
            <a:r>
              <a:rPr lang="en-US" dirty="0"/>
              <a:t>Oversaw execution of Phase I project (to Step II); and</a:t>
            </a:r>
          </a:p>
          <a:p>
            <a:pPr lvl="1"/>
            <a:r>
              <a:rPr lang="en-US" dirty="0"/>
              <a:t>Preparation of Phase II (MICE to Step VI)</a:t>
            </a:r>
          </a:p>
          <a:p>
            <a:endParaRPr lang="en-US" dirty="0"/>
          </a:p>
          <a:p>
            <a:r>
              <a:rPr lang="en-US" dirty="0"/>
              <a:t>Collaboration management of project:</a:t>
            </a:r>
          </a:p>
          <a:p>
            <a:pPr lvl="1"/>
            <a:r>
              <a:rPr lang="en-US" dirty="0"/>
              <a:t>Through ‘Technical Coordinator’ (aka Project Manager); and</a:t>
            </a:r>
          </a:p>
          <a:p>
            <a:pPr lvl="1"/>
            <a:r>
              <a:rPr lang="en-US" dirty="0"/>
              <a:t>Technical Board (http://</a:t>
            </a:r>
            <a:r>
              <a:rPr lang="en-US" dirty="0" err="1"/>
              <a:t>mice.iit.edu</a:t>
            </a:r>
            <a:r>
              <a:rPr lang="en-US" dirty="0"/>
              <a:t>/</a:t>
            </a:r>
            <a:r>
              <a:rPr lang="en-US" dirty="0" err="1"/>
              <a:t>tb</a:t>
            </a:r>
            <a:r>
              <a:rPr lang="en-US" dirty="0"/>
              <a:t>/)</a:t>
            </a:r>
          </a:p>
          <a:p>
            <a:endParaRPr lang="en-US" dirty="0"/>
          </a:p>
          <a:p>
            <a:r>
              <a:rPr lang="en-US" dirty="0"/>
              <a:t>Evolution of schedule:</a:t>
            </a:r>
          </a:p>
          <a:p>
            <a:pPr lvl="1"/>
            <a:r>
              <a:rPr lang="en-US" dirty="0"/>
              <a:t>Delays in implementation of </a:t>
            </a:r>
            <a:br>
              <a:rPr lang="en-US" dirty="0"/>
            </a:br>
            <a:r>
              <a:rPr lang="en-US" dirty="0"/>
              <a:t>MICE Muon Beam</a:t>
            </a:r>
          </a:p>
          <a:p>
            <a:pPr lvl="2"/>
            <a:r>
              <a:rPr lang="en-US" dirty="0"/>
              <a:t>Controlled by 2008, but, arguably</a:t>
            </a:r>
            <a:br>
              <a:rPr lang="en-US" dirty="0"/>
            </a:br>
            <a:r>
              <a:rPr lang="en-US" dirty="0"/>
              <a:t>focus on MMB issues meant that</a:t>
            </a:r>
            <a:br>
              <a:rPr lang="en-US" dirty="0"/>
            </a:br>
            <a:r>
              <a:rPr lang="en-US" dirty="0"/>
              <a:t>scrutiny of other aspects of MICE </a:t>
            </a:r>
            <a:br>
              <a:rPr lang="en-US" dirty="0"/>
            </a:br>
            <a:r>
              <a:rPr lang="en-US" dirty="0"/>
              <a:t>project by collaboration and CMPB </a:t>
            </a:r>
            <a:br>
              <a:rPr lang="en-US" dirty="0"/>
            </a:br>
            <a:r>
              <a:rPr lang="en-US" dirty="0"/>
              <a:t>was not so rigorous/detailed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6D2C6-6E4C-BA47-B463-85A376F1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04E35-4C6D-DD25-EE90-6EBBAFE0E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946" y="3429000"/>
            <a:ext cx="4187040" cy="333876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37900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949A1-8BCF-CB49-A51B-6D4E7C7DF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2010—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21BB3-4AE8-8B43-9235-3B529CFA7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MICE Project Board constituted 2010:</a:t>
            </a:r>
          </a:p>
          <a:p>
            <a:pPr lvl="1"/>
            <a:r>
              <a:rPr lang="en-US" dirty="0"/>
              <a:t>Resource Loaded Schedule Review 2013—</a:t>
            </a:r>
          </a:p>
          <a:p>
            <a:r>
              <a:rPr lang="en-US" dirty="0"/>
              <a:t>Collaboration:</a:t>
            </a:r>
          </a:p>
          <a:p>
            <a:pPr lvl="1"/>
            <a:r>
              <a:rPr lang="en-US" dirty="0"/>
              <a:t>MICE International Project Office: 2013—</a:t>
            </a:r>
          </a:p>
          <a:p>
            <a:r>
              <a:rPr lang="en-US" dirty="0"/>
              <a:t>Some key dates:</a:t>
            </a:r>
          </a:p>
          <a:p>
            <a:pPr lvl="1"/>
            <a:r>
              <a:rPr lang="en-US" dirty="0"/>
              <a:t>Step I complete: 								2010</a:t>
            </a:r>
          </a:p>
          <a:p>
            <a:pPr lvl="1"/>
            <a:r>
              <a:rPr lang="en-US" dirty="0"/>
              <a:t>Stray field identified as an issue: 			Mar		2012</a:t>
            </a:r>
          </a:p>
          <a:p>
            <a:pPr lvl="1"/>
            <a:r>
              <a:rPr lang="en-US" dirty="0"/>
              <a:t>SSU (SS2) delivered to RAL				Aug		2013</a:t>
            </a:r>
          </a:p>
          <a:p>
            <a:pPr lvl="1"/>
            <a:r>
              <a:rPr lang="en-US" dirty="0"/>
              <a:t>PRY adopted as solution: 				Sep		2013</a:t>
            </a:r>
          </a:p>
          <a:p>
            <a:pPr lvl="1"/>
            <a:r>
              <a:rPr lang="en-US" dirty="0"/>
              <a:t>Focus-coil installed						Oct		2013</a:t>
            </a:r>
          </a:p>
          <a:p>
            <a:pPr lvl="1"/>
            <a:r>
              <a:rPr lang="en-US" dirty="0"/>
              <a:t>SSD (SS1) delivered to RAL				Oct		2013</a:t>
            </a:r>
          </a:p>
          <a:p>
            <a:pPr lvl="1"/>
            <a:r>
              <a:rPr lang="en-US" dirty="0"/>
              <a:t>SSU, SSD installed						May, Jul	2014</a:t>
            </a:r>
          </a:p>
          <a:p>
            <a:pPr lvl="1"/>
            <a:r>
              <a:rPr lang="en-US" dirty="0"/>
              <a:t>PRY complete							May		2015</a:t>
            </a:r>
          </a:p>
          <a:p>
            <a:pPr lvl="1"/>
            <a:r>
              <a:rPr lang="en-US" dirty="0"/>
              <a:t>Magnet commissioning start			Jun		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5E1F1-02DB-E44E-BEC8-94B06BBB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0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298E-75E4-D046-9486-C53E7D232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Rebaseling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CD85F-F36B-7541-BD60-2C6BE2D6C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0797"/>
            <a:ext cx="12192000" cy="407345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US P5 review: May 2014</a:t>
            </a:r>
          </a:p>
          <a:p>
            <a:pPr lvl="1"/>
            <a:r>
              <a:rPr lang="en-GB" dirty="0"/>
              <a:t>Building for Discovery: Strategic Plan for U.S. Particle Physics in the Global Context</a:t>
            </a:r>
          </a:p>
          <a:p>
            <a:pPr lvl="2"/>
            <a:r>
              <a:rPr lang="en-US" dirty="0"/>
              <a:t>“</a:t>
            </a:r>
            <a:r>
              <a:rPr lang="en-US" i="1" dirty="0"/>
              <a:t>Realign activities in accelerator R&amp;D with the P5 strategic plan. Redirect muon collider R&amp;D and consult with international partners on the early termination of the MICE muon cooling R&amp;D facility.</a:t>
            </a:r>
            <a:r>
              <a:rPr lang="en-US" dirty="0"/>
              <a:t>”</a:t>
            </a:r>
          </a:p>
          <a:p>
            <a:r>
              <a:rPr lang="en-US" dirty="0" err="1"/>
              <a:t>MuPAC</a:t>
            </a:r>
            <a:r>
              <a:rPr lang="en-US" dirty="0"/>
              <a:t>: July 2014</a:t>
            </a:r>
          </a:p>
          <a:p>
            <a:pPr lvl="1"/>
            <a:r>
              <a:rPr lang="en-US" dirty="0"/>
              <a:t>From Office timeline summary:</a:t>
            </a:r>
          </a:p>
          <a:p>
            <a:pPr lvl="2"/>
            <a:r>
              <a:rPr lang="en-GB" dirty="0"/>
              <a:t>MICE seen as interesting benchmarking but not key to US programme </a:t>
            </a:r>
          </a:p>
          <a:p>
            <a:r>
              <a:rPr lang="en-US" dirty="0"/>
              <a:t>DOE MAP/MICE review: August 2014:</a:t>
            </a:r>
          </a:p>
          <a:p>
            <a:pPr lvl="1"/>
            <a:r>
              <a:rPr lang="en-US" dirty="0"/>
              <a:t>Coupling coil removed from MICE cooling cell</a:t>
            </a:r>
          </a:p>
          <a:p>
            <a:r>
              <a:rPr lang="en-US" dirty="0"/>
              <a:t>MPB/RLSR: November 2014:</a:t>
            </a:r>
          </a:p>
          <a:p>
            <a:pPr lvl="1"/>
            <a:r>
              <a:rPr lang="en-US" dirty="0"/>
              <a:t>Formal </a:t>
            </a:r>
            <a:r>
              <a:rPr lang="en-US" dirty="0" err="1"/>
              <a:t>rebaseline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MICE </a:t>
            </a:r>
            <a:r>
              <a:rPr lang="en-US" dirty="0" err="1"/>
              <a:t>programme</a:t>
            </a:r>
            <a:r>
              <a:rPr lang="en-US" dirty="0"/>
              <a:t> will culminate in simplified cooling demonstration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BCDD3-B655-FD49-8ECF-D0F64470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6BC7A-A7AF-C346-873D-560204804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039" y="4562381"/>
            <a:ext cx="8096469" cy="22059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73343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88455-663B-EE45-8FF0-07D2C90B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Turning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AFA25-449E-5945-9044-C0BCBA971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08525"/>
            <a:ext cx="7851227" cy="6107203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13</a:t>
            </a:r>
            <a:r>
              <a:rPr lang="en-US" baseline="30000" dirty="0"/>
              <a:t>th</a:t>
            </a:r>
            <a:r>
              <a:rPr lang="en-US" dirty="0"/>
              <a:t> September 2015:</a:t>
            </a:r>
          </a:p>
          <a:p>
            <a:pPr lvl="1"/>
            <a:r>
              <a:rPr lang="en-US" dirty="0"/>
              <a:t>SSD M1 coil fails in training quench</a:t>
            </a:r>
          </a:p>
          <a:p>
            <a:endParaRPr lang="en-US" dirty="0"/>
          </a:p>
          <a:p>
            <a:r>
              <a:rPr lang="en-US" dirty="0"/>
              <a:t>26Oct15, 3/4Dec15: Magnet reviews (US/MAP):</a:t>
            </a:r>
          </a:p>
          <a:p>
            <a:pPr lvl="1"/>
            <a:r>
              <a:rPr lang="en-US" dirty="0"/>
              <a:t>Replacement or refurbishment of SSD</a:t>
            </a:r>
          </a:p>
          <a:p>
            <a:r>
              <a:rPr lang="en-US" dirty="0"/>
              <a:t>MPB/RLSR: 03/04 April 2016:</a:t>
            </a:r>
          </a:p>
          <a:p>
            <a:pPr lvl="1"/>
            <a:r>
              <a:rPr lang="en-US" dirty="0"/>
              <a:t>UK should seek to recover SSD with transfer of resource from US</a:t>
            </a:r>
          </a:p>
          <a:p>
            <a:r>
              <a:rPr lang="en-US" dirty="0"/>
              <a:t>STFC Cost to completion review: 26 April 2016:</a:t>
            </a:r>
          </a:p>
          <a:p>
            <a:pPr lvl="1"/>
            <a:r>
              <a:rPr lang="en-US" dirty="0"/>
              <a:t>Rejects UK SSD recovery plan</a:t>
            </a:r>
          </a:p>
          <a:p>
            <a:pPr lvl="1"/>
            <a:r>
              <a:rPr lang="en-US" dirty="0"/>
              <a:t>Recommends extended running in Step IV configuration and that </a:t>
            </a:r>
            <a:br>
              <a:rPr lang="en-US" dirty="0"/>
            </a:br>
            <a:r>
              <a:rPr lang="en-US" dirty="0"/>
              <a:t>collaboration be asked to submit a proposal for a cooling </a:t>
            </a:r>
            <a:br>
              <a:rPr lang="en-US" dirty="0"/>
            </a:br>
            <a:r>
              <a:rPr lang="en-US" dirty="0"/>
              <a:t>demonstration that could be performed with available equipment </a:t>
            </a:r>
          </a:p>
          <a:p>
            <a:r>
              <a:rPr lang="en-US" dirty="0"/>
              <a:t>MICE to STFC: May 2016: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STFC Executive Board: 26</a:t>
            </a:r>
            <a:r>
              <a:rPr lang="en-US" baseline="30000" dirty="0"/>
              <a:t>th</a:t>
            </a:r>
            <a:r>
              <a:rPr lang="en-US" dirty="0"/>
              <a:t> May 2016:</a:t>
            </a:r>
          </a:p>
          <a:p>
            <a:pPr lvl="1"/>
            <a:r>
              <a:rPr lang="en-US" dirty="0"/>
              <a:t>Rejects SSD recovery plan; rejects reconfiguration of cooling demonstration</a:t>
            </a:r>
          </a:p>
          <a:p>
            <a:pPr lvl="1"/>
            <a:r>
              <a:rPr lang="en-US" dirty="0"/>
              <a:t>Approves extended operation of Step IV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65BC6-7EAB-294C-A9FC-902BA83F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23B7B-7164-8047-9310-F754C4319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50" y="3714679"/>
            <a:ext cx="4804607" cy="2013460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FF000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98E6751-F3DB-9E49-96E9-A2CB82EEDBDB}"/>
              </a:ext>
            </a:extLst>
          </p:cNvPr>
          <p:cNvGrpSpPr/>
          <p:nvPr/>
        </p:nvGrpSpPr>
        <p:grpSpPr>
          <a:xfrm>
            <a:off x="472966" y="608525"/>
            <a:ext cx="11372193" cy="4846344"/>
            <a:chOff x="354724" y="456394"/>
            <a:chExt cx="8529145" cy="3634758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2534B5DA-D1DC-9149-943A-46B57DD7E4EE}"/>
                </a:ext>
              </a:extLst>
            </p:cNvPr>
            <p:cNvSpPr txBox="1">
              <a:spLocks/>
            </p:cNvSpPr>
            <p:nvPr/>
          </p:nvSpPr>
          <p:spPr>
            <a:xfrm>
              <a:off x="5492968" y="870527"/>
              <a:ext cx="3390901" cy="32206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121920" tIns="60960" rIns="121920" bIns="6096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1" kern="1200">
                  <a:solidFill>
                    <a:srgbClr val="FF8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b="1" kern="1200">
                  <a:solidFill>
                    <a:srgbClr val="00FF0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b="1" kern="1200">
                  <a:solidFill>
                    <a:srgbClr val="00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1" kern="120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9178" indent="-239178"/>
              <a:r>
                <a:rPr lang="en-US" sz="1867" dirty="0"/>
                <a:t>Clearly a turning point: KL comments:</a:t>
              </a:r>
            </a:p>
            <a:p>
              <a:pPr marL="416974" lvl="1" indent="-156629"/>
              <a:r>
                <a:rPr lang="en-US" sz="1600" dirty="0"/>
                <a:t>Magnet training: over-extended many of the staff involved:</a:t>
              </a:r>
            </a:p>
            <a:p>
              <a:pPr marL="541853" lvl="2" indent="-146047"/>
              <a:r>
                <a:rPr lang="en-US" sz="1467" dirty="0"/>
                <a:t>Enhanced staffing essential for a future effort:</a:t>
              </a:r>
            </a:p>
            <a:p>
              <a:pPr marL="719649" lvl="3" indent="-188379"/>
              <a:r>
                <a:rPr lang="en-US" sz="1200" dirty="0"/>
                <a:t>Personnel to execute training</a:t>
              </a:r>
            </a:p>
            <a:p>
              <a:pPr marL="719649" lvl="3" indent="-188379"/>
              <a:r>
                <a:rPr lang="en-US" sz="1200" dirty="0"/>
                <a:t>Expert personnel: magnet, cryogenic and electrical to oversee and trouble-shoot</a:t>
              </a:r>
            </a:p>
            <a:p>
              <a:pPr marL="416974" lvl="1" indent="-156629"/>
              <a:r>
                <a:rPr lang="en-US" sz="1600" dirty="0"/>
                <a:t>Failure of M1 coil in SSD:</a:t>
              </a:r>
            </a:p>
            <a:p>
              <a:pPr marL="541853" lvl="2" indent="-146047"/>
              <a:r>
                <a:rPr lang="en-US" sz="1467" dirty="0"/>
                <a:t>Risk of such a failure could have been reduced:</a:t>
              </a:r>
            </a:p>
            <a:p>
              <a:pPr marL="719649" lvl="3" indent="-188379"/>
              <a:r>
                <a:rPr lang="en-US" sz="1200" dirty="0"/>
                <a:t>Stronger support </a:t>
              </a:r>
              <a:r>
                <a:rPr lang="en-US" sz="1200" i="1" dirty="0"/>
                <a:t>at RAL</a:t>
              </a:r>
              <a:r>
                <a:rPr lang="en-US" sz="1200" dirty="0"/>
                <a:t> by DL electrical experts and FNAL electrical/magnet/quench-protection experts</a:t>
              </a:r>
            </a:p>
            <a:p>
              <a:pPr marL="719649" lvl="3" indent="-188379"/>
              <a:r>
                <a:rPr lang="en-US" sz="1200" dirty="0"/>
                <a:t>Greater understanding of quench propagation in SS cold mass (2020 hindsight)</a:t>
              </a:r>
            </a:p>
            <a:p>
              <a:pPr marL="719649" lvl="3" indent="-188379"/>
              <a:r>
                <a:rPr lang="en-US" sz="1200" dirty="0"/>
                <a:t>Better record keeping and/or greater trained electrical/electronic technical support during QD/QP set up</a:t>
              </a:r>
            </a:p>
            <a:p>
              <a:pPr marL="719649" lvl="3" indent="-188379"/>
              <a:r>
                <a:rPr lang="en-US" sz="1200" dirty="0"/>
                <a:t>Enhanced QA/QC during magnet manufacture and possibly also intrinsic design issue(s)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064432-AB24-B64F-905D-5E9A7B08F705}"/>
                </a:ext>
              </a:extLst>
            </p:cNvPr>
            <p:cNvSpPr/>
            <p:nvPr/>
          </p:nvSpPr>
          <p:spPr>
            <a:xfrm>
              <a:off x="354724" y="456394"/>
              <a:ext cx="2995448" cy="41413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D0EAF614-C92E-6F42-AA92-DF5DE8DE09B4}"/>
                </a:ext>
              </a:extLst>
            </p:cNvPr>
            <p:cNvCxnSpPr>
              <a:stCxn id="7" idx="3"/>
            </p:cNvCxnSpPr>
            <p:nvPr/>
          </p:nvCxnSpPr>
          <p:spPr>
            <a:xfrm>
              <a:off x="3350172" y="663461"/>
              <a:ext cx="2142796" cy="369180"/>
            </a:xfrm>
            <a:prstGeom prst="bentConnector3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329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413CC-4C57-4442-BA0D-7C67D2A3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35823-D96B-6B40-89C6-AB741B095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1533" y="750797"/>
            <a:ext cx="7602380" cy="610720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At the time the decision to cancel the cooling demonstration (with RF) was taken:</a:t>
            </a:r>
          </a:p>
          <a:p>
            <a:pPr lvl="1"/>
            <a:r>
              <a:rPr lang="en-US" dirty="0"/>
              <a:t>The two single-cavity modules were at an advanced stage of preparation</a:t>
            </a:r>
          </a:p>
          <a:p>
            <a:pPr lvl="2"/>
            <a:r>
              <a:rPr lang="en-US" dirty="0"/>
              <a:t>Prototype had delivered &gt;20 MV/m and was ‘quiet’</a:t>
            </a:r>
          </a:p>
          <a:p>
            <a:pPr lvl="1"/>
            <a:r>
              <a:rPr lang="en-US" dirty="0"/>
              <a:t>The RF amplifier had delivered 1 MW into a dummy load in DL</a:t>
            </a:r>
          </a:p>
          <a:p>
            <a:pPr lvl="1"/>
            <a:r>
              <a:rPr lang="en-US" dirty="0"/>
              <a:t>New groups had joined the collaboration to contribute to the cooling demonstration:</a:t>
            </a:r>
          </a:p>
          <a:p>
            <a:pPr lvl="2"/>
            <a:r>
              <a:rPr lang="en-US" dirty="0"/>
              <a:t>China: IHEP Beijing, Sichuan</a:t>
            </a:r>
          </a:p>
          <a:p>
            <a:pPr lvl="2"/>
            <a:r>
              <a:rPr lang="en-US" dirty="0"/>
              <a:t>Korea: UNIST</a:t>
            </a:r>
          </a:p>
          <a:p>
            <a:pPr lvl="2"/>
            <a:r>
              <a:rPr lang="en-US" dirty="0"/>
              <a:t>Serbia: Belgrade, Novi Sad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E0435-99D5-6044-8960-9E237C98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8EE73-BD08-714B-A1B4-0FBE9A175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380" y="807846"/>
            <a:ext cx="4407549" cy="587673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DDE64-F94D-5A42-BA3F-D723CD01783F}"/>
              </a:ext>
            </a:extLst>
          </p:cNvPr>
          <p:cNvSpPr txBox="1"/>
          <p:nvPr/>
        </p:nvSpPr>
        <p:spPr>
          <a:xfrm>
            <a:off x="12685987" y="85133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2264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89C12-D759-464B-B92A-9D13ABA9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to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638F7-537F-6843-9EBD-D6D5764CC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33441"/>
            <a:ext cx="12192000" cy="152455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Asian and European:</a:t>
            </a:r>
          </a:p>
          <a:p>
            <a:pPr lvl="1"/>
            <a:r>
              <a:rPr lang="en-US" dirty="0"/>
              <a:t>Began, formally, in 2005 (cost of proposal preparation earlier)</a:t>
            </a:r>
          </a:p>
          <a:p>
            <a:pPr lvl="1"/>
            <a:r>
              <a:rPr lang="en-US" dirty="0"/>
              <a:t>Deliverables essentially on time, never on critical path</a:t>
            </a:r>
          </a:p>
          <a:p>
            <a:pPr lvl="1"/>
            <a:r>
              <a:rPr lang="en-US" dirty="0"/>
              <a:t>Spend continues to present 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8D27A-C0CF-3D48-BBAF-8A3BF36A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62464-E0A1-EC4B-AD44-5C72C7518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519" y="732511"/>
            <a:ext cx="6913184" cy="45962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89863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9F555-931A-9150-9E90-DA4D5F845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C664C-2EF6-8969-30A4-B32B99D9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51" y="2417400"/>
            <a:ext cx="10649612" cy="1847942"/>
          </a:xfrm>
        </p:spPr>
        <p:txBody>
          <a:bodyPr>
            <a:normAutofit/>
          </a:bodyPr>
          <a:lstStyle/>
          <a:p>
            <a:r>
              <a:rPr lang="en-US" dirty="0"/>
              <a:t>Science and impact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BE932-6D5F-5F7A-AEEC-0D5DE9D9D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7C606-76BA-B47D-35CD-C49F1346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850" b="1" i="0" u="none" strike="noStrike" kern="1200" cap="none" spc="0" normalizeH="0" baseline="0" noProof="0" smtClean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850" b="1" i="0" u="none" strike="noStrike" kern="1200" cap="none" spc="0" normalizeH="0" baseline="0" noProof="0">
              <a:ln>
                <a:noFill/>
              </a:ln>
              <a:solidFill>
                <a:srgbClr val="0000C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62081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7BA23C1-0FE2-3B0D-29E7-AA4172EAF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24091-B60A-938B-0231-58FA1E7F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62B1CF5-93A6-3D8F-2DD1-E994138BB26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F368CC-FA64-4602-CFE8-DF237DA42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94" y="1359959"/>
            <a:ext cx="5693229" cy="42907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F2DA10-2A44-B909-8EE3-2B16ED9AE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560" y="278716"/>
            <a:ext cx="4331640" cy="630056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0785945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89C12-D759-464B-B92A-9D13ABA9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Education and training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FCE841-AF68-C644-9B43-76E47850D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‘First destination returns’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Significant accelerator project experience:</a:t>
            </a:r>
          </a:p>
          <a:p>
            <a:pPr lvl="1"/>
            <a:r>
              <a:rPr lang="en-US" dirty="0"/>
              <a:t>Lab and University;</a:t>
            </a:r>
          </a:p>
          <a:p>
            <a:pPr lvl="1"/>
            <a:r>
              <a:rPr lang="en-US" dirty="0"/>
              <a:t>Early-career researcher and senior staff(!)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8D27A-C0CF-3D48-BBAF-8A3BF36A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A1DC3ABC-92C2-B748-ABF3-8546144348B4}" type="slidenum">
              <a:rPr lang="en-US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609585"/>
              <a:t>28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FAB73-BBDE-7643-BFEF-0932CF1E4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225" y="1797559"/>
            <a:ext cx="2235200" cy="25061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350EDD-D178-F64D-9882-E5C8E6686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99470"/>
            <a:ext cx="2695003" cy="29023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17664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71D9-A457-377A-8529-3EB310E6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D00D2-3A92-D4D2-DB1E-7A2214F4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51" y="2417400"/>
            <a:ext cx="10649612" cy="1847942"/>
          </a:xfrm>
        </p:spPr>
        <p:txBody>
          <a:bodyPr>
            <a:normAutofit/>
          </a:bodyPr>
          <a:lstStyle/>
          <a:p>
            <a:r>
              <a:rPr lang="en-US" dirty="0"/>
              <a:t>Thoughts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4BD1B-316F-C874-8923-8565B60AD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EC65A-83D0-5960-E13B-32E0A8ED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850" b="1" i="0" u="none" strike="noStrike" kern="1200" cap="none" spc="0" normalizeH="0" baseline="0" noProof="0" smtClean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850" b="1" i="0" u="none" strike="noStrike" kern="1200" cap="none" spc="0" normalizeH="0" baseline="0" noProof="0">
              <a:ln>
                <a:noFill/>
              </a:ln>
              <a:solidFill>
                <a:srgbClr val="0000C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17555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DB9411-1187-2443-958D-7198AFD2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719F1-3801-424E-A31A-FDDD03A2A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7644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 of muon beams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496024"/>
            <a:ext cx="9144000" cy="1361977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Energy frontier: big advantage over pp because fundamental fermion</a:t>
            </a:r>
          </a:p>
          <a:p>
            <a:r>
              <a:rPr lang="en-US" dirty="0"/>
              <a:t>Future study of the Higgs:</a:t>
            </a:r>
          </a:p>
          <a:p>
            <a:pPr lvl="1"/>
            <a:r>
              <a:rPr lang="en-US" dirty="0"/>
              <a:t>Line width; establish single resonance (?) in s-channel with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err="1"/>
              <a:t>+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/>
              <a:t>-</a:t>
            </a:r>
          </a:p>
          <a:p>
            <a:pPr lvl="1"/>
            <a:r>
              <a:rPr lang="en-US" dirty="0"/>
              <a:t>Couplings; requires &gt; 1 </a:t>
            </a:r>
            <a:r>
              <a:rPr lang="en-US" dirty="0" err="1"/>
              <a:t>TeV</a:t>
            </a:r>
            <a:r>
              <a:rPr lang="en-US" dirty="0"/>
              <a:t> for complete, precise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1DC3ABC-92C2-B748-ABF3-8546144348B4}" type="slidenum">
              <a:rPr lang="en-US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457189"/>
              <a:t>30</a:t>
            </a:fld>
            <a:endParaRPr lang="en-US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340" y="713023"/>
            <a:ext cx="3854816" cy="235382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A9F77-C6E5-1445-9C8C-F528DA9AA0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208186" y="678199"/>
            <a:ext cx="7825380" cy="47393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F1D5CE-90AB-1341-BEE8-B0D590383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793" y="3144360"/>
            <a:ext cx="3936945" cy="224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24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667C-98D0-AAFB-D090-FA61936B8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learnt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CF8D7-EAFA-1788-908B-6E9C7930C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777835"/>
            <a:ext cx="11540763" cy="5483266"/>
          </a:xfrm>
        </p:spPr>
        <p:txBody>
          <a:bodyPr/>
          <a:lstStyle/>
          <a:p>
            <a:r>
              <a:rPr lang="en-US" dirty="0"/>
              <a:t>… well … sound project management, etc.  DOE labs good at this; so … </a:t>
            </a:r>
          </a:p>
          <a:p>
            <a:endParaRPr lang="en-US" dirty="0"/>
          </a:p>
          <a:p>
            <a:r>
              <a:rPr lang="en-US" dirty="0"/>
              <a:t>Consider, e.g., </a:t>
            </a:r>
            <a:r>
              <a:rPr lang="en-US" dirty="0" err="1"/>
              <a:t>nuSTORM</a:t>
            </a:r>
            <a:r>
              <a:rPr lang="en-US" dirty="0"/>
              <a:t>; development of FNAL muon complex for high-brightness beams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C785D-73DC-764B-606D-4E16F77F6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31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EFF13-7245-5CC0-7081-CF0CE469A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735" y="2118303"/>
            <a:ext cx="7772400" cy="437197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6842412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17" y="0"/>
            <a:ext cx="989436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DF9BFA-29F7-164F-8799-4D621CF01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731"/>
          <a:stretch/>
        </p:blipFill>
        <p:spPr>
          <a:xfrm>
            <a:off x="-1" y="1"/>
            <a:ext cx="12192000" cy="1061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0B2BC-C757-C642-8189-964127231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" y="1061547"/>
            <a:ext cx="1138307" cy="75646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82918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749260-1079-F24D-A70A-298C0F03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4A0DB-6CA3-EA47-9BCA-16298F76F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6182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1487A-DC86-0D4A-84D1-D89C2752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IMG_8674-1.jpg">
            <a:extLst>
              <a:ext uri="{FF2B5EF4-FFF2-40B4-BE49-F238E27FC236}">
                <a16:creationId xmlns:a16="http://schemas.microsoft.com/office/drawing/2014/main" id="{9BEC81E8-8A7C-B344-BD35-DFDE2E410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1"/>
            <a:ext cx="12192000" cy="8128001"/>
          </a:xfrm>
          <a:prstGeom prst="rect">
            <a:avLst/>
          </a:prstGeom>
          <a:ln w="28575" cmpd="sng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33EE9-29C6-6747-89F2-81184E4D4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3" y="73893"/>
            <a:ext cx="4482355" cy="671021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 descr="image001.jpg">
            <a:extLst>
              <a:ext uri="{FF2B5EF4-FFF2-40B4-BE49-F238E27FC236}">
                <a16:creationId xmlns:a16="http://schemas.microsoft.com/office/drawing/2014/main" id="{250F5DF8-5813-1241-AE86-2032680B4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150" y="1124512"/>
            <a:ext cx="8273777" cy="5416059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80817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80F-62E6-BC42-9E18-862FA5F99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Liquid-hydrogen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D5857-7519-6F4E-99BE-643B1946A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616" y="750798"/>
            <a:ext cx="5678383" cy="1878652"/>
          </a:xfrm>
        </p:spPr>
        <p:txBody>
          <a:bodyPr>
            <a:normAutofit/>
          </a:bodyPr>
          <a:lstStyle/>
          <a:p>
            <a:r>
              <a:rPr lang="en-US" dirty="0"/>
              <a:t>Final cool-down start: 	13Sep18</a:t>
            </a:r>
          </a:p>
          <a:p>
            <a:r>
              <a:rPr lang="en-US" dirty="0"/>
              <a:t>Fill start: 			17Sep18</a:t>
            </a:r>
          </a:p>
          <a:p>
            <a:r>
              <a:rPr lang="en-US" dirty="0"/>
              <a:t>Absorber full: 		25Sep18</a:t>
            </a:r>
          </a:p>
          <a:p>
            <a:r>
              <a:rPr lang="en-US" dirty="0"/>
              <a:t>Stable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F755-3137-5048-93AC-3EBC1AD8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LH2_filling.pdf">
            <a:extLst>
              <a:ext uri="{FF2B5EF4-FFF2-40B4-BE49-F238E27FC236}">
                <a16:creationId xmlns:a16="http://schemas.microsoft.com/office/drawing/2014/main" id="{45B43E11-D7AD-1741-98F5-CF4FC6B4D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06" y="2629450"/>
            <a:ext cx="6950607" cy="4170364"/>
          </a:xfrm>
          <a:prstGeom prst="rect">
            <a:avLst/>
          </a:prstGeom>
          <a:ln w="9525" cmpd="sng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425E1-5A07-784F-8659-B53D999CB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3" y="71048"/>
            <a:ext cx="5055960" cy="327348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7289A-A686-5D43-9F15-7D3B35B82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3" y="3492701"/>
            <a:ext cx="5055960" cy="330711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6145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t="4986" r="7453" b="10028"/>
          <a:stretch/>
        </p:blipFill>
        <p:spPr>
          <a:xfrm>
            <a:off x="1397615" y="0"/>
            <a:ext cx="9307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5626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449B-B600-FF41-AD50-7F6C0BD0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51" y="2417400"/>
            <a:ext cx="10649612" cy="1847942"/>
          </a:xfrm>
        </p:spPr>
        <p:txBody>
          <a:bodyPr>
            <a:normAutofit/>
          </a:bodyPr>
          <a:lstStyle/>
          <a:p>
            <a:r>
              <a:rPr lang="en-US" dirty="0"/>
              <a:t>Evolution of Motivation</a:t>
            </a:r>
            <a:br>
              <a:rPr lang="en-US" dirty="0"/>
            </a:br>
            <a:r>
              <a:rPr lang="en-US" dirty="0"/>
              <a:t>2003—2018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86AFC-5249-414B-A2B2-24AFF1C0D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C511D-3933-4F45-BAC9-8F4C13AB5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7876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College Standard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01-2026-01-13-LONG.pptx" id="{D0BE2D78-81A4-AE4F-99AD-F2E5BB766C31}" vid="{9E6824D2-F197-5E41-A4E4-D8E60A56EEF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01-2026-01-13-LONG.pptx" id="{D0BE2D78-81A4-AE4F-99AD-F2E5BB766C31}" vid="{B7979C1D-3B93-C949-B688-65FA2C430BDB}"/>
    </a:ext>
  </a:extLst>
</a:theme>
</file>

<file path=ppt/theme/theme3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1e2927-7a8e-4755-b112-de5aaecc1c06">
      <Terms xmlns="http://schemas.microsoft.com/office/infopath/2007/PartnerControls"/>
    </lcf76f155ced4ddcb4097134ff3c332f>
    <TaxCatchAll xmlns="d0201ca7-26fa-426c-b12d-c4c6e5857d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AEDE06C8B0342A6C4D20B29F8488E" ma:contentTypeVersion="16" ma:contentTypeDescription="Create a new document." ma:contentTypeScope="" ma:versionID="a4578b94c4c0df5c4f162bb3027c7c05">
  <xsd:schema xmlns:xsd="http://www.w3.org/2001/XMLSchema" xmlns:xs="http://www.w3.org/2001/XMLSchema" xmlns:p="http://schemas.microsoft.com/office/2006/metadata/properties" xmlns:ns2="6d1e2927-7a8e-4755-b112-de5aaecc1c06" xmlns:ns3="df1ede62-d5df-40e3-a8ec-fa53b1631612" xmlns:ns4="d0201ca7-26fa-426c-b12d-c4c6e5857dcc" targetNamespace="http://schemas.microsoft.com/office/2006/metadata/properties" ma:root="true" ma:fieldsID="8c51cfd87b0abe227219b0f2986567bc" ns2:_="" ns3:_="" ns4:_="">
    <xsd:import namespace="6d1e2927-7a8e-4755-b112-de5aaecc1c06"/>
    <xsd:import namespace="df1ede62-d5df-40e3-a8ec-fa53b1631612"/>
    <xsd:import namespace="d0201ca7-26fa-426c-b12d-c4c6e5857d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e2927-7a8e-4755-b112-de5aaecc1c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1ede62-d5df-40e3-a8ec-fa53b163161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01ca7-26fa-426c-b12d-c4c6e5857dc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4698054-6ef3-4a0a-8632-c02544f20d65}" ma:internalName="TaxCatchAll" ma:showField="CatchAllData" ma:web="d0201ca7-26fa-426c-b12d-c4c6e5857d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7BB4C6-127E-40DB-83D0-BAD626190316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df1ede62-d5df-40e3-a8ec-fa53b1631612"/>
    <ds:schemaRef ds:uri="http://purl.org/dc/terms/"/>
    <ds:schemaRef ds:uri="6d1e2927-7a8e-4755-b112-de5aaecc1c06"/>
    <ds:schemaRef ds:uri="http://schemas.openxmlformats.org/package/2006/metadata/core-properties"/>
    <ds:schemaRef ds:uri="d0201ca7-26fa-426c-b12d-c4c6e5857dcc"/>
  </ds:schemaRefs>
</ds:datastoreItem>
</file>

<file path=customXml/itemProps2.xml><?xml version="1.0" encoding="utf-8"?>
<ds:datastoreItem xmlns:ds="http://schemas.openxmlformats.org/officeDocument/2006/customXml" ds:itemID="{0BCC2720-3352-404F-8526-0437378EE5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D8D580-1CFD-4A82-B403-D3A047B3EE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1e2927-7a8e-4755-b112-de5aaecc1c06"/>
    <ds:schemaRef ds:uri="df1ede62-d5df-40e3-a8ec-fa53b1631612"/>
    <ds:schemaRef ds:uri="d0201ca7-26fa-426c-b12d-c4c6e5857d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ICL PPT Theme</Template>
  <TotalTime>197</TotalTime>
  <Words>1329</Words>
  <Application>Microsoft Macintosh PowerPoint</Application>
  <PresentationFormat>Widescreen</PresentationFormat>
  <Paragraphs>221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Inter Medium</vt:lpstr>
      <vt:lpstr>Symbol</vt:lpstr>
      <vt:lpstr>ICL PPT Theme</vt:lpstr>
      <vt:lpstr>Custom Design</vt:lpstr>
      <vt:lpstr>KL-standard-black</vt:lpstr>
      <vt:lpstr>Lessons learnt from MICE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Liquid-hydrogen system</vt:lpstr>
      <vt:lpstr>PowerPoint Presentation</vt:lpstr>
      <vt:lpstr>Evolution of Motivation 2003—2018</vt:lpstr>
      <vt:lpstr>Muon Collider and Neutrino Factory</vt:lpstr>
      <vt:lpstr>2003/04: Astbury panel/proposal</vt:lpstr>
      <vt:lpstr>2012: annus mirabilis</vt:lpstr>
      <vt:lpstr>Projected sensitivity to CPiV</vt:lpstr>
      <vt:lpstr>2018:</vt:lpstr>
      <vt:lpstr>A brief history</vt:lpstr>
      <vt:lpstr>PowerPoint Presentation</vt:lpstr>
      <vt:lpstr>PowerPoint Presentation</vt:lpstr>
      <vt:lpstr>International review of MICE</vt:lpstr>
      <vt:lpstr>Astbury #2, Gateway 0, 1, 2/3</vt:lpstr>
      <vt:lpstr>CMPB 2005/10</vt:lpstr>
      <vt:lpstr>2010—</vt:lpstr>
      <vt:lpstr>Rebaseling</vt:lpstr>
      <vt:lpstr>Turning points</vt:lpstr>
      <vt:lpstr>Observations</vt:lpstr>
      <vt:lpstr>Cost to completion</vt:lpstr>
      <vt:lpstr>Science and impact</vt:lpstr>
      <vt:lpstr>Publications</vt:lpstr>
      <vt:lpstr>Education and training</vt:lpstr>
      <vt:lpstr>Thoughts …</vt:lpstr>
      <vt:lpstr>Benefit of muon beams</vt:lpstr>
      <vt:lpstr>Lessons learnt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Long, Kenneth (STFC,RAL,PPD)</dc:creator>
  <cp:lastModifiedBy>Long, Kenneth (STFC,RAL,PPD)</cp:lastModifiedBy>
  <cp:revision>4</cp:revision>
  <dcterms:created xsi:type="dcterms:W3CDTF">2026-03-02T11:50:03Z</dcterms:created>
  <dcterms:modified xsi:type="dcterms:W3CDTF">2026-03-02T15:07:15Z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0x010100D99AEDE06C8B0342A6C4D20B29F8488E</vt:lpwstr>
  </property>
</Properties>
</file>