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autoCompressPictures="0">
  <p:sldMasterIdLst>
    <p:sldMasterId id="2147483648" r:id="rId1"/>
    <p:sldMasterId id="2147483660" r:id="rId2"/>
    <p:sldMasterId id="2147483675" r:id="rId3"/>
    <p:sldMasterId id="2147483652" r:id="rId4"/>
    <p:sldMasterId id="2147483663" r:id="rId5"/>
  </p:sldMasterIdLst>
  <p:notesMasterIdLst>
    <p:notesMasterId r:id="rId40"/>
  </p:notesMasterIdLst>
  <p:handoutMasterIdLst>
    <p:handoutMasterId r:id="rId41"/>
  </p:handoutMasterIdLst>
  <p:sldIdLst>
    <p:sldId id="279" r:id="rId6"/>
    <p:sldId id="290" r:id="rId7"/>
    <p:sldId id="405" r:id="rId8"/>
    <p:sldId id="424" r:id="rId9"/>
    <p:sldId id="385" r:id="rId10"/>
    <p:sldId id="365" r:id="rId11"/>
    <p:sldId id="367" r:id="rId12"/>
    <p:sldId id="393" r:id="rId13"/>
    <p:sldId id="406" r:id="rId14"/>
    <p:sldId id="386" r:id="rId15"/>
    <p:sldId id="394" r:id="rId16"/>
    <p:sldId id="422" r:id="rId17"/>
    <p:sldId id="400" r:id="rId18"/>
    <p:sldId id="421" r:id="rId19"/>
    <p:sldId id="399" r:id="rId20"/>
    <p:sldId id="413" r:id="rId21"/>
    <p:sldId id="372" r:id="rId22"/>
    <p:sldId id="373" r:id="rId23"/>
    <p:sldId id="354" r:id="rId24"/>
    <p:sldId id="401" r:id="rId25"/>
    <p:sldId id="403" r:id="rId26"/>
    <p:sldId id="408" r:id="rId27"/>
    <p:sldId id="423" r:id="rId28"/>
    <p:sldId id="407" r:id="rId29"/>
    <p:sldId id="414" r:id="rId30"/>
    <p:sldId id="409" r:id="rId31"/>
    <p:sldId id="415" r:id="rId32"/>
    <p:sldId id="410" r:id="rId33"/>
    <p:sldId id="419" r:id="rId34"/>
    <p:sldId id="417" r:id="rId35"/>
    <p:sldId id="420" r:id="rId36"/>
    <p:sldId id="418" r:id="rId37"/>
    <p:sldId id="381" r:id="rId38"/>
    <p:sldId id="376" r:id="rId39"/>
  </p:sldIdLst>
  <p:sldSz cx="12192000" cy="6858000"/>
  <p:notesSz cx="6858000" cy="9144000"/>
  <p:embeddedFontLst>
    <p:embeddedFont>
      <p:font typeface="Arial Narrow" panose="020B06060202020A0204" pitchFamily="34" charset="0"/>
      <p:regular r:id="rId42"/>
      <p:bold r:id="rId43"/>
      <p:italic r:id="rId44"/>
      <p:boldItalic r:id="rId45"/>
    </p:embeddedFont>
    <p:embeddedFont>
      <p:font typeface="Cambria Math" panose="02040503050406030204" pitchFamily="18" charset="0"/>
      <p:regular r:id="rId46"/>
    </p:embeddedFont>
    <p:embeddedFont>
      <p:font typeface="Segoe UI" panose="020B0502040204020203" pitchFamily="34" charset="0"/>
      <p:regular r:id="rId47"/>
      <p:bold r:id="rId48"/>
      <p:italic r:id="rId49"/>
      <p:boldItalic r:id="rId50"/>
    </p:embeddedFont>
    <p:embeddedFont>
      <p:font typeface="Segoe UI Semibold" panose="020B0702040204020203" pitchFamily="34" charset="0"/>
      <p:bold r:id="rId51"/>
      <p:boldItalic r:id="rId52"/>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B8AF4ABB-6DCF-4126-B1E9-67AAB68D8B3E}">
          <p14:sldIdLst>
            <p14:sldId id="279"/>
            <p14:sldId id="290"/>
            <p14:sldId id="405"/>
            <p14:sldId id="424"/>
            <p14:sldId id="385"/>
            <p14:sldId id="365"/>
            <p14:sldId id="367"/>
            <p14:sldId id="393"/>
            <p14:sldId id="406"/>
            <p14:sldId id="386"/>
            <p14:sldId id="394"/>
            <p14:sldId id="422"/>
            <p14:sldId id="400"/>
            <p14:sldId id="421"/>
            <p14:sldId id="399"/>
            <p14:sldId id="413"/>
            <p14:sldId id="372"/>
            <p14:sldId id="373"/>
            <p14:sldId id="354"/>
            <p14:sldId id="401"/>
            <p14:sldId id="403"/>
            <p14:sldId id="408"/>
            <p14:sldId id="423"/>
            <p14:sldId id="407"/>
            <p14:sldId id="414"/>
            <p14:sldId id="409"/>
            <p14:sldId id="415"/>
            <p14:sldId id="410"/>
            <p14:sldId id="419"/>
            <p14:sldId id="417"/>
            <p14:sldId id="420"/>
            <p14:sldId id="418"/>
            <p14:sldId id="381"/>
          </p14:sldIdLst>
        </p14:section>
        <p14:section name="Backup Slides" id="{D19F4C8D-FAD0-494F-A143-E9D746033F1F}">
          <p14:sldIdLst>
            <p14:sldId id="3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AD5AF2-FFBC-BA59-D1EB-777BAC25FD63}" name="BARBARA CAIFFI" initials="BC" userId="S::caiffi@infn.it::30f97dcf-7e68-4957-8f1d-254e4e3b9b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3C6B9A"/>
    <a:srgbClr val="0000FF"/>
    <a:srgbClr val="C8C8C8"/>
    <a:srgbClr val="00B050"/>
    <a:srgbClr val="003296"/>
    <a:srgbClr val="1E72C7"/>
    <a:srgbClr val="2E4F9D"/>
    <a:srgbClr val="0840BC"/>
    <a:srgbClr val="9D0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C19D2-B1FE-4614-A8EE-21AC54154821}" v="28" dt="2026-03-09T15:13:47.073"/>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A74C9-689E-E3D0-EA96-46511FB42A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EA13A3AE-1314-71BB-EE9A-5A85958CFB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072A45-EFF2-4984-8EB2-86A8C08FC319}" type="datetimeFigureOut">
              <a:rPr lang="en-GB" smtClean="0"/>
              <a:t>09/03/2026</a:t>
            </a:fld>
            <a:endParaRPr lang="en-GB" dirty="0"/>
          </a:p>
        </p:txBody>
      </p:sp>
      <p:sp>
        <p:nvSpPr>
          <p:cNvPr id="4" name="Footer Placeholder 3">
            <a:extLst>
              <a:ext uri="{FF2B5EF4-FFF2-40B4-BE49-F238E27FC236}">
                <a16:creationId xmlns:a16="http://schemas.microsoft.com/office/drawing/2014/main" id="{F24594E9-B4A8-A4D5-6ED5-3E19A0AD55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4FCCF2A-17A5-4B6E-E3AD-B40785A801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620A4D-9FF6-43BF-953A-D7F85BAB5043}" type="slidenum">
              <a:rPr lang="en-GB" smtClean="0"/>
              <a:t>‹#›</a:t>
            </a:fld>
            <a:endParaRPr lang="en-GB" dirty="0"/>
          </a:p>
        </p:txBody>
      </p:sp>
    </p:spTree>
    <p:extLst>
      <p:ext uri="{BB962C8B-B14F-4D97-AF65-F5344CB8AC3E}">
        <p14:creationId xmlns:p14="http://schemas.microsoft.com/office/powerpoint/2010/main" val="1955544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051A9-BCAE-B048-A5C2-4A15C3D3034C}" type="datetimeFigureOut">
              <a:rPr lang="en-GB" smtClean="0"/>
              <a:t>09/03/2026</a:t>
            </a:fld>
            <a:endParaRPr lang="en-GB"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88435-C071-0E47-9E27-5EAD1123E3A7}" type="slidenum">
              <a:rPr lang="en-GB" smtClean="0"/>
              <a:t>‹#›</a:t>
            </a:fld>
            <a:endParaRPr lang="en-GB" dirty="0"/>
          </a:p>
        </p:txBody>
      </p:sp>
    </p:spTree>
    <p:extLst>
      <p:ext uri="{BB962C8B-B14F-4D97-AF65-F5344CB8AC3E}">
        <p14:creationId xmlns:p14="http://schemas.microsoft.com/office/powerpoint/2010/main" val="110988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88435-C071-0E47-9E27-5EAD1123E3A7}" type="slidenum">
              <a:rPr lang="en-GB" smtClean="0"/>
              <a:t>0</a:t>
            </a:fld>
            <a:endParaRPr lang="en-GB" dirty="0"/>
          </a:p>
        </p:txBody>
      </p:sp>
    </p:spTree>
    <p:extLst>
      <p:ext uri="{BB962C8B-B14F-4D97-AF65-F5344CB8AC3E}">
        <p14:creationId xmlns:p14="http://schemas.microsoft.com/office/powerpoint/2010/main" val="261748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7BFF8-7143-E7E9-1FE6-54B525D38AF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42B2F24-98BC-453D-C1AF-12D16EEFA04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7707955-7F47-3A44-78EF-01E50DC0F9FF}"/>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4E4642E2-0FFA-4B41-6BF3-64610554A29D}"/>
              </a:ext>
            </a:extLst>
          </p:cNvPr>
          <p:cNvSpPr>
            <a:spLocks noGrp="1"/>
          </p:cNvSpPr>
          <p:nvPr>
            <p:ph type="sldNum" sz="quarter" idx="5"/>
          </p:nvPr>
        </p:nvSpPr>
        <p:spPr/>
        <p:txBody>
          <a:bodyPr/>
          <a:lstStyle/>
          <a:p>
            <a:fld id="{CF486CE9-1877-45A3-9ABE-42D28D769CEF}" type="slidenum">
              <a:rPr lang="en-GB" smtClean="0"/>
              <a:t>22</a:t>
            </a:fld>
            <a:endParaRPr lang="en-GB"/>
          </a:p>
        </p:txBody>
      </p:sp>
    </p:spTree>
    <p:extLst>
      <p:ext uri="{BB962C8B-B14F-4D97-AF65-F5344CB8AC3E}">
        <p14:creationId xmlns:p14="http://schemas.microsoft.com/office/powerpoint/2010/main" val="342729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5B235-FF70-D8FC-68ED-AE130FF11F2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22EA5E6-2201-E511-8A39-D58C78C61A4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E7252C6-5474-E960-097A-80984F630C06}"/>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F785FF01-C3B5-23D0-D365-5E948B3BE70F}"/>
              </a:ext>
            </a:extLst>
          </p:cNvPr>
          <p:cNvSpPr>
            <a:spLocks noGrp="1"/>
          </p:cNvSpPr>
          <p:nvPr>
            <p:ph type="sldNum" sz="quarter" idx="5"/>
          </p:nvPr>
        </p:nvSpPr>
        <p:spPr/>
        <p:txBody>
          <a:bodyPr/>
          <a:lstStyle/>
          <a:p>
            <a:fld id="{CF486CE9-1877-45A3-9ABE-42D28D769CEF}" type="slidenum">
              <a:rPr lang="en-GB" smtClean="0"/>
              <a:t>23</a:t>
            </a:fld>
            <a:endParaRPr lang="en-GB"/>
          </a:p>
        </p:txBody>
      </p:sp>
    </p:spTree>
    <p:extLst>
      <p:ext uri="{BB962C8B-B14F-4D97-AF65-F5344CB8AC3E}">
        <p14:creationId xmlns:p14="http://schemas.microsoft.com/office/powerpoint/2010/main" val="43464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1AE64-5667-49E4-A232-77BAD9BE93B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01796F0-2CAD-B5B9-CD95-15B19ED958C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0D65633-B630-DFDA-7DD0-AB3BEEBF8E26}"/>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80703286-850F-334D-2300-04E568812E69}"/>
              </a:ext>
            </a:extLst>
          </p:cNvPr>
          <p:cNvSpPr>
            <a:spLocks noGrp="1"/>
          </p:cNvSpPr>
          <p:nvPr>
            <p:ph type="sldNum" sz="quarter" idx="5"/>
          </p:nvPr>
        </p:nvSpPr>
        <p:spPr/>
        <p:txBody>
          <a:bodyPr/>
          <a:lstStyle/>
          <a:p>
            <a:fld id="{CF486CE9-1877-45A3-9ABE-42D28D769CEF}" type="slidenum">
              <a:rPr lang="en-GB" smtClean="0"/>
              <a:t>24</a:t>
            </a:fld>
            <a:endParaRPr lang="en-GB"/>
          </a:p>
        </p:txBody>
      </p:sp>
    </p:spTree>
    <p:extLst>
      <p:ext uri="{BB962C8B-B14F-4D97-AF65-F5344CB8AC3E}">
        <p14:creationId xmlns:p14="http://schemas.microsoft.com/office/powerpoint/2010/main" val="359542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A7AB6-A071-FE95-6F28-68CBF59E9FA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640AA77-73D4-F7B0-32C9-19F70CD9C90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07BC458-D47C-EA78-6259-1290DD6B3D83}"/>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1587EC84-64E4-4C1D-7D00-D77140E9D9E6}"/>
              </a:ext>
            </a:extLst>
          </p:cNvPr>
          <p:cNvSpPr>
            <a:spLocks noGrp="1"/>
          </p:cNvSpPr>
          <p:nvPr>
            <p:ph type="sldNum" sz="quarter" idx="5"/>
          </p:nvPr>
        </p:nvSpPr>
        <p:spPr/>
        <p:txBody>
          <a:bodyPr/>
          <a:lstStyle/>
          <a:p>
            <a:fld id="{CF486CE9-1877-45A3-9ABE-42D28D769CEF}" type="slidenum">
              <a:rPr lang="en-GB" smtClean="0"/>
              <a:t>25</a:t>
            </a:fld>
            <a:endParaRPr lang="en-GB"/>
          </a:p>
        </p:txBody>
      </p:sp>
    </p:spTree>
    <p:extLst>
      <p:ext uri="{BB962C8B-B14F-4D97-AF65-F5344CB8AC3E}">
        <p14:creationId xmlns:p14="http://schemas.microsoft.com/office/powerpoint/2010/main" val="1228709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3D97-3BB9-C899-613F-74CFB8C9A94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2F8C042-9836-A8A0-ACBD-BE23EA22C99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3A976FE-C9BB-6B70-2917-CF35BE06211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20F01AF0-BA4B-852E-2892-8AEC43E50B99}"/>
              </a:ext>
            </a:extLst>
          </p:cNvPr>
          <p:cNvSpPr>
            <a:spLocks noGrp="1"/>
          </p:cNvSpPr>
          <p:nvPr>
            <p:ph type="sldNum" sz="quarter" idx="5"/>
          </p:nvPr>
        </p:nvSpPr>
        <p:spPr/>
        <p:txBody>
          <a:bodyPr/>
          <a:lstStyle/>
          <a:p>
            <a:fld id="{CF486CE9-1877-45A3-9ABE-42D28D769CEF}" type="slidenum">
              <a:rPr lang="en-GB" smtClean="0"/>
              <a:t>26</a:t>
            </a:fld>
            <a:endParaRPr lang="en-GB"/>
          </a:p>
        </p:txBody>
      </p:sp>
    </p:spTree>
    <p:extLst>
      <p:ext uri="{BB962C8B-B14F-4D97-AF65-F5344CB8AC3E}">
        <p14:creationId xmlns:p14="http://schemas.microsoft.com/office/powerpoint/2010/main" val="3258484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EA98-B14F-44AF-A57C-809B62CE11E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9F69368-7355-03E3-B3E0-85BFCA41D06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4F4581C-8B7F-160D-1EB0-837A389BBBF3}"/>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437EDE47-994B-81F3-3675-9531758D78AC}"/>
              </a:ext>
            </a:extLst>
          </p:cNvPr>
          <p:cNvSpPr>
            <a:spLocks noGrp="1"/>
          </p:cNvSpPr>
          <p:nvPr>
            <p:ph type="sldNum" sz="quarter" idx="5"/>
          </p:nvPr>
        </p:nvSpPr>
        <p:spPr/>
        <p:txBody>
          <a:bodyPr/>
          <a:lstStyle/>
          <a:p>
            <a:fld id="{CF486CE9-1877-45A3-9ABE-42D28D769CEF}" type="slidenum">
              <a:rPr lang="en-GB" smtClean="0"/>
              <a:t>27</a:t>
            </a:fld>
            <a:endParaRPr lang="en-GB"/>
          </a:p>
        </p:txBody>
      </p:sp>
    </p:spTree>
    <p:extLst>
      <p:ext uri="{BB962C8B-B14F-4D97-AF65-F5344CB8AC3E}">
        <p14:creationId xmlns:p14="http://schemas.microsoft.com/office/powerpoint/2010/main" val="1543770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22520-18FE-F105-68EB-63A70C85429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6DE2073-D9CF-290F-D08C-ABA233292E5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AE83BC-2DF2-9669-3D0B-DBB0DAF6CE15}"/>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067E55A0-FCE9-EF84-31CA-3D777CA1D10F}"/>
              </a:ext>
            </a:extLst>
          </p:cNvPr>
          <p:cNvSpPr>
            <a:spLocks noGrp="1"/>
          </p:cNvSpPr>
          <p:nvPr>
            <p:ph type="sldNum" sz="quarter" idx="5"/>
          </p:nvPr>
        </p:nvSpPr>
        <p:spPr/>
        <p:txBody>
          <a:bodyPr/>
          <a:lstStyle/>
          <a:p>
            <a:fld id="{CF486CE9-1877-45A3-9ABE-42D28D769CEF}" type="slidenum">
              <a:rPr lang="en-GB" smtClean="0"/>
              <a:t>28</a:t>
            </a:fld>
            <a:endParaRPr lang="en-GB"/>
          </a:p>
        </p:txBody>
      </p:sp>
    </p:spTree>
    <p:extLst>
      <p:ext uri="{BB962C8B-B14F-4D97-AF65-F5344CB8AC3E}">
        <p14:creationId xmlns:p14="http://schemas.microsoft.com/office/powerpoint/2010/main" val="2856150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ADC71-222E-2E5B-20BB-DAED1B556C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CA6A00F-FF25-1D59-E11B-88F3572BA2C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E94DF85-A905-07E8-F3FC-0017B7878B10}"/>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AF59E07D-931B-B9DA-E64A-B1A89C9C3416}"/>
              </a:ext>
            </a:extLst>
          </p:cNvPr>
          <p:cNvSpPr>
            <a:spLocks noGrp="1"/>
          </p:cNvSpPr>
          <p:nvPr>
            <p:ph type="sldNum" sz="quarter" idx="5"/>
          </p:nvPr>
        </p:nvSpPr>
        <p:spPr/>
        <p:txBody>
          <a:bodyPr/>
          <a:lstStyle/>
          <a:p>
            <a:fld id="{CF486CE9-1877-45A3-9ABE-42D28D769CEF}" type="slidenum">
              <a:rPr lang="en-GB" smtClean="0"/>
              <a:t>29</a:t>
            </a:fld>
            <a:endParaRPr lang="en-GB"/>
          </a:p>
        </p:txBody>
      </p:sp>
    </p:spTree>
    <p:extLst>
      <p:ext uri="{BB962C8B-B14F-4D97-AF65-F5344CB8AC3E}">
        <p14:creationId xmlns:p14="http://schemas.microsoft.com/office/powerpoint/2010/main" val="600295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01D45-1362-A7D8-F5B4-1227D4B55C4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42C56D8-5C36-A056-DF9D-510EFD2A6BC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0105818-CAF5-6CB7-C2D8-51C4A27B8290}"/>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2862940E-84D5-D5DF-A6FC-9EA2B8AB1ADF}"/>
              </a:ext>
            </a:extLst>
          </p:cNvPr>
          <p:cNvSpPr>
            <a:spLocks noGrp="1"/>
          </p:cNvSpPr>
          <p:nvPr>
            <p:ph type="sldNum" sz="quarter" idx="5"/>
          </p:nvPr>
        </p:nvSpPr>
        <p:spPr/>
        <p:txBody>
          <a:bodyPr/>
          <a:lstStyle/>
          <a:p>
            <a:fld id="{CF486CE9-1877-45A3-9ABE-42D28D769CEF}" type="slidenum">
              <a:rPr lang="en-GB" smtClean="0"/>
              <a:t>30</a:t>
            </a:fld>
            <a:endParaRPr lang="en-GB"/>
          </a:p>
        </p:txBody>
      </p:sp>
    </p:spTree>
    <p:extLst>
      <p:ext uri="{BB962C8B-B14F-4D97-AF65-F5344CB8AC3E}">
        <p14:creationId xmlns:p14="http://schemas.microsoft.com/office/powerpoint/2010/main" val="39227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B8E09-B5F8-F057-5F9D-13A1E022DC0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14F1213-B9CE-588A-87E9-AB0F2F9EB7A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D3054EF-A18E-B58D-2DEA-EB39D4D5D92A}"/>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83196E36-58BA-D5AF-2189-D8C7F9CDC416}"/>
              </a:ext>
            </a:extLst>
          </p:cNvPr>
          <p:cNvSpPr>
            <a:spLocks noGrp="1"/>
          </p:cNvSpPr>
          <p:nvPr>
            <p:ph type="sldNum" sz="quarter" idx="5"/>
          </p:nvPr>
        </p:nvSpPr>
        <p:spPr/>
        <p:txBody>
          <a:bodyPr/>
          <a:lstStyle/>
          <a:p>
            <a:fld id="{CF486CE9-1877-45A3-9ABE-42D28D769CEF}" type="slidenum">
              <a:rPr lang="en-GB" smtClean="0"/>
              <a:t>31</a:t>
            </a:fld>
            <a:endParaRPr lang="en-GB"/>
          </a:p>
        </p:txBody>
      </p:sp>
    </p:spTree>
    <p:extLst>
      <p:ext uri="{BB962C8B-B14F-4D97-AF65-F5344CB8AC3E}">
        <p14:creationId xmlns:p14="http://schemas.microsoft.com/office/powerpoint/2010/main" val="1257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8F0D-455E-AA9B-0B31-3364083F25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CCF01CA-5E4B-B59B-FF78-2C5B9110375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50342A3-6150-D067-909C-C6587F051FBB}"/>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3AB76F7C-B4AC-3898-1D71-28CE659F64D8}"/>
              </a:ext>
            </a:extLst>
          </p:cNvPr>
          <p:cNvSpPr>
            <a:spLocks noGrp="1"/>
          </p:cNvSpPr>
          <p:nvPr>
            <p:ph type="sldNum" sz="quarter" idx="5"/>
          </p:nvPr>
        </p:nvSpPr>
        <p:spPr/>
        <p:txBody>
          <a:bodyPr/>
          <a:lstStyle/>
          <a:p>
            <a:fld id="{CF486CE9-1877-45A3-9ABE-42D28D769CEF}" type="slidenum">
              <a:rPr lang="en-GB" smtClean="0"/>
              <a:t>11</a:t>
            </a:fld>
            <a:endParaRPr lang="en-GB"/>
          </a:p>
        </p:txBody>
      </p:sp>
    </p:spTree>
    <p:extLst>
      <p:ext uri="{BB962C8B-B14F-4D97-AF65-F5344CB8AC3E}">
        <p14:creationId xmlns:p14="http://schemas.microsoft.com/office/powerpoint/2010/main" val="1412460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0192E-FD1C-C591-11C3-1EC91415A09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23C205D-A7B6-5367-2D87-EF35CBDF6E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1565CEF-23F6-9369-6B39-AE31D5D0A592}"/>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AE459255-5B94-C73F-B739-EB438CA375E3}"/>
              </a:ext>
            </a:extLst>
          </p:cNvPr>
          <p:cNvSpPr>
            <a:spLocks noGrp="1"/>
          </p:cNvSpPr>
          <p:nvPr>
            <p:ph type="sldNum" sz="quarter" idx="5"/>
          </p:nvPr>
        </p:nvSpPr>
        <p:spPr/>
        <p:txBody>
          <a:bodyPr/>
          <a:lstStyle/>
          <a:p>
            <a:fld id="{CF486CE9-1877-45A3-9ABE-42D28D769CEF}" type="slidenum">
              <a:rPr lang="en-GB" smtClean="0"/>
              <a:t>33</a:t>
            </a:fld>
            <a:endParaRPr lang="en-GB"/>
          </a:p>
        </p:txBody>
      </p:sp>
    </p:spTree>
    <p:extLst>
      <p:ext uri="{BB962C8B-B14F-4D97-AF65-F5344CB8AC3E}">
        <p14:creationId xmlns:p14="http://schemas.microsoft.com/office/powerpoint/2010/main" val="4173511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5D1A-A6A3-266C-B42E-0E6094BF98C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42F2C62-CD25-96C0-93E8-D548C5525F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9EE7531-76FB-72D5-405B-4FABF93D5072}"/>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62D3164A-B351-68A0-F2B5-851B9D9C019E}"/>
              </a:ext>
            </a:extLst>
          </p:cNvPr>
          <p:cNvSpPr>
            <a:spLocks noGrp="1"/>
          </p:cNvSpPr>
          <p:nvPr>
            <p:ph type="sldNum" sz="quarter" idx="5"/>
          </p:nvPr>
        </p:nvSpPr>
        <p:spPr/>
        <p:txBody>
          <a:bodyPr/>
          <a:lstStyle/>
          <a:p>
            <a:fld id="{CF486CE9-1877-45A3-9ABE-42D28D769CEF}" type="slidenum">
              <a:rPr lang="en-GB" smtClean="0"/>
              <a:t>12</a:t>
            </a:fld>
            <a:endParaRPr lang="en-GB"/>
          </a:p>
        </p:txBody>
      </p:sp>
    </p:spTree>
    <p:extLst>
      <p:ext uri="{BB962C8B-B14F-4D97-AF65-F5344CB8AC3E}">
        <p14:creationId xmlns:p14="http://schemas.microsoft.com/office/powerpoint/2010/main" val="201046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1F52-F7A0-E821-5445-42B95547D24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4450F07-0AE3-FA94-96A7-7742ABBBDCE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84795D-9E65-34C2-55E1-BE9A3549BBEC}"/>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981E2447-DAD0-4A77-C388-0D43E9B24B19}"/>
              </a:ext>
            </a:extLst>
          </p:cNvPr>
          <p:cNvSpPr>
            <a:spLocks noGrp="1"/>
          </p:cNvSpPr>
          <p:nvPr>
            <p:ph type="sldNum" sz="quarter" idx="5"/>
          </p:nvPr>
        </p:nvSpPr>
        <p:spPr/>
        <p:txBody>
          <a:bodyPr/>
          <a:lstStyle/>
          <a:p>
            <a:fld id="{CF486CE9-1877-45A3-9ABE-42D28D769CEF}" type="slidenum">
              <a:rPr lang="en-GB" smtClean="0"/>
              <a:t>13</a:t>
            </a:fld>
            <a:endParaRPr lang="en-GB"/>
          </a:p>
        </p:txBody>
      </p:sp>
    </p:spTree>
    <p:extLst>
      <p:ext uri="{BB962C8B-B14F-4D97-AF65-F5344CB8AC3E}">
        <p14:creationId xmlns:p14="http://schemas.microsoft.com/office/powerpoint/2010/main" val="107478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3E6D-E275-A04F-104D-10EFACD3D7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374129C-AFB7-5971-74AA-1608A4BA256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1C18C45-50E4-34F9-2EC1-03816AAE8F31}"/>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1385891B-5E6E-F08C-84CC-2F9CFD8A546E}"/>
              </a:ext>
            </a:extLst>
          </p:cNvPr>
          <p:cNvSpPr>
            <a:spLocks noGrp="1"/>
          </p:cNvSpPr>
          <p:nvPr>
            <p:ph type="sldNum" sz="quarter" idx="5"/>
          </p:nvPr>
        </p:nvSpPr>
        <p:spPr/>
        <p:txBody>
          <a:bodyPr/>
          <a:lstStyle/>
          <a:p>
            <a:fld id="{CF486CE9-1877-45A3-9ABE-42D28D769CEF}" type="slidenum">
              <a:rPr lang="en-GB" smtClean="0"/>
              <a:t>14</a:t>
            </a:fld>
            <a:endParaRPr lang="en-GB"/>
          </a:p>
        </p:txBody>
      </p:sp>
    </p:spTree>
    <p:extLst>
      <p:ext uri="{BB962C8B-B14F-4D97-AF65-F5344CB8AC3E}">
        <p14:creationId xmlns:p14="http://schemas.microsoft.com/office/powerpoint/2010/main" val="415200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9F259-6F41-738B-6AF9-129438FC716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68F7B4E-C6E7-56D8-DD98-053B1D8AF6A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50DEB1-44E5-1CCA-1B7A-A6A439F4850B}"/>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F46E132C-6C0E-A731-1473-D2F48210942C}"/>
              </a:ext>
            </a:extLst>
          </p:cNvPr>
          <p:cNvSpPr>
            <a:spLocks noGrp="1"/>
          </p:cNvSpPr>
          <p:nvPr>
            <p:ph type="sldNum" sz="quarter" idx="5"/>
          </p:nvPr>
        </p:nvSpPr>
        <p:spPr/>
        <p:txBody>
          <a:bodyPr/>
          <a:lstStyle/>
          <a:p>
            <a:fld id="{CF486CE9-1877-45A3-9ABE-42D28D769CEF}" type="slidenum">
              <a:rPr lang="en-GB" smtClean="0"/>
              <a:t>15</a:t>
            </a:fld>
            <a:endParaRPr lang="en-GB"/>
          </a:p>
        </p:txBody>
      </p:sp>
    </p:spTree>
    <p:extLst>
      <p:ext uri="{BB962C8B-B14F-4D97-AF65-F5344CB8AC3E}">
        <p14:creationId xmlns:p14="http://schemas.microsoft.com/office/powerpoint/2010/main" val="3553975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F0527-8BD0-0F74-E6CC-DB62029EC6A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1AF1D83-784B-C4FE-BC66-D8737A9525A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E731782-1CCC-11E0-555E-D2BE66632808}"/>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5FD6CDA8-6A39-28EA-9DE1-18862E3E60CE}"/>
              </a:ext>
            </a:extLst>
          </p:cNvPr>
          <p:cNvSpPr>
            <a:spLocks noGrp="1"/>
          </p:cNvSpPr>
          <p:nvPr>
            <p:ph type="sldNum" sz="quarter" idx="5"/>
          </p:nvPr>
        </p:nvSpPr>
        <p:spPr/>
        <p:txBody>
          <a:bodyPr/>
          <a:lstStyle/>
          <a:p>
            <a:fld id="{CF486CE9-1877-45A3-9ABE-42D28D769CEF}" type="slidenum">
              <a:rPr lang="en-GB" smtClean="0"/>
              <a:t>19</a:t>
            </a:fld>
            <a:endParaRPr lang="en-GB"/>
          </a:p>
        </p:txBody>
      </p:sp>
    </p:spTree>
    <p:extLst>
      <p:ext uri="{BB962C8B-B14F-4D97-AF65-F5344CB8AC3E}">
        <p14:creationId xmlns:p14="http://schemas.microsoft.com/office/powerpoint/2010/main" val="118974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4E511-54C4-ECB0-A5F6-C5ED78999FD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8198065-97CA-C088-6427-F6FB57C0C00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329095C-FD0D-AF49-C0A2-564C2E8A5215}"/>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CF8C391A-570A-BA1E-74B1-DAE79CB3DEDD}"/>
              </a:ext>
            </a:extLst>
          </p:cNvPr>
          <p:cNvSpPr>
            <a:spLocks noGrp="1"/>
          </p:cNvSpPr>
          <p:nvPr>
            <p:ph type="sldNum" sz="quarter" idx="5"/>
          </p:nvPr>
        </p:nvSpPr>
        <p:spPr/>
        <p:txBody>
          <a:bodyPr/>
          <a:lstStyle/>
          <a:p>
            <a:fld id="{CF486CE9-1877-45A3-9ABE-42D28D769CEF}" type="slidenum">
              <a:rPr lang="en-GB" smtClean="0"/>
              <a:t>20</a:t>
            </a:fld>
            <a:endParaRPr lang="en-GB"/>
          </a:p>
        </p:txBody>
      </p:sp>
    </p:spTree>
    <p:extLst>
      <p:ext uri="{BB962C8B-B14F-4D97-AF65-F5344CB8AC3E}">
        <p14:creationId xmlns:p14="http://schemas.microsoft.com/office/powerpoint/2010/main" val="484818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902B9-EF3E-9501-9736-954DDF3244A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55268D-3693-01E6-7AD2-E02CC0963F2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F1048A5-FE75-5A9A-CF45-FDDEC6541C4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21C004E7-22E8-7D8A-3E0C-98915B3BFB5A}"/>
              </a:ext>
            </a:extLst>
          </p:cNvPr>
          <p:cNvSpPr>
            <a:spLocks noGrp="1"/>
          </p:cNvSpPr>
          <p:nvPr>
            <p:ph type="sldNum" sz="quarter" idx="5"/>
          </p:nvPr>
        </p:nvSpPr>
        <p:spPr/>
        <p:txBody>
          <a:bodyPr/>
          <a:lstStyle/>
          <a:p>
            <a:fld id="{CF486CE9-1877-45A3-9ABE-42D28D769CEF}" type="slidenum">
              <a:rPr lang="en-GB" smtClean="0"/>
              <a:t>21</a:t>
            </a:fld>
            <a:endParaRPr lang="en-GB"/>
          </a:p>
        </p:txBody>
      </p:sp>
    </p:spTree>
    <p:extLst>
      <p:ext uri="{BB962C8B-B14F-4D97-AF65-F5344CB8AC3E}">
        <p14:creationId xmlns:p14="http://schemas.microsoft.com/office/powerpoint/2010/main" val="208714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8" name="Segnaposto data 3">
            <a:extLst>
              <a:ext uri="{FF2B5EF4-FFF2-40B4-BE49-F238E27FC236}">
                <a16:creationId xmlns:a16="http://schemas.microsoft.com/office/drawing/2014/main" id="{7C737EF2-55F8-CC01-84B0-76CB7595847A}"/>
              </a:ext>
            </a:extLst>
          </p:cNvPr>
          <p:cNvSpPr>
            <a:spLocks noGrp="1"/>
          </p:cNvSpPr>
          <p:nvPr>
            <p:ph type="dt" sz="half" idx="2"/>
          </p:nvPr>
        </p:nvSpPr>
        <p:spPr>
          <a:xfrm>
            <a:off x="-1" y="6491576"/>
            <a:ext cx="2259497" cy="365125"/>
          </a:xfrm>
          <a:prstGeom prst="rect">
            <a:avLst/>
          </a:prstGeom>
        </p:spPr>
        <p:txBody>
          <a:bodyPr/>
          <a:lstStyle>
            <a:lvl1pPr algn="ctr">
              <a:defRPr/>
            </a:lvl1pPr>
          </a:lstStyle>
          <a:p>
            <a:endParaRPr lang="en-GB" sz="1600" b="1" dirty="0">
              <a:solidFill>
                <a:schemeClr val="bg1"/>
              </a:solidFill>
            </a:endParaRPr>
          </a:p>
        </p:txBody>
      </p:sp>
      <p:sp>
        <p:nvSpPr>
          <p:cNvPr id="12" name="Segnaposto piè di pagina 4">
            <a:extLst>
              <a:ext uri="{FF2B5EF4-FFF2-40B4-BE49-F238E27FC236}">
                <a16:creationId xmlns:a16="http://schemas.microsoft.com/office/drawing/2014/main" id="{31CF73FC-9C3F-7E85-33DA-BCFB92887873}"/>
              </a:ext>
            </a:extLst>
          </p:cNvPr>
          <p:cNvSpPr>
            <a:spLocks noGrp="1"/>
          </p:cNvSpPr>
          <p:nvPr>
            <p:ph type="ftr" sz="quarter" idx="3"/>
          </p:nvPr>
        </p:nvSpPr>
        <p:spPr>
          <a:xfrm>
            <a:off x="10015335" y="6491575"/>
            <a:ext cx="2176665" cy="365125"/>
          </a:xfrm>
          <a:prstGeom prst="rect">
            <a:avLst/>
          </a:prstGeom>
        </p:spPr>
        <p:txBody>
          <a:bodyPr/>
          <a:lstStyle>
            <a:lvl1pPr algn="ctr">
              <a:defRPr/>
            </a:lvl1pPr>
          </a:lstStyle>
          <a:p>
            <a:r>
              <a:rPr lang="en-US" sz="1600" b="1">
                <a:solidFill>
                  <a:schemeClr val="bg1"/>
                </a:solidFill>
              </a:rPr>
              <a:t>S. Mariotto, B. Caiffi - Collider Magnets - Seminar Series "National Lab Muon Accelerator Study Group"</a:t>
            </a:r>
            <a:endParaRPr lang="en-GB" sz="1600" b="1" dirty="0">
              <a:solidFill>
                <a:schemeClr val="bg1"/>
              </a:solidFill>
            </a:endParaRPr>
          </a:p>
        </p:txBody>
      </p:sp>
    </p:spTree>
    <p:extLst>
      <p:ext uri="{BB962C8B-B14F-4D97-AF65-F5344CB8AC3E}">
        <p14:creationId xmlns:p14="http://schemas.microsoft.com/office/powerpoint/2010/main" val="357348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pic>
        <p:nvPicPr>
          <p:cNvPr id="4" name="Image 8" descr="MUON-Slide-graphBase-pagebottom.jpg">
            <a:extLst>
              <a:ext uri="{FF2B5EF4-FFF2-40B4-BE49-F238E27FC236}">
                <a16:creationId xmlns:a16="http://schemas.microsoft.com/office/drawing/2014/main" id="{592141BC-119F-7A79-F926-DDA4C405ABA7}"/>
              </a:ext>
            </a:extLst>
          </p:cNvPr>
          <p:cNvPicPr>
            <a:picLocks noChangeAspect="1"/>
          </p:cNvPicPr>
          <p:nvPr userDrawn="1"/>
        </p:nvPicPr>
        <p:blipFill>
          <a:blip r:embed="rId2"/>
          <a:stretch>
            <a:fillRect/>
          </a:stretch>
        </p:blipFill>
        <p:spPr>
          <a:xfrm>
            <a:off x="0" y="6230890"/>
            <a:ext cx="11733196" cy="663982"/>
          </a:xfrm>
          <a:prstGeom prst="rect">
            <a:avLst/>
          </a:prstGeom>
        </p:spPr>
      </p:pic>
      <p:sp>
        <p:nvSpPr>
          <p:cNvPr id="2" name="Segnaposto piè di pagina 2">
            <a:extLst>
              <a:ext uri="{FF2B5EF4-FFF2-40B4-BE49-F238E27FC236}">
                <a16:creationId xmlns:a16="http://schemas.microsoft.com/office/drawing/2014/main" id="{A7764C91-E921-6DD7-EC62-E6080C047886}"/>
              </a:ext>
            </a:extLst>
          </p:cNvPr>
          <p:cNvSpPr>
            <a:spLocks noGrp="1"/>
          </p:cNvSpPr>
          <p:nvPr>
            <p:ph type="ftr" sz="quarter" idx="3"/>
          </p:nvPr>
        </p:nvSpPr>
        <p:spPr>
          <a:xfrm>
            <a:off x="287631" y="6310018"/>
            <a:ext cx="7647607" cy="446926"/>
          </a:xfrm>
          <a:prstGeom prst="rect">
            <a:avLst/>
          </a:prstGeom>
        </p:spPr>
        <p:txBody>
          <a:bodyPr anchor="ctr"/>
          <a:lstStyle>
            <a:lvl1pPr algn="l">
              <a:defRPr sz="1200">
                <a:solidFill>
                  <a:srgbClr val="003296"/>
                </a:solidFill>
                <a:latin typeface="Segoe UI" panose="020B0502040204020203" pitchFamily="34" charset="0"/>
                <a:ea typeface="Open Sans" pitchFamily="2" charset="0"/>
                <a:cs typeface="Segoe UI" panose="020B0502040204020203" pitchFamily="34" charset="0"/>
              </a:defRPr>
            </a:lvl1pPr>
          </a:lstStyle>
          <a:p>
            <a:r>
              <a:rPr lang="en-US"/>
              <a:t>S. Mariotto, B. Caiffi - Collider Magnets - Seminar Series "National Lab Muon Accelerator Study Group"</a:t>
            </a:r>
            <a:endParaRPr lang="it-IT" dirty="0"/>
          </a:p>
        </p:txBody>
      </p:sp>
      <p:sp>
        <p:nvSpPr>
          <p:cNvPr id="9" name="Segnaposto numero diapositiva 5">
            <a:extLst>
              <a:ext uri="{FF2B5EF4-FFF2-40B4-BE49-F238E27FC236}">
                <a16:creationId xmlns:a16="http://schemas.microsoft.com/office/drawing/2014/main" id="{73EB8A1B-ACA5-52EB-13B2-85B95A8FF54B}"/>
              </a:ext>
            </a:extLst>
          </p:cNvPr>
          <p:cNvSpPr>
            <a:spLocks noGrp="1"/>
          </p:cNvSpPr>
          <p:nvPr>
            <p:ph type="sldNum" sz="quarter" idx="4"/>
          </p:nvPr>
        </p:nvSpPr>
        <p:spPr>
          <a:xfrm>
            <a:off x="11582411" y="6298413"/>
            <a:ext cx="599266" cy="470138"/>
          </a:xfrm>
          <a:prstGeom prst="rect">
            <a:avLst/>
          </a:prstGeom>
        </p:spPr>
        <p:txBody>
          <a:bodyPr vert="horz" lIns="91440" tIns="45720" rIns="91440" bIns="45720" rtlCol="0" anchor="ctr"/>
          <a:lstStyle>
            <a:lvl1pPr algn="ctr">
              <a:defRPr sz="1600">
                <a:solidFill>
                  <a:srgbClr val="01648D"/>
                </a:solidFill>
                <a:latin typeface="Calibri" panose="020F0502020204030204" pitchFamily="34" charset="0"/>
                <a:ea typeface="Open Sans" pitchFamily="2" charset="0"/>
                <a:cs typeface="Calibri" panose="020F0502020204030204" pitchFamily="34" charset="0"/>
              </a:defRPr>
            </a:lvl1pPr>
          </a:lstStyle>
          <a:p>
            <a:fld id="{97672CED-E27C-4372-964F-447ACAE2F905}" type="slidenum">
              <a:rPr lang="it-IT" smtClean="0"/>
              <a:pPr/>
              <a:t>‹#›</a:t>
            </a:fld>
            <a:endParaRPr lang="it-IT" dirty="0"/>
          </a:p>
        </p:txBody>
      </p:sp>
      <p:sp>
        <p:nvSpPr>
          <p:cNvPr id="10" name="Titolo 9">
            <a:extLst>
              <a:ext uri="{FF2B5EF4-FFF2-40B4-BE49-F238E27FC236}">
                <a16:creationId xmlns:a16="http://schemas.microsoft.com/office/drawing/2014/main" id="{F99076D8-AAB2-173D-E4CB-01A5ABE5CEF2}"/>
              </a:ext>
            </a:extLst>
          </p:cNvPr>
          <p:cNvSpPr>
            <a:spLocks noGrp="1"/>
          </p:cNvSpPr>
          <p:nvPr>
            <p:ph type="title" hasCustomPrompt="1"/>
          </p:nvPr>
        </p:nvSpPr>
        <p:spPr>
          <a:xfrm>
            <a:off x="2484120" y="365125"/>
            <a:ext cx="8869680" cy="671195"/>
          </a:xfrm>
          <a:prstGeom prst="rect">
            <a:avLst/>
          </a:prstGeom>
        </p:spPr>
        <p:txBody>
          <a:bodyPr/>
          <a:lstStyle>
            <a:lvl1pPr algn="l">
              <a:defRPr sz="3600">
                <a:solidFill>
                  <a:srgbClr val="003296"/>
                </a:solidFill>
                <a:latin typeface="Segoe UI Semibold" panose="020B0702040204020203" pitchFamily="34" charset="0"/>
                <a:cs typeface="Segoe UI Semibold" panose="020B0702040204020203" pitchFamily="34" charset="0"/>
              </a:defRPr>
            </a:lvl1pPr>
          </a:lstStyle>
          <a:p>
            <a:r>
              <a:rPr lang="it-IT" dirty="0"/>
              <a:t>Titolo</a:t>
            </a:r>
          </a:p>
        </p:txBody>
      </p:sp>
    </p:spTree>
    <p:extLst>
      <p:ext uri="{BB962C8B-B14F-4D97-AF65-F5344CB8AC3E}">
        <p14:creationId xmlns:p14="http://schemas.microsoft.com/office/powerpoint/2010/main" val="187506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9ED4B7-66A8-7434-3781-5E7C9AA6C31D}"/>
              </a:ext>
            </a:extLst>
          </p:cNvPr>
          <p:cNvSpPr>
            <a:spLocks/>
          </p:cNvSpPr>
          <p:nvPr userDrawn="1"/>
        </p:nvSpPr>
        <p:spPr>
          <a:xfrm>
            <a:off x="0" y="6334853"/>
            <a:ext cx="12192000" cy="523146"/>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19" name="Segnaposto numero diapositiva 5">
            <a:extLst>
              <a:ext uri="{FF2B5EF4-FFF2-40B4-BE49-F238E27FC236}">
                <a16:creationId xmlns:a16="http://schemas.microsoft.com/office/drawing/2014/main" id="{B39162C5-9BC6-7F5F-4512-CDC3408B283E}"/>
              </a:ext>
            </a:extLst>
          </p:cNvPr>
          <p:cNvSpPr>
            <a:spLocks noGrp="1"/>
          </p:cNvSpPr>
          <p:nvPr>
            <p:ph type="sldNum" sz="quarter" idx="4"/>
          </p:nvPr>
        </p:nvSpPr>
        <p:spPr>
          <a:xfrm>
            <a:off x="11611108" y="6334854"/>
            <a:ext cx="456155" cy="523146"/>
          </a:xfrm>
          <a:prstGeom prst="rect">
            <a:avLst/>
          </a:prstGeom>
        </p:spPr>
        <p:txBody>
          <a:bodyPr vert="horz" lIns="91440" tIns="45720" rIns="91440" bIns="45720" rtlCol="0" anchor="ctr"/>
          <a:lstStyle>
            <a:lvl1pPr algn="ctr">
              <a:defRPr sz="1200" b="0">
                <a:solidFill>
                  <a:schemeClr val="bg1"/>
                </a:solidFill>
                <a:effectLst>
                  <a:outerShdw blurRad="38100" dist="38100" dir="2700000" algn="tl">
                    <a:srgbClr val="000000">
                      <a:alpha val="43137"/>
                    </a:srgbClr>
                  </a:outerShdw>
                </a:effectLst>
              </a:defRPr>
            </a:lvl1pPr>
          </a:lstStyle>
          <a:p>
            <a:fld id="{A16AB2F8-5338-F742-A59E-35F5B82165E6}" type="slidenum">
              <a:rPr lang="en-GB" smtClean="0"/>
              <a:pPr/>
              <a:t>‹#›</a:t>
            </a:fld>
            <a:endParaRPr lang="en-GB" dirty="0"/>
          </a:p>
        </p:txBody>
      </p:sp>
      <p:sp>
        <p:nvSpPr>
          <p:cNvPr id="2" name="Segnaposto data 3">
            <a:extLst>
              <a:ext uri="{FF2B5EF4-FFF2-40B4-BE49-F238E27FC236}">
                <a16:creationId xmlns:a16="http://schemas.microsoft.com/office/drawing/2014/main" id="{EF88407C-2CFB-AEB9-F536-F7BFAEF10043}"/>
              </a:ext>
            </a:extLst>
          </p:cNvPr>
          <p:cNvSpPr txBox="1">
            <a:spLocks/>
          </p:cNvSpPr>
          <p:nvPr userDrawn="1"/>
        </p:nvSpPr>
        <p:spPr>
          <a:xfrm>
            <a:off x="0" y="6334854"/>
            <a:ext cx="1753644" cy="523145"/>
          </a:xfrm>
          <a:prstGeom prst="rect">
            <a:avLst/>
          </a:prstGeom>
        </p:spPr>
        <p:txBody>
          <a:bodyPr vert="horz" lIns="91440" tIns="45720" rIns="91440" bIns="45720" rtlCol="0" anchor="ctr"/>
          <a:lstStyle>
            <a:defPPr>
              <a:defRPr lang="it-IT"/>
            </a:defPPr>
            <a:lvl1pPr marL="0" algn="ctr"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cap="small" baseline="0" dirty="0"/>
              <a:t>Annual Meeting 2025</a:t>
            </a:r>
            <a:endParaRPr lang="en-GB" cap="small" baseline="0" dirty="0"/>
          </a:p>
        </p:txBody>
      </p:sp>
      <p:sp>
        <p:nvSpPr>
          <p:cNvPr id="3" name="Segnaposto data 3">
            <a:extLst>
              <a:ext uri="{FF2B5EF4-FFF2-40B4-BE49-F238E27FC236}">
                <a16:creationId xmlns:a16="http://schemas.microsoft.com/office/drawing/2014/main" id="{8981B79E-3050-F2EA-8824-A83C4D6575EC}"/>
              </a:ext>
            </a:extLst>
          </p:cNvPr>
          <p:cNvSpPr txBox="1">
            <a:spLocks/>
          </p:cNvSpPr>
          <p:nvPr userDrawn="1"/>
        </p:nvSpPr>
        <p:spPr>
          <a:xfrm>
            <a:off x="1753644" y="6334854"/>
            <a:ext cx="8962372" cy="523146"/>
          </a:xfrm>
          <a:prstGeom prst="rect">
            <a:avLst/>
          </a:prstGeom>
        </p:spPr>
        <p:txBody>
          <a:bodyPr vert="horz" lIns="91440" tIns="45720" rIns="91440" bIns="45720" rtlCol="0" anchor="ctr"/>
          <a:lstStyle>
            <a:defPPr>
              <a:defRPr lang="it-IT"/>
            </a:defPPr>
            <a:lvl1pPr marL="0" algn="l"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cap="small" baseline="0" dirty="0">
                <a:solidFill>
                  <a:schemeClr val="bg1"/>
                </a:solidFill>
              </a:rPr>
              <a:t>Daniel Novelli  – Overview of single and combined function magnet limitations</a:t>
            </a:r>
          </a:p>
        </p:txBody>
      </p:sp>
      <p:cxnSp>
        <p:nvCxnSpPr>
          <p:cNvPr id="9" name="Straight Connector 8">
            <a:extLst>
              <a:ext uri="{FF2B5EF4-FFF2-40B4-BE49-F238E27FC236}">
                <a16:creationId xmlns:a16="http://schemas.microsoft.com/office/drawing/2014/main" id="{F6AF30BD-669B-9DAD-5F59-36F3F3564BE9}"/>
              </a:ext>
            </a:extLst>
          </p:cNvPr>
          <p:cNvCxnSpPr>
            <a:cxnSpLocks/>
          </p:cNvCxnSpPr>
          <p:nvPr userDrawn="1"/>
        </p:nvCxnSpPr>
        <p:spPr>
          <a:xfrm>
            <a:off x="141221" y="1087333"/>
            <a:ext cx="11882827"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pic>
        <p:nvPicPr>
          <p:cNvPr id="8" name="Image 85" descr="MCC-inernational-finalV01.png">
            <a:extLst>
              <a:ext uri="{FF2B5EF4-FFF2-40B4-BE49-F238E27FC236}">
                <a16:creationId xmlns:a16="http://schemas.microsoft.com/office/drawing/2014/main" id="{A614C832-2733-2E83-2E2D-D1447178E7BE}"/>
              </a:ext>
            </a:extLst>
          </p:cNvPr>
          <p:cNvPicPr>
            <a:picLocks noChangeAspect="1"/>
          </p:cNvPicPr>
          <p:nvPr userDrawn="1"/>
        </p:nvPicPr>
        <p:blipFill>
          <a:blip r:embed="rId2"/>
          <a:stretch>
            <a:fillRect/>
          </a:stretch>
        </p:blipFill>
        <p:spPr>
          <a:xfrm>
            <a:off x="141221" y="52741"/>
            <a:ext cx="974277" cy="974277"/>
          </a:xfrm>
          <a:prstGeom prst="rect">
            <a:avLst/>
          </a:prstGeom>
        </p:spPr>
      </p:pic>
      <p:pic>
        <p:nvPicPr>
          <p:cNvPr id="11" name="Picture 10">
            <a:extLst>
              <a:ext uri="{FF2B5EF4-FFF2-40B4-BE49-F238E27FC236}">
                <a16:creationId xmlns:a16="http://schemas.microsoft.com/office/drawing/2014/main" id="{455976CC-C6E9-D40A-0283-5545FA3CB14E}"/>
              </a:ext>
            </a:extLst>
          </p:cNvPr>
          <p:cNvPicPr>
            <a:picLocks noChangeAspect="1"/>
          </p:cNvPicPr>
          <p:nvPr userDrawn="1"/>
        </p:nvPicPr>
        <p:blipFill rotWithShape="1">
          <a:blip r:embed="rId3"/>
          <a:srcRect l="57356" t="8989" r="4397" b="5296"/>
          <a:stretch/>
        </p:blipFill>
        <p:spPr>
          <a:xfrm>
            <a:off x="1135443" y="113056"/>
            <a:ext cx="814102" cy="974277"/>
          </a:xfrm>
          <a:prstGeom prst="rect">
            <a:avLst/>
          </a:prstGeom>
        </p:spPr>
      </p:pic>
      <p:pic>
        <p:nvPicPr>
          <p:cNvPr id="12" name="Immagine 4">
            <a:extLst>
              <a:ext uri="{FF2B5EF4-FFF2-40B4-BE49-F238E27FC236}">
                <a16:creationId xmlns:a16="http://schemas.microsoft.com/office/drawing/2014/main" id="{68161822-2656-5F8D-5A14-DDEBD0A76E4C}"/>
              </a:ext>
            </a:extLst>
          </p:cNvPr>
          <p:cNvPicPr/>
          <p:nvPr userDrawn="1"/>
        </p:nvPicPr>
        <p:blipFill rotWithShape="1">
          <a:blip r:embed="rId4"/>
          <a:srcRect l="10338" t="16055" r="11693" b="14565"/>
          <a:stretch/>
        </p:blipFill>
        <p:spPr>
          <a:xfrm>
            <a:off x="10588539" y="131609"/>
            <a:ext cx="1407662" cy="816539"/>
          </a:xfrm>
          <a:prstGeom prst="rect">
            <a:avLst/>
          </a:prstGeom>
        </p:spPr>
      </p:pic>
      <p:sp>
        <p:nvSpPr>
          <p:cNvPr id="5" name="Title 2">
            <a:extLst>
              <a:ext uri="{FF2B5EF4-FFF2-40B4-BE49-F238E27FC236}">
                <a16:creationId xmlns:a16="http://schemas.microsoft.com/office/drawing/2014/main" id="{CD706C71-68BE-B7A2-1801-101799DB6446}"/>
              </a:ext>
            </a:extLst>
          </p:cNvPr>
          <p:cNvSpPr>
            <a:spLocks noGrp="1"/>
          </p:cNvSpPr>
          <p:nvPr>
            <p:ph type="title" hasCustomPrompt="1"/>
          </p:nvPr>
        </p:nvSpPr>
        <p:spPr>
          <a:xfrm>
            <a:off x="2188923" y="186465"/>
            <a:ext cx="8091814" cy="681159"/>
          </a:xfrm>
          <a:prstGeom prst="rect">
            <a:avLst/>
          </a:prstGeom>
        </p:spPr>
        <p:txBody>
          <a:bodyPr/>
          <a:lstStyle>
            <a:lvl1pPr>
              <a:defRPr>
                <a:latin typeface="Calibri" panose="020F0502020204030204" pitchFamily="34" charset="0"/>
                <a:cs typeface="Calibri" panose="020F0502020204030204" pitchFamily="34" charset="0"/>
              </a:defRPr>
            </a:lvl1pPr>
          </a:lstStyle>
          <a:p>
            <a:r>
              <a:rPr lang="en-US" dirty="0" err="1">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Aaaaaaaaa</a:t>
            </a:r>
            <a:endPar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Tree>
    <p:extLst>
      <p:ext uri="{BB962C8B-B14F-4D97-AF65-F5344CB8AC3E}">
        <p14:creationId xmlns:p14="http://schemas.microsoft.com/office/powerpoint/2010/main" val="392423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US"/>
              <a:t>S. Mariotto, B. Caiffi - Collider Magnets - Seminar Series "National Lab Muon Accelerator Study Group"</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2" name="Espace réservé du texte 5">
            <a:extLst>
              <a:ext uri="{FF2B5EF4-FFF2-40B4-BE49-F238E27FC236}">
                <a16:creationId xmlns:a16="http://schemas.microsoft.com/office/drawing/2014/main" id="{371D9CBC-8A92-28C6-F187-A92D4FB8B318}"/>
              </a:ext>
            </a:extLst>
          </p:cNvPr>
          <p:cNvSpPr>
            <a:spLocks noGrp="1"/>
          </p:cNvSpPr>
          <p:nvPr>
            <p:ph type="body" sz="quarter" idx="10" hasCustomPrompt="1"/>
          </p:nvPr>
        </p:nvSpPr>
        <p:spPr>
          <a:xfrm>
            <a:off x="6299200" y="5237480"/>
            <a:ext cx="5486400" cy="1016000"/>
          </a:xfrm>
          <a:prstGeom prst="rect">
            <a:avLst/>
          </a:prstGeom>
        </p:spPr>
        <p:txBody>
          <a:bodyPr vert="horz" lIns="0" tIns="0" rIns="0" bIns="0"/>
          <a:lstStyle>
            <a:lvl1pPr algn="r">
              <a:buFontTx/>
              <a:buNone/>
              <a:defRPr sz="2133" b="1" baseline="0">
                <a:solidFill>
                  <a:schemeClr val="bg1"/>
                </a:solidFill>
                <a:latin typeface="Arial Narrow"/>
                <a:cs typeface="Arial Narrow"/>
              </a:defRPr>
            </a:lvl1pPr>
          </a:lstStyle>
          <a:p>
            <a:pPr lvl="0"/>
            <a:r>
              <a:rPr lang="en-GB"/>
              <a:t>Name of lecturer</a:t>
            </a:r>
          </a:p>
          <a:p>
            <a:pPr lvl="0"/>
            <a:r>
              <a:rPr lang="en-GB"/>
              <a:t>Institute, laboratory, experiment...</a:t>
            </a:r>
          </a:p>
          <a:p>
            <a:pPr lvl="0"/>
            <a:r>
              <a:rPr lang="en-GB"/>
              <a:t>Date of presentation </a:t>
            </a:r>
          </a:p>
        </p:txBody>
      </p:sp>
    </p:spTree>
    <p:extLst>
      <p:ext uri="{BB962C8B-B14F-4D97-AF65-F5344CB8AC3E}">
        <p14:creationId xmlns:p14="http://schemas.microsoft.com/office/powerpoint/2010/main" val="395347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en-US"/>
              <a:t>S. Mariotto, B. Caiffi - Collider Magnets - Seminar Series "National Lab Muon Accelerator Study Group"</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2" name="Espace réservé du texte 5">
            <a:extLst>
              <a:ext uri="{FF2B5EF4-FFF2-40B4-BE49-F238E27FC236}">
                <a16:creationId xmlns:a16="http://schemas.microsoft.com/office/drawing/2014/main" id="{371D9CBC-8A92-28C6-F187-A92D4FB8B318}"/>
              </a:ext>
            </a:extLst>
          </p:cNvPr>
          <p:cNvSpPr>
            <a:spLocks noGrp="1"/>
          </p:cNvSpPr>
          <p:nvPr>
            <p:ph type="body" sz="quarter" idx="10" hasCustomPrompt="1"/>
          </p:nvPr>
        </p:nvSpPr>
        <p:spPr>
          <a:xfrm>
            <a:off x="6299200" y="5237480"/>
            <a:ext cx="5486400" cy="1016000"/>
          </a:xfrm>
          <a:prstGeom prst="rect">
            <a:avLst/>
          </a:prstGeom>
        </p:spPr>
        <p:txBody>
          <a:bodyPr vert="horz" lIns="0" tIns="0" rIns="0" bIns="0"/>
          <a:lstStyle>
            <a:lvl1pPr algn="r">
              <a:buFontTx/>
              <a:buNone/>
              <a:defRPr sz="2133" b="1" baseline="0">
                <a:solidFill>
                  <a:schemeClr val="bg1"/>
                </a:solidFill>
                <a:latin typeface="Arial Narrow"/>
                <a:cs typeface="Arial Narrow"/>
              </a:defRPr>
            </a:lvl1pPr>
          </a:lstStyle>
          <a:p>
            <a:pPr lvl="0"/>
            <a:r>
              <a:rPr lang="en-GB"/>
              <a:t>Name of lecturer</a:t>
            </a:r>
          </a:p>
          <a:p>
            <a:pPr lvl="0"/>
            <a:r>
              <a:rPr lang="en-GB"/>
              <a:t>Institute, laboratory, experiment...</a:t>
            </a:r>
          </a:p>
          <a:p>
            <a:pPr lvl="0"/>
            <a:r>
              <a:rPr lang="en-GB"/>
              <a:t>Date of presentation </a:t>
            </a:r>
          </a:p>
        </p:txBody>
      </p:sp>
    </p:spTree>
    <p:extLst>
      <p:ext uri="{BB962C8B-B14F-4D97-AF65-F5344CB8AC3E}">
        <p14:creationId xmlns:p14="http://schemas.microsoft.com/office/powerpoint/2010/main" val="196065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71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46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tx1">
                    <a:lumMod val="75000"/>
                    <a:lumOff val="25000"/>
                  </a:schemeClr>
                </a:solidFill>
              </a:defRPr>
            </a:lvl1pPr>
          </a:lstStyle>
          <a:p>
            <a:r>
              <a:rPr lang="en-US">
                <a:latin typeface="Arial Narrow" panose="020B0604020202020204" pitchFamily="34" charset="0"/>
                <a:cs typeface="Arial Narrow" panose="020B0604020202020204" pitchFamily="34" charset="0"/>
              </a:rPr>
              <a:t>S. Mariotto, B. Caiffi - Collider Magnets - Seminar Series "National Lab Muon Accelerator Study Group"</a:t>
            </a:r>
            <a:endParaRPr lang="fr-FR" dirty="0">
              <a:latin typeface="Arial Narrow" panose="020B0604020202020204" pitchFamily="34" charset="0"/>
              <a:cs typeface="Arial Narrow" panose="020B0604020202020204" pitchFamily="34" charset="0"/>
            </a:endParaRPr>
          </a:p>
        </p:txBody>
      </p:sp>
      <p:sp>
        <p:nvSpPr>
          <p:cNvPr id="6" name="Slide Number Placeholder 5"/>
          <p:cNvSpPr>
            <a:spLocks noGrp="1"/>
          </p:cNvSpPr>
          <p:nvPr>
            <p:ph type="sldNum" sz="quarter" idx="12"/>
          </p:nvPr>
        </p:nvSpPr>
        <p:spPr>
          <a:xfrm>
            <a:off x="10917871" y="6465458"/>
            <a:ext cx="1064941" cy="365125"/>
          </a:xfrm>
        </p:spPr>
        <p:txBody>
          <a:bodyPr/>
          <a:lstStyle>
            <a:lvl1pPr>
              <a:defRPr>
                <a:latin typeface="Calibri" panose="020F0502020204030204" pitchFamily="34" charset="0"/>
              </a:defRPr>
            </a:lvl1pPr>
          </a:lstStyle>
          <a:p>
            <a:fld id="{005C7FBA-D4E9-46CA-9321-3ADA2E368FCD}" type="slidenum">
              <a:rPr lang="en-GB" smtClean="0"/>
              <a:pPr/>
              <a:t>‹#›</a:t>
            </a:fld>
            <a:endParaRPr lang="en-GB" dirty="0"/>
          </a:p>
        </p:txBody>
      </p:sp>
      <p:sp>
        <p:nvSpPr>
          <p:cNvPr id="4" name="Picture Placeholder 4">
            <a:extLst>
              <a:ext uri="{FF2B5EF4-FFF2-40B4-BE49-F238E27FC236}">
                <a16:creationId xmlns:a16="http://schemas.microsoft.com/office/drawing/2014/main" id="{F97F9CB4-CA90-2B0B-B65B-B6BDD353D3D6}"/>
              </a:ext>
            </a:extLst>
          </p:cNvPr>
          <p:cNvSpPr>
            <a:spLocks noGrp="1"/>
          </p:cNvSpPr>
          <p:nvPr>
            <p:ph type="pic" sz="quarter" idx="13" hasCustomPrompt="1"/>
          </p:nvPr>
        </p:nvSpPr>
        <p:spPr>
          <a:xfrm>
            <a:off x="10795240" y="220973"/>
            <a:ext cx="964719" cy="918196"/>
          </a:xfrm>
        </p:spPr>
        <p:txBody>
          <a:bodyPr>
            <a:normAutofit/>
          </a:bodyPr>
          <a:lstStyle>
            <a:lvl1pPr>
              <a:defRPr sz="1600">
                <a:latin typeface="Calibri" panose="020F0502020204030204" pitchFamily="34" charset="0"/>
              </a:defRPr>
            </a:lvl1pPr>
          </a:lstStyle>
          <a:p>
            <a:r>
              <a:rPr lang="it-IT" dirty="0"/>
              <a:t>Your logo</a:t>
            </a:r>
            <a:endParaRPr lang="en-GB" dirty="0"/>
          </a:p>
        </p:txBody>
      </p:sp>
      <p:sp>
        <p:nvSpPr>
          <p:cNvPr id="7" name="Title Placeholder 1">
            <a:extLst>
              <a:ext uri="{FF2B5EF4-FFF2-40B4-BE49-F238E27FC236}">
                <a16:creationId xmlns:a16="http://schemas.microsoft.com/office/drawing/2014/main" id="{4701A6D4-BD5E-D4A8-4152-DD0B01E8789B}"/>
              </a:ext>
            </a:extLst>
          </p:cNvPr>
          <p:cNvSpPr>
            <a:spLocks noGrp="1"/>
          </p:cNvSpPr>
          <p:nvPr>
            <p:ph type="title"/>
          </p:nvPr>
        </p:nvSpPr>
        <p:spPr>
          <a:xfrm>
            <a:off x="2409711" y="142021"/>
            <a:ext cx="7365780" cy="126755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511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22" name="Image 8" descr="MUON-Slide-graphBase-pagebottom.jpg">
            <a:extLst>
              <a:ext uri="{FF2B5EF4-FFF2-40B4-BE49-F238E27FC236}">
                <a16:creationId xmlns:a16="http://schemas.microsoft.com/office/drawing/2014/main" id="{B6225800-B930-FB56-9EDD-E421D45C78B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6202015"/>
            <a:ext cx="12189822" cy="663982"/>
          </a:xfrm>
          <a:prstGeom prst="rect">
            <a:avLst/>
          </a:prstGeom>
        </p:spPr>
      </p:pic>
      <p:sp>
        <p:nvSpPr>
          <p:cNvPr id="16" name="Segnaposto testo 2">
            <a:extLst>
              <a:ext uri="{FF2B5EF4-FFF2-40B4-BE49-F238E27FC236}">
                <a16:creationId xmlns:a16="http://schemas.microsoft.com/office/drawing/2014/main" id="{497CAC99-CE2D-C668-9482-6D18316DB82F}"/>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sz="2400">
                <a:solidFill>
                  <a:schemeClr val="tx1"/>
                </a:solidFill>
                <a:latin typeface="Calibri" panose="020F0502020204030204" pitchFamily="34" charset="0"/>
              </a:defRPr>
            </a:lvl1pPr>
            <a:lvl2pPr>
              <a:defRPr sz="2000">
                <a:solidFill>
                  <a:schemeClr val="tx1"/>
                </a:solidFill>
                <a:latin typeface="Calibri" panose="020F0502020204030204" pitchFamily="34" charset="0"/>
              </a:defRPr>
            </a:lvl2pPr>
            <a:lvl3pPr>
              <a:defRPr sz="1800">
                <a:solidFill>
                  <a:schemeClr val="tx1"/>
                </a:solidFill>
                <a:latin typeface="Calibri" panose="020F0502020204030204" pitchFamily="34" charset="0"/>
              </a:defRPr>
            </a:lvl3pPr>
            <a:lvl4pPr>
              <a:defRPr sz="1600">
                <a:solidFill>
                  <a:schemeClr val="tx1"/>
                </a:solidFill>
                <a:latin typeface="Calibri" panose="020F0502020204030204" pitchFamily="34" charset="0"/>
              </a:defRPr>
            </a:lvl4pPr>
            <a:lvl5pPr>
              <a:defRPr sz="1600">
                <a:solidFill>
                  <a:schemeClr val="tx1"/>
                </a:solidFill>
                <a:latin typeface="Calibri" panose="020F050202020403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17" name="Segnaposto data 3">
            <a:extLst>
              <a:ext uri="{FF2B5EF4-FFF2-40B4-BE49-F238E27FC236}">
                <a16:creationId xmlns:a16="http://schemas.microsoft.com/office/drawing/2014/main" id="{6A474FD9-F076-E648-1C70-BF4EE7BB1F21}"/>
              </a:ext>
            </a:extLst>
          </p:cNvPr>
          <p:cNvSpPr>
            <a:spLocks noGrp="1" noRot="1" noMove="1" noResize="1" noEditPoints="1" noAdjustHandles="1" noChangeArrowheads="1" noChangeShapeType="1"/>
          </p:cNvSpPr>
          <p:nvPr>
            <p:ph type="dt" sz="half" idx="2"/>
          </p:nvPr>
        </p:nvSpPr>
        <p:spPr>
          <a:xfrm>
            <a:off x="838200" y="6393928"/>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endParaRPr lang="en-GB" dirty="0"/>
          </a:p>
        </p:txBody>
      </p:sp>
      <p:sp>
        <p:nvSpPr>
          <p:cNvPr id="18" name="Segnaposto piè di pagina 4">
            <a:extLst>
              <a:ext uri="{FF2B5EF4-FFF2-40B4-BE49-F238E27FC236}">
                <a16:creationId xmlns:a16="http://schemas.microsoft.com/office/drawing/2014/main" id="{E6903575-2A78-A8F2-0F63-91401FAD11F3}"/>
              </a:ext>
            </a:extLst>
          </p:cNvPr>
          <p:cNvSpPr>
            <a:spLocks noGrp="1" noRot="1" noMove="1" noResize="1" noEditPoints="1" noAdjustHandles="1" noChangeArrowheads="1" noChangeShapeType="1"/>
          </p:cNvSpPr>
          <p:nvPr>
            <p:ph type="ftr" sz="quarter" idx="3"/>
          </p:nvPr>
        </p:nvSpPr>
        <p:spPr>
          <a:xfrm>
            <a:off x="4038600" y="6393928"/>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a:t>S. Mariotto, B. Caiffi - Collider Magnets - Seminar Series "National Lab Muon Accelerator Study Group"</a:t>
            </a:r>
            <a:endParaRPr lang="en-GB" dirty="0"/>
          </a:p>
        </p:txBody>
      </p:sp>
      <p:sp>
        <p:nvSpPr>
          <p:cNvPr id="19" name="Segnaposto numero diapositiva 5">
            <a:extLst>
              <a:ext uri="{FF2B5EF4-FFF2-40B4-BE49-F238E27FC236}">
                <a16:creationId xmlns:a16="http://schemas.microsoft.com/office/drawing/2014/main" id="{B39162C5-9BC6-7F5F-4512-CDC3408B283E}"/>
              </a:ext>
            </a:extLst>
          </p:cNvPr>
          <p:cNvSpPr>
            <a:spLocks noGrp="1" noRot="1" noMove="1" noResize="1" noEditPoints="1" noAdjustHandles="1" noChangeArrowheads="1" noChangeShapeType="1"/>
          </p:cNvSpPr>
          <p:nvPr>
            <p:ph type="sldNum" sz="quarter" idx="4"/>
          </p:nvPr>
        </p:nvSpPr>
        <p:spPr>
          <a:xfrm>
            <a:off x="8591811"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Calibri" panose="020F0502020204030204" pitchFamily="34" charset="0"/>
              </a:defRPr>
            </a:lvl1pPr>
          </a:lstStyle>
          <a:p>
            <a:fld id="{A16AB2F8-5338-F742-A59E-35F5B82165E6}" type="slidenum">
              <a:rPr lang="en-GB" smtClean="0"/>
              <a:pPr/>
              <a:t>‹#›</a:t>
            </a:fld>
            <a:endParaRPr lang="en-GB" dirty="0"/>
          </a:p>
        </p:txBody>
      </p:sp>
      <p:pic>
        <p:nvPicPr>
          <p:cNvPr id="2" name="Image 85" descr="MCC-inernational-finalV01.png">
            <a:extLst>
              <a:ext uri="{FF2B5EF4-FFF2-40B4-BE49-F238E27FC236}">
                <a16:creationId xmlns:a16="http://schemas.microsoft.com/office/drawing/2014/main" id="{FA1E9B68-C5BB-B40D-6373-05E9B70C11BF}"/>
              </a:ext>
            </a:extLst>
          </p:cNvPr>
          <p:cNvPicPr/>
          <p:nvPr userDrawn="1"/>
        </p:nvPicPr>
        <p:blipFill>
          <a:blip r:embed="rId3" cstate="print">
            <a:extLst>
              <a:ext uri="{28A0092B-C50C-407E-A947-70E740481C1C}">
                <a14:useLocalDpi xmlns:a14="http://schemas.microsoft.com/office/drawing/2010/main"/>
              </a:ext>
            </a:extLst>
          </a:blip>
          <a:stretch>
            <a:fillRect/>
          </a:stretch>
        </p:blipFill>
        <p:spPr>
          <a:xfrm>
            <a:off x="17841" y="23150"/>
            <a:ext cx="1242153" cy="1243330"/>
          </a:xfrm>
          <a:prstGeom prst="rect">
            <a:avLst/>
          </a:prstGeom>
        </p:spPr>
      </p:pic>
      <p:pic>
        <p:nvPicPr>
          <p:cNvPr id="3" name="Immagine 2">
            <a:extLst>
              <a:ext uri="{FF2B5EF4-FFF2-40B4-BE49-F238E27FC236}">
                <a16:creationId xmlns:a16="http://schemas.microsoft.com/office/drawing/2014/main" id="{05809131-1FC7-482F-F135-DCD9E847E550}"/>
              </a:ext>
            </a:extLst>
          </p:cNvPr>
          <p:cNvPicPr/>
          <p:nvPr userDrawn="1"/>
        </p:nvPicPr>
        <p:blipFill rotWithShape="1">
          <a:blip r:embed="rId4"/>
          <a:srcRect l="10338" t="16055" r="11693" b="14565"/>
          <a:stretch/>
        </p:blipFill>
        <p:spPr>
          <a:xfrm>
            <a:off x="10813365" y="78994"/>
            <a:ext cx="1296000" cy="756000"/>
          </a:xfrm>
          <a:prstGeom prst="rect">
            <a:avLst/>
          </a:prstGeom>
        </p:spPr>
      </p:pic>
      <p:sp>
        <p:nvSpPr>
          <p:cNvPr id="4" name="Titolo 1">
            <a:extLst>
              <a:ext uri="{FF2B5EF4-FFF2-40B4-BE49-F238E27FC236}">
                <a16:creationId xmlns:a16="http://schemas.microsoft.com/office/drawing/2014/main" id="{088F58E1-5B85-E45C-9ADA-B79659903AF6}"/>
              </a:ext>
            </a:extLst>
          </p:cNvPr>
          <p:cNvSpPr>
            <a:spLocks noGrp="1"/>
          </p:cNvSpPr>
          <p:nvPr>
            <p:ph type="title" hasCustomPrompt="1"/>
          </p:nvPr>
        </p:nvSpPr>
        <p:spPr>
          <a:xfrm>
            <a:off x="1171184" y="308170"/>
            <a:ext cx="9707671" cy="681159"/>
          </a:xfrm>
          <a:prstGeom prst="rect">
            <a:avLst/>
          </a:prstGeom>
        </p:spPr>
        <p:txBody>
          <a:bodyPr>
            <a:noAutofit/>
          </a:bodyPr>
          <a:lstStyle>
            <a:lvl1pPr>
              <a:defRPr cap="small" baseline="0">
                <a:solidFill>
                  <a:schemeClr val="tx1"/>
                </a:solidFill>
              </a:defRPr>
            </a:lvl1pPr>
          </a:lstStyle>
          <a:p>
            <a:r>
              <a:rPr lang="it-IT" sz="4000" dirty="0"/>
              <a:t>TITLE</a:t>
            </a:r>
            <a:endParaRPr lang="en-GB" sz="4000" dirty="0"/>
          </a:p>
        </p:txBody>
      </p:sp>
    </p:spTree>
    <p:extLst>
      <p:ext uri="{BB962C8B-B14F-4D97-AF65-F5344CB8AC3E}">
        <p14:creationId xmlns:p14="http://schemas.microsoft.com/office/powerpoint/2010/main" val="3991852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B8D264FE-2FAA-9FEB-94F7-C7A9B878EA1E}"/>
              </a:ext>
            </a:extLst>
          </p:cNvPr>
          <p:cNvGrpSpPr/>
          <p:nvPr userDrawn="1"/>
        </p:nvGrpSpPr>
        <p:grpSpPr>
          <a:xfrm>
            <a:off x="307832" y="76273"/>
            <a:ext cx="2176953" cy="1222882"/>
            <a:chOff x="307832" y="76273"/>
            <a:chExt cx="2176953" cy="1222882"/>
          </a:xfrm>
        </p:grpSpPr>
        <p:pic>
          <p:nvPicPr>
            <p:cNvPr id="3" name="Image 20">
              <a:extLst>
                <a:ext uri="{FF2B5EF4-FFF2-40B4-BE49-F238E27FC236}">
                  <a16:creationId xmlns:a16="http://schemas.microsoft.com/office/drawing/2014/main" id="{5AA32A8D-A663-4BE1-D646-B0B561BF240A}"/>
                </a:ext>
              </a:extLst>
            </p:cNvPr>
            <p:cNvPicPr>
              <a:picLocks noChangeAspect="1"/>
            </p:cNvPicPr>
            <p:nvPr userDrawn="1"/>
          </p:nvPicPr>
          <p:blipFill>
            <a:blip r:embed="rId5"/>
            <a:srcRect l="55647"/>
            <a:stretch>
              <a:fillRect/>
            </a:stretch>
          </p:blipFill>
          <p:spPr>
            <a:xfrm>
              <a:off x="1466850" y="76273"/>
              <a:ext cx="1017935" cy="1222882"/>
            </a:xfrm>
            <a:prstGeom prst="rect">
              <a:avLst/>
            </a:prstGeom>
            <a:noFill/>
          </p:spPr>
        </p:pic>
        <p:pic>
          <p:nvPicPr>
            <p:cNvPr id="4" name="Immagine 3" descr="Immagine che contiene arte, Elementi grafici, Policromia, cerchio&#10;&#10;Il contenuto generato dall'IA potrebbe non essere corretto.">
              <a:extLst>
                <a:ext uri="{FF2B5EF4-FFF2-40B4-BE49-F238E27FC236}">
                  <a16:creationId xmlns:a16="http://schemas.microsoft.com/office/drawing/2014/main" id="{C529BA88-4AF3-15D5-058A-8D5C9BD0A741}"/>
                </a:ext>
              </a:extLst>
            </p:cNvPr>
            <p:cNvPicPr>
              <a:picLocks noChangeAspect="1"/>
            </p:cNvPicPr>
            <p:nvPr userDrawn="1"/>
          </p:nvPicPr>
          <p:blipFill>
            <a:blip r:embed="rId6"/>
            <a:stretch>
              <a:fillRect/>
            </a:stretch>
          </p:blipFill>
          <p:spPr>
            <a:xfrm>
              <a:off x="307832" y="205043"/>
              <a:ext cx="990416" cy="1014473"/>
            </a:xfrm>
            <a:prstGeom prst="rect">
              <a:avLst/>
            </a:prstGeom>
          </p:spPr>
        </p:pic>
      </p:grpSp>
    </p:spTree>
    <p:extLst>
      <p:ext uri="{BB962C8B-B14F-4D97-AF65-F5344CB8AC3E}">
        <p14:creationId xmlns:p14="http://schemas.microsoft.com/office/powerpoint/2010/main" val="221330288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0" r:id="rId3"/>
  </p:sldLayoutIdLst>
  <p:hf hdr="0" dt="0"/>
  <p:txStyles>
    <p:titleStyle>
      <a:lvl1pPr algn="ctr" defTabSz="914400" rtl="0" eaLnBrk="1" latinLnBrk="0" hangingPunct="1">
        <a:lnSpc>
          <a:spcPct val="90000"/>
        </a:lnSpc>
        <a:spcBef>
          <a:spcPct val="0"/>
        </a:spcBef>
        <a:buNone/>
        <a:defRPr sz="4400" b="1" kern="1200">
          <a:solidFill>
            <a:srgbClr val="FC364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313A8343-2F36-3864-B005-E2F6CE5A11F1}"/>
              </a:ext>
            </a:extLst>
          </p:cNvPr>
          <p:cNvSpPr/>
          <p:nvPr userDrawn="1"/>
        </p:nvSpPr>
        <p:spPr>
          <a:xfrm>
            <a:off x="0" y="76273"/>
            <a:ext cx="12077700" cy="11432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nvGrpSpPr>
          <p:cNvPr id="14" name="Gruppo 13">
            <a:extLst>
              <a:ext uri="{FF2B5EF4-FFF2-40B4-BE49-F238E27FC236}">
                <a16:creationId xmlns:a16="http://schemas.microsoft.com/office/drawing/2014/main" id="{046AFCC8-AF69-D796-8B74-6D122FD9E4B7}"/>
              </a:ext>
            </a:extLst>
          </p:cNvPr>
          <p:cNvGrpSpPr/>
          <p:nvPr userDrawn="1"/>
        </p:nvGrpSpPr>
        <p:grpSpPr>
          <a:xfrm>
            <a:off x="307832" y="76273"/>
            <a:ext cx="2176953" cy="1222882"/>
            <a:chOff x="307832" y="76273"/>
            <a:chExt cx="2176953" cy="1222882"/>
          </a:xfrm>
        </p:grpSpPr>
        <p:pic>
          <p:nvPicPr>
            <p:cNvPr id="13" name="Image 20">
              <a:extLst>
                <a:ext uri="{FF2B5EF4-FFF2-40B4-BE49-F238E27FC236}">
                  <a16:creationId xmlns:a16="http://schemas.microsoft.com/office/drawing/2014/main" id="{7499F506-C965-7475-D8F4-0682DA047EAE}"/>
                </a:ext>
              </a:extLst>
            </p:cNvPr>
            <p:cNvPicPr>
              <a:picLocks noChangeAspect="1"/>
            </p:cNvPicPr>
            <p:nvPr userDrawn="1"/>
          </p:nvPicPr>
          <p:blipFill>
            <a:blip r:embed="rId3"/>
            <a:srcRect l="55647"/>
            <a:stretch>
              <a:fillRect/>
            </a:stretch>
          </p:blipFill>
          <p:spPr>
            <a:xfrm>
              <a:off x="1466850" y="76273"/>
              <a:ext cx="1017935" cy="1222882"/>
            </a:xfrm>
            <a:prstGeom prst="rect">
              <a:avLst/>
            </a:prstGeom>
            <a:noFill/>
          </p:spPr>
        </p:pic>
        <p:pic>
          <p:nvPicPr>
            <p:cNvPr id="2" name="Immagine 1" descr="Immagine che contiene arte, Elementi grafici, Policromia, cerchio&#10;&#10;Il contenuto generato dall'IA potrebbe non essere corretto.">
              <a:extLst>
                <a:ext uri="{FF2B5EF4-FFF2-40B4-BE49-F238E27FC236}">
                  <a16:creationId xmlns:a16="http://schemas.microsoft.com/office/drawing/2014/main" id="{3F7EEFB0-EB20-81E1-2CD0-67228D67AC2E}"/>
                </a:ext>
              </a:extLst>
            </p:cNvPr>
            <p:cNvPicPr>
              <a:picLocks noChangeAspect="1"/>
            </p:cNvPicPr>
            <p:nvPr userDrawn="1"/>
          </p:nvPicPr>
          <p:blipFill>
            <a:blip r:embed="rId4"/>
            <a:stretch>
              <a:fillRect/>
            </a:stretch>
          </p:blipFill>
          <p:spPr>
            <a:xfrm>
              <a:off x="307832" y="205043"/>
              <a:ext cx="990416" cy="1014473"/>
            </a:xfrm>
            <a:prstGeom prst="rect">
              <a:avLst/>
            </a:prstGeom>
          </p:spPr>
        </p:pic>
      </p:grpSp>
      <p:pic>
        <p:nvPicPr>
          <p:cNvPr id="9" name="Image 3">
            <a:extLst>
              <a:ext uri="{FF2B5EF4-FFF2-40B4-BE49-F238E27FC236}">
                <a16:creationId xmlns:a16="http://schemas.microsoft.com/office/drawing/2014/main" id="{74F07D24-6B25-5D94-7295-E8801BFBBF7F}"/>
              </a:ext>
            </a:extLst>
          </p:cNvPr>
          <p:cNvPicPr>
            <a:picLocks noChangeAspect="1"/>
          </p:cNvPicPr>
          <p:nvPr userDrawn="1"/>
        </p:nvPicPr>
        <p:blipFill>
          <a:blip r:embed="rId5"/>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pic>
        <p:nvPicPr>
          <p:cNvPr id="10" name="Picture 4">
            <a:extLst>
              <a:ext uri="{FF2B5EF4-FFF2-40B4-BE49-F238E27FC236}">
                <a16:creationId xmlns:a16="http://schemas.microsoft.com/office/drawing/2014/main" id="{080363C1-9532-60C9-E542-BD477A21F5FB}"/>
              </a:ext>
            </a:extLst>
          </p:cNvPr>
          <p:cNvPicPr>
            <a:picLocks noChangeAspect="1"/>
          </p:cNvPicPr>
          <p:nvPr userDrawn="1"/>
        </p:nvPicPr>
        <p:blipFill>
          <a:blip r:embed="rId6"/>
          <a:stretch>
            <a:fillRect/>
          </a:stretch>
        </p:blipFill>
        <p:spPr>
          <a:xfrm>
            <a:off x="0" y="5636583"/>
            <a:ext cx="12192000" cy="1243584"/>
          </a:xfrm>
          <a:prstGeom prst="rect">
            <a:avLst/>
          </a:prstGeom>
        </p:spPr>
      </p:pic>
    </p:spTree>
    <p:extLst>
      <p:ext uri="{BB962C8B-B14F-4D97-AF65-F5344CB8AC3E}">
        <p14:creationId xmlns:p14="http://schemas.microsoft.com/office/powerpoint/2010/main" val="812326233"/>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24BE00BF-CB62-A05F-FDD5-9C9084D428A0}"/>
              </a:ext>
            </a:extLst>
          </p:cNvPr>
          <p:cNvGrpSpPr/>
          <p:nvPr userDrawn="1"/>
        </p:nvGrpSpPr>
        <p:grpSpPr>
          <a:xfrm>
            <a:off x="1079500" y="-304074"/>
            <a:ext cx="10033000" cy="7869106"/>
            <a:chOff x="6905212" y="4148355"/>
            <a:chExt cx="2722419" cy="2135254"/>
          </a:xfrm>
        </p:grpSpPr>
        <p:pic>
          <p:nvPicPr>
            <p:cNvPr id="4" name="Immagine 3" descr="Immagine che contiene Policromia, arte, Elementi grafici, cerchio&#10;&#10;Il contenuto generato dall'IA potrebbe non essere corretto.">
              <a:extLst>
                <a:ext uri="{FF2B5EF4-FFF2-40B4-BE49-F238E27FC236}">
                  <a16:creationId xmlns:a16="http://schemas.microsoft.com/office/drawing/2014/main" id="{0D311288-A08F-5195-C79A-533FCD4E97CA}"/>
                </a:ext>
              </a:extLst>
            </p:cNvPr>
            <p:cNvPicPr>
              <a:picLocks noChangeAspect="1"/>
            </p:cNvPicPr>
            <p:nvPr/>
          </p:nvPicPr>
          <p:blipFill>
            <a:blip r:embed="rId3">
              <a:alphaModFix amt="15000"/>
            </a:blip>
            <a:srcRect l="43226" t="9750" r="20011" b="9222"/>
            <a:stretch>
              <a:fillRect/>
            </a:stretch>
          </p:blipFill>
          <p:spPr>
            <a:xfrm>
              <a:off x="8336912" y="4148355"/>
              <a:ext cx="1290719" cy="2135254"/>
            </a:xfrm>
            <a:prstGeom prst="rect">
              <a:avLst/>
            </a:prstGeom>
          </p:spPr>
        </p:pic>
        <p:grpSp>
          <p:nvGrpSpPr>
            <p:cNvPr id="6" name="Gruppo 5">
              <a:extLst>
                <a:ext uri="{FF2B5EF4-FFF2-40B4-BE49-F238E27FC236}">
                  <a16:creationId xmlns:a16="http://schemas.microsoft.com/office/drawing/2014/main" id="{68248252-047A-AFD1-5BD1-13994BBBAAA9}"/>
                </a:ext>
              </a:extLst>
            </p:cNvPr>
            <p:cNvGrpSpPr/>
            <p:nvPr/>
          </p:nvGrpSpPr>
          <p:grpSpPr>
            <a:xfrm>
              <a:off x="6905212" y="4148355"/>
              <a:ext cx="2137948" cy="2135254"/>
              <a:chOff x="6905212" y="4148355"/>
              <a:chExt cx="2137948" cy="2135254"/>
            </a:xfrm>
          </p:grpSpPr>
          <p:pic>
            <p:nvPicPr>
              <p:cNvPr id="7" name="Immagine 6" descr="Immagine che contiene schermata, Policromia, diagramma, linea&#10;&#10;Il contenuto generato dall'IA potrebbe non essere corretto.">
                <a:extLst>
                  <a:ext uri="{FF2B5EF4-FFF2-40B4-BE49-F238E27FC236}">
                    <a16:creationId xmlns:a16="http://schemas.microsoft.com/office/drawing/2014/main" id="{48AFFB66-8E06-26B8-DB77-A798C6DCB39F}"/>
                  </a:ext>
                </a:extLst>
              </p:cNvPr>
              <p:cNvPicPr>
                <a:picLocks noChangeAspect="1"/>
              </p:cNvPicPr>
              <p:nvPr/>
            </p:nvPicPr>
            <p:blipFill>
              <a:blip r:embed="rId4">
                <a:alphaModFix amt="15000"/>
              </a:blip>
              <a:srcRect l="8537" r="53912" b="10811"/>
              <a:stretch>
                <a:fillRect/>
              </a:stretch>
            </p:blipFill>
            <p:spPr>
              <a:xfrm>
                <a:off x="6905212" y="4148355"/>
                <a:ext cx="1182296" cy="2135254"/>
              </a:xfrm>
              <a:prstGeom prst="rect">
                <a:avLst/>
              </a:prstGeom>
            </p:spPr>
          </p:pic>
          <p:sp>
            <p:nvSpPr>
              <p:cNvPr id="8" name="Ovale 7">
                <a:extLst>
                  <a:ext uri="{FF2B5EF4-FFF2-40B4-BE49-F238E27FC236}">
                    <a16:creationId xmlns:a16="http://schemas.microsoft.com/office/drawing/2014/main" id="{6F701412-BA2C-D610-9348-5F9F97F3A1C4}"/>
                  </a:ext>
                </a:extLst>
              </p:cNvPr>
              <p:cNvSpPr/>
              <p:nvPr/>
            </p:nvSpPr>
            <p:spPr>
              <a:xfrm>
                <a:off x="7591295" y="4561004"/>
                <a:ext cx="1327244" cy="1327244"/>
              </a:xfrm>
              <a:prstGeom prst="ellipse">
                <a:avLst/>
              </a:prstGeom>
              <a:noFill/>
              <a:ln w="15875">
                <a:solidFill>
                  <a:schemeClr val="tx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descr="Immagine che contiene nero, oscurità&#10;&#10;Il contenuto generato dall'IA potrebbe non essere corretto.">
                <a:extLst>
                  <a:ext uri="{FF2B5EF4-FFF2-40B4-BE49-F238E27FC236}">
                    <a16:creationId xmlns:a16="http://schemas.microsoft.com/office/drawing/2014/main" id="{00895FA9-7DAE-5E56-F007-D2B1D11BF5C9}"/>
                  </a:ext>
                </a:extLst>
              </p:cNvPr>
              <p:cNvPicPr>
                <a:picLocks noChangeAspect="1"/>
              </p:cNvPicPr>
              <p:nvPr/>
            </p:nvPicPr>
            <p:blipFill>
              <a:blip r:embed="rId5">
                <a:alphaModFix amt="14000"/>
              </a:blip>
              <a:stretch>
                <a:fillRect/>
              </a:stretch>
            </p:blipFill>
            <p:spPr>
              <a:xfrm>
                <a:off x="7589859" y="4698164"/>
                <a:ext cx="1334556" cy="1056772"/>
              </a:xfrm>
              <a:prstGeom prst="rect">
                <a:avLst/>
              </a:prstGeom>
            </p:spPr>
          </p:pic>
          <p:sp>
            <p:nvSpPr>
              <p:cNvPr id="12" name="Ovale 11">
                <a:extLst>
                  <a:ext uri="{FF2B5EF4-FFF2-40B4-BE49-F238E27FC236}">
                    <a16:creationId xmlns:a16="http://schemas.microsoft.com/office/drawing/2014/main" id="{D0FBE54B-03DA-FCE8-CF21-585F486E8AD2}"/>
                  </a:ext>
                </a:extLst>
              </p:cNvPr>
              <p:cNvSpPr>
                <a:spLocks noChangeAspect="1"/>
              </p:cNvSpPr>
              <p:nvPr/>
            </p:nvSpPr>
            <p:spPr>
              <a:xfrm>
                <a:off x="7939748" y="4914647"/>
                <a:ext cx="623805" cy="623805"/>
              </a:xfrm>
              <a:prstGeom prst="ellipse">
                <a:avLst/>
              </a:prstGeom>
              <a:noFill/>
              <a:ln w="15875">
                <a:solidFill>
                  <a:schemeClr val="tx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Ovale 14">
                <a:extLst>
                  <a:ext uri="{FF2B5EF4-FFF2-40B4-BE49-F238E27FC236}">
                    <a16:creationId xmlns:a16="http://schemas.microsoft.com/office/drawing/2014/main" id="{61161C95-EAF4-7DB0-25BD-B6DE3892CE4C}"/>
                  </a:ext>
                </a:extLst>
              </p:cNvPr>
              <p:cNvSpPr/>
              <p:nvPr/>
            </p:nvSpPr>
            <p:spPr>
              <a:xfrm>
                <a:off x="7463740" y="4424803"/>
                <a:ext cx="1579420" cy="1579420"/>
              </a:xfrm>
              <a:prstGeom prst="ellipse">
                <a:avLst/>
              </a:prstGeom>
              <a:noFill/>
              <a:ln w="15875">
                <a:solidFill>
                  <a:schemeClr val="tx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
        <p:nvSpPr>
          <p:cNvPr id="5" name="Rettangolo 4">
            <a:extLst>
              <a:ext uri="{FF2B5EF4-FFF2-40B4-BE49-F238E27FC236}">
                <a16:creationId xmlns:a16="http://schemas.microsoft.com/office/drawing/2014/main" id="{313A8343-2F36-3864-B005-E2F6CE5A11F1}"/>
              </a:ext>
            </a:extLst>
          </p:cNvPr>
          <p:cNvSpPr/>
          <p:nvPr userDrawn="1"/>
        </p:nvSpPr>
        <p:spPr>
          <a:xfrm>
            <a:off x="0" y="76273"/>
            <a:ext cx="12077700" cy="11432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nvGrpSpPr>
          <p:cNvPr id="14" name="Gruppo 13">
            <a:extLst>
              <a:ext uri="{FF2B5EF4-FFF2-40B4-BE49-F238E27FC236}">
                <a16:creationId xmlns:a16="http://schemas.microsoft.com/office/drawing/2014/main" id="{046AFCC8-AF69-D796-8B74-6D122FD9E4B7}"/>
              </a:ext>
            </a:extLst>
          </p:cNvPr>
          <p:cNvGrpSpPr/>
          <p:nvPr userDrawn="1"/>
        </p:nvGrpSpPr>
        <p:grpSpPr>
          <a:xfrm>
            <a:off x="307832" y="76273"/>
            <a:ext cx="2176953" cy="1222882"/>
            <a:chOff x="307832" y="76273"/>
            <a:chExt cx="2176953" cy="1222882"/>
          </a:xfrm>
        </p:grpSpPr>
        <p:pic>
          <p:nvPicPr>
            <p:cNvPr id="13" name="Image 20">
              <a:extLst>
                <a:ext uri="{FF2B5EF4-FFF2-40B4-BE49-F238E27FC236}">
                  <a16:creationId xmlns:a16="http://schemas.microsoft.com/office/drawing/2014/main" id="{7499F506-C965-7475-D8F4-0682DA047EAE}"/>
                </a:ext>
              </a:extLst>
            </p:cNvPr>
            <p:cNvPicPr>
              <a:picLocks noChangeAspect="1"/>
            </p:cNvPicPr>
            <p:nvPr userDrawn="1"/>
          </p:nvPicPr>
          <p:blipFill>
            <a:blip r:embed="rId6"/>
            <a:srcRect l="55647"/>
            <a:stretch>
              <a:fillRect/>
            </a:stretch>
          </p:blipFill>
          <p:spPr>
            <a:xfrm>
              <a:off x="1466850" y="76273"/>
              <a:ext cx="1017935" cy="1222882"/>
            </a:xfrm>
            <a:prstGeom prst="rect">
              <a:avLst/>
            </a:prstGeom>
            <a:noFill/>
          </p:spPr>
        </p:pic>
        <p:pic>
          <p:nvPicPr>
            <p:cNvPr id="2" name="Immagine 1" descr="Immagine che contiene arte, Elementi grafici, Policromia, cerchio&#10;&#10;Il contenuto generato dall'IA potrebbe non essere corretto.">
              <a:extLst>
                <a:ext uri="{FF2B5EF4-FFF2-40B4-BE49-F238E27FC236}">
                  <a16:creationId xmlns:a16="http://schemas.microsoft.com/office/drawing/2014/main" id="{3F7EEFB0-EB20-81E1-2CD0-67228D67AC2E}"/>
                </a:ext>
              </a:extLst>
            </p:cNvPr>
            <p:cNvPicPr>
              <a:picLocks noChangeAspect="1"/>
            </p:cNvPicPr>
            <p:nvPr userDrawn="1"/>
          </p:nvPicPr>
          <p:blipFill>
            <a:blip r:embed="rId7"/>
            <a:stretch>
              <a:fillRect/>
            </a:stretch>
          </p:blipFill>
          <p:spPr>
            <a:xfrm>
              <a:off x="307832" y="205043"/>
              <a:ext cx="990416" cy="1014473"/>
            </a:xfrm>
            <a:prstGeom prst="rect">
              <a:avLst/>
            </a:prstGeom>
          </p:spPr>
        </p:pic>
      </p:grpSp>
      <p:pic>
        <p:nvPicPr>
          <p:cNvPr id="9" name="Image 3">
            <a:extLst>
              <a:ext uri="{FF2B5EF4-FFF2-40B4-BE49-F238E27FC236}">
                <a16:creationId xmlns:a16="http://schemas.microsoft.com/office/drawing/2014/main" id="{74F07D24-6B25-5D94-7295-E8801BFBBF7F}"/>
              </a:ext>
            </a:extLst>
          </p:cNvPr>
          <p:cNvPicPr>
            <a:picLocks noChangeAspect="1"/>
          </p:cNvPicPr>
          <p:nvPr userDrawn="1"/>
        </p:nvPicPr>
        <p:blipFill>
          <a:blip r:embed="rId8"/>
          <a:stretch>
            <a:fillRect/>
          </a:stretch>
        </p:blipFill>
        <p:spPr>
          <a:xfrm>
            <a:off x="-3" y="1190365"/>
            <a:ext cx="12192000" cy="606547"/>
          </a:xfrm>
          <a:prstGeom prst="rect">
            <a:avLst/>
          </a:prstGeom>
          <a:effectLst>
            <a:outerShdw blurRad="305097" dist="228600" dir="5400000" sx="105000" sy="105000" algn="t" rotWithShape="0">
              <a:prstClr val="black">
                <a:alpha val="23000"/>
              </a:prstClr>
            </a:outerShdw>
          </a:effectLst>
        </p:spPr>
      </p:pic>
      <p:pic>
        <p:nvPicPr>
          <p:cNvPr id="10" name="Picture 4">
            <a:extLst>
              <a:ext uri="{FF2B5EF4-FFF2-40B4-BE49-F238E27FC236}">
                <a16:creationId xmlns:a16="http://schemas.microsoft.com/office/drawing/2014/main" id="{080363C1-9532-60C9-E542-BD477A21F5FB}"/>
              </a:ext>
            </a:extLst>
          </p:cNvPr>
          <p:cNvPicPr>
            <a:picLocks noChangeAspect="1"/>
          </p:cNvPicPr>
          <p:nvPr userDrawn="1"/>
        </p:nvPicPr>
        <p:blipFill>
          <a:blip r:embed="rId9"/>
          <a:stretch>
            <a:fillRect/>
          </a:stretch>
        </p:blipFill>
        <p:spPr>
          <a:xfrm>
            <a:off x="0" y="5636583"/>
            <a:ext cx="12192000" cy="1243584"/>
          </a:xfrm>
          <a:prstGeom prst="rect">
            <a:avLst/>
          </a:prstGeom>
        </p:spPr>
      </p:pic>
    </p:spTree>
    <p:extLst>
      <p:ext uri="{BB962C8B-B14F-4D97-AF65-F5344CB8AC3E}">
        <p14:creationId xmlns:p14="http://schemas.microsoft.com/office/powerpoint/2010/main" val="380459589"/>
      </p:ext>
    </p:extLst>
  </p:cSld>
  <p:clrMap bg1="lt1" tx1="dk1" bg2="lt2" tx2="dk2" accent1="accent1" accent2="accent2" accent3="accent3" accent4="accent4" accent5="accent5" accent6="accent6" hlink="hlink" folHlink="folHlink"/>
  <p:sldLayoutIdLst>
    <p:sldLayoutId id="2147483676" r:id="rId1"/>
  </p:sldLayoutIdLst>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3"/>
          <a:stretch>
            <a:fillRect/>
          </a:stretch>
        </p:blipFill>
        <p:spPr>
          <a:xfrm>
            <a:off x="0" y="6273800"/>
            <a:ext cx="12192000" cy="677333"/>
          </a:xfrm>
          <a:prstGeom prst="rect">
            <a:avLst/>
          </a:prstGeom>
        </p:spPr>
      </p:pic>
      <p:grpSp>
        <p:nvGrpSpPr>
          <p:cNvPr id="2" name="Gruppo 1">
            <a:extLst>
              <a:ext uri="{FF2B5EF4-FFF2-40B4-BE49-F238E27FC236}">
                <a16:creationId xmlns:a16="http://schemas.microsoft.com/office/drawing/2014/main" id="{8FB21CE3-BC66-A2D4-FF97-621CDB104A48}"/>
              </a:ext>
            </a:extLst>
          </p:cNvPr>
          <p:cNvGrpSpPr/>
          <p:nvPr userDrawn="1"/>
        </p:nvGrpSpPr>
        <p:grpSpPr>
          <a:xfrm>
            <a:off x="307832" y="76273"/>
            <a:ext cx="2176953" cy="1222882"/>
            <a:chOff x="307832" y="76273"/>
            <a:chExt cx="2176953" cy="1222882"/>
          </a:xfrm>
        </p:grpSpPr>
        <p:pic>
          <p:nvPicPr>
            <p:cNvPr id="3" name="Image 20">
              <a:extLst>
                <a:ext uri="{FF2B5EF4-FFF2-40B4-BE49-F238E27FC236}">
                  <a16:creationId xmlns:a16="http://schemas.microsoft.com/office/drawing/2014/main" id="{9D87F8E5-957E-4DED-25F3-38619EDE43A7}"/>
                </a:ext>
              </a:extLst>
            </p:cNvPr>
            <p:cNvPicPr>
              <a:picLocks noChangeAspect="1"/>
            </p:cNvPicPr>
            <p:nvPr userDrawn="1"/>
          </p:nvPicPr>
          <p:blipFill>
            <a:blip r:embed="rId4"/>
            <a:srcRect l="55647"/>
            <a:stretch>
              <a:fillRect/>
            </a:stretch>
          </p:blipFill>
          <p:spPr>
            <a:xfrm>
              <a:off x="1466850" y="76273"/>
              <a:ext cx="1017935" cy="1222882"/>
            </a:xfrm>
            <a:prstGeom prst="rect">
              <a:avLst/>
            </a:prstGeom>
            <a:noFill/>
          </p:spPr>
        </p:pic>
        <p:pic>
          <p:nvPicPr>
            <p:cNvPr id="4" name="Immagine 3" descr="Immagine che contiene arte, Elementi grafici, Policromia, cerchio&#10;&#10;Il contenuto generato dall'IA potrebbe non essere corretto.">
              <a:extLst>
                <a:ext uri="{FF2B5EF4-FFF2-40B4-BE49-F238E27FC236}">
                  <a16:creationId xmlns:a16="http://schemas.microsoft.com/office/drawing/2014/main" id="{8405B040-84ED-4092-12F8-AAF08B61B593}"/>
                </a:ext>
              </a:extLst>
            </p:cNvPr>
            <p:cNvPicPr>
              <a:picLocks noChangeAspect="1"/>
            </p:cNvPicPr>
            <p:nvPr userDrawn="1"/>
          </p:nvPicPr>
          <p:blipFill>
            <a:blip r:embed="rId5"/>
            <a:stretch>
              <a:fillRect/>
            </a:stretch>
          </p:blipFill>
          <p:spPr>
            <a:xfrm>
              <a:off x="307832" y="205043"/>
              <a:ext cx="990416" cy="1014473"/>
            </a:xfrm>
            <a:prstGeom prst="rect">
              <a:avLst/>
            </a:prstGeom>
          </p:spPr>
        </p:pic>
      </p:grpSp>
    </p:spTree>
    <p:extLst>
      <p:ext uri="{BB962C8B-B14F-4D97-AF65-F5344CB8AC3E}">
        <p14:creationId xmlns:p14="http://schemas.microsoft.com/office/powerpoint/2010/main" val="581613052"/>
      </p:ext>
    </p:extLst>
  </p:cSld>
  <p:clrMap bg1="lt1" tx1="dk1" bg2="lt2" tx2="dk2" accent1="accent1" accent2="accent2" accent3="accent3" accent4="accent4" accent5="accent5" accent6="accent6" hlink="hlink" folHlink="folHlink"/>
  <p:sldLayoutIdLst>
    <p:sldLayoutId id="2147483653" r:id="rId1"/>
  </p:sldLayoutIdLst>
  <p:hf hdr="0" dt="0"/>
  <p:txStyles>
    <p:titleStyle>
      <a:lvl1pPr algn="ctr" defTabSz="609585" rtl="0" eaLnBrk="1" latinLnBrk="0" hangingPunct="1">
        <a:spcBef>
          <a:spcPct val="0"/>
        </a:spcBef>
        <a:buNone/>
        <a:defRPr sz="3733" b="1" kern="1200">
          <a:solidFill>
            <a:schemeClr val="tx1"/>
          </a:solidFill>
          <a:latin typeface="Arial Narrow"/>
          <a:ea typeface="+mj-ea"/>
          <a:cs typeface="Arial Narrow"/>
        </a:defRPr>
      </a:lvl1pPr>
    </p:titleStyle>
    <p:bodyStyle>
      <a:lvl1pPr marL="457189" indent="-457189" algn="l" defTabSz="609585" rtl="0" eaLnBrk="1" latinLnBrk="0" hangingPunct="1">
        <a:spcBef>
          <a:spcPct val="20000"/>
        </a:spcBef>
        <a:buClr>
          <a:schemeClr val="accent1"/>
        </a:buClr>
        <a:buFont typeface="Wingdings" charset="2"/>
        <a:buChar char="§"/>
        <a:defRPr sz="3733" kern="1200">
          <a:solidFill>
            <a:schemeClr val="tx1"/>
          </a:solidFill>
          <a:latin typeface="Arial Narrow"/>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3200" kern="1200">
          <a:solidFill>
            <a:schemeClr val="tx1"/>
          </a:solidFill>
          <a:latin typeface="Arial Narrow"/>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F4C2BD2E-A487-22DE-914D-46C9D6C3BDB4}"/>
              </a:ext>
            </a:extLst>
          </p:cNvPr>
          <p:cNvSpPr/>
          <p:nvPr userDrawn="1"/>
        </p:nvSpPr>
        <p:spPr>
          <a:xfrm>
            <a:off x="0" y="0"/>
            <a:ext cx="12192000" cy="6858000"/>
          </a:xfrm>
          <a:prstGeom prst="rect">
            <a:avLst/>
          </a:prstGeom>
          <a:gradFill>
            <a:gsLst>
              <a:gs pos="100000">
                <a:srgbClr val="9D0B0B"/>
              </a:gs>
              <a:gs pos="0">
                <a:srgbClr val="0840BC"/>
              </a:gs>
            </a:gsLst>
            <a:lin ang="2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Calibri" panose="020F0502020204030204" pitchFamily="34" charset="0"/>
            </a:endParaRPr>
          </a:p>
        </p:txBody>
      </p:sp>
      <p:pic>
        <p:nvPicPr>
          <p:cNvPr id="11" name="Immagine 10" descr="Immagine che contiene testo, Carattere, poster, Elementi grafici&#10;&#10;Il contenuto generato dall'IA potrebbe non essere corretto.">
            <a:extLst>
              <a:ext uri="{FF2B5EF4-FFF2-40B4-BE49-F238E27FC236}">
                <a16:creationId xmlns:a16="http://schemas.microsoft.com/office/drawing/2014/main" id="{2C95EF03-F36C-15FB-E4BB-A13AD17FF544}"/>
              </a:ext>
            </a:extLst>
          </p:cNvPr>
          <p:cNvPicPr>
            <a:picLocks noChangeAspect="1"/>
          </p:cNvPicPr>
          <p:nvPr userDrawn="1"/>
        </p:nvPicPr>
        <p:blipFill>
          <a:blip r:embed="rId5"/>
          <a:stretch>
            <a:fillRect/>
          </a:stretch>
        </p:blipFill>
        <p:spPr>
          <a:xfrm>
            <a:off x="299905" y="198693"/>
            <a:ext cx="991392" cy="1014472"/>
          </a:xfrm>
          <a:prstGeom prst="rect">
            <a:avLst/>
          </a:prstGeom>
        </p:spPr>
      </p:pic>
      <p:pic>
        <p:nvPicPr>
          <p:cNvPr id="2" name="Immagine 1" descr="Immagine che contiene testo, Carattere, poster, Elementi grafici&#10;&#10;Il contenuto generato dall'IA potrebbe non essere corretto.">
            <a:extLst>
              <a:ext uri="{FF2B5EF4-FFF2-40B4-BE49-F238E27FC236}">
                <a16:creationId xmlns:a16="http://schemas.microsoft.com/office/drawing/2014/main" id="{447876F5-8392-1C5B-6755-C2B7509179CC}"/>
              </a:ext>
            </a:extLst>
          </p:cNvPr>
          <p:cNvPicPr>
            <a:picLocks noChangeAspect="1"/>
          </p:cNvPicPr>
          <p:nvPr userDrawn="1"/>
        </p:nvPicPr>
        <p:blipFill>
          <a:blip r:embed="rId5"/>
          <a:srcRect r="53537" b="36338"/>
          <a:stretch>
            <a:fillRect/>
          </a:stretch>
        </p:blipFill>
        <p:spPr>
          <a:xfrm>
            <a:off x="8030123" y="-140547"/>
            <a:ext cx="4170342" cy="5847080"/>
          </a:xfrm>
          <a:prstGeom prst="rect">
            <a:avLst/>
          </a:prstGeom>
        </p:spPr>
      </p:pic>
      <p:pic>
        <p:nvPicPr>
          <p:cNvPr id="5" name="Immagine 4" descr="Immagine che contiene testo, Carattere, Elementi grafici, logo&#10;&#10;Il contenuto generato dall'IA potrebbe non essere corretto.">
            <a:extLst>
              <a:ext uri="{FF2B5EF4-FFF2-40B4-BE49-F238E27FC236}">
                <a16:creationId xmlns:a16="http://schemas.microsoft.com/office/drawing/2014/main" id="{E0AA2116-A7F5-99ED-1444-EB47EB58BD8F}"/>
              </a:ext>
            </a:extLst>
          </p:cNvPr>
          <p:cNvPicPr>
            <a:picLocks noChangeAspect="1"/>
          </p:cNvPicPr>
          <p:nvPr userDrawn="1"/>
        </p:nvPicPr>
        <p:blipFill>
          <a:blip r:embed="rId6"/>
          <a:stretch>
            <a:fillRect/>
          </a:stretch>
        </p:blipFill>
        <p:spPr>
          <a:xfrm>
            <a:off x="1483961" y="154511"/>
            <a:ext cx="922184" cy="1067792"/>
          </a:xfrm>
          <a:prstGeom prst="rect">
            <a:avLst/>
          </a:prstGeom>
        </p:spPr>
      </p:pic>
    </p:spTree>
    <p:extLst>
      <p:ext uri="{BB962C8B-B14F-4D97-AF65-F5344CB8AC3E}">
        <p14:creationId xmlns:p14="http://schemas.microsoft.com/office/powerpoint/2010/main" val="644802921"/>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79"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2.png"/><Relationship Id="rId14" Type="http://schemas.openxmlformats.org/officeDocument/2006/relationships/image" Target="../media/image410.png"/></Relationships>
</file>

<file path=ppt/slides/_rels/slide11.xml.rels><?xml version="1.0" encoding="UTF-8" standalone="yes"?>
<Relationships xmlns="http://schemas.openxmlformats.org/package/2006/relationships"><Relationship Id="rId13" Type="http://schemas.openxmlformats.org/officeDocument/2006/relationships/image" Target="../media/image39.png"/><Relationship Id="rId3" Type="http://schemas.openxmlformats.org/officeDocument/2006/relationships/image" Target="../media/image40.png"/><Relationship Id="rId12" Type="http://schemas.openxmlformats.org/officeDocument/2006/relationships/image" Target="../media/image331.png"/><Relationship Id="rId2" Type="http://schemas.openxmlformats.org/officeDocument/2006/relationships/hyperlink" Target="https://indico.desy.de/event/45968/contributions/186286/attachments/97102/133532/MuColl_2025_cost_model.pdf" TargetMode="External"/><Relationship Id="rId1" Type="http://schemas.openxmlformats.org/officeDocument/2006/relationships/slideLayout" Target="../slideLayouts/slideLayout2.xml"/><Relationship Id="rId5" Type="http://schemas.openxmlformats.org/officeDocument/2006/relationships/hyperlink" Target="https://arxiv.org/abs/2504.21417" TargetMode="External"/><Relationship Id="rId4" Type="http://schemas.openxmlformats.org/officeDocument/2006/relationships/image" Target="../media/image37.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551.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72.jpeg"/><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indico.desy.de/event/45968/contributions/186263/" TargetMode="External"/><Relationship Id="rId4" Type="http://schemas.openxmlformats.org/officeDocument/2006/relationships/hyperlink" Target="https://indico.cern.ch/event/1325963/contributions/583772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0.png"/><Relationship Id="rId12"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 Id="rId11" Type="http://schemas.openxmlformats.org/officeDocument/2006/relationships/image" Target="../media/image550.png"/><Relationship Id="rId10" Type="http://schemas.openxmlformats.org/officeDocument/2006/relationships/image" Target="../media/image74.png"/><Relationship Id="rId9" Type="http://schemas.openxmlformats.org/officeDocument/2006/relationships/image" Target="../media/image73.jp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0.png"/><Relationship Id="rId5" Type="http://schemas.openxmlformats.org/officeDocument/2006/relationships/image" Target="../media/image77.png"/><Relationship Id="rId15" Type="http://schemas.openxmlformats.org/officeDocument/2006/relationships/hyperlink" Target="https://indico.desy.de/event/45968/contributions/185355/" TargetMode="External"/><Relationship Id="rId4" Type="http://schemas.openxmlformats.org/officeDocument/2006/relationships/image" Target="../media/image10.png"/><Relationship Id="rId14" Type="http://schemas.openxmlformats.org/officeDocument/2006/relationships/image" Target="../media/image510.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20.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image" Target="../media/image80.png"/><Relationship Id="rId4" Type="http://schemas.openxmlformats.org/officeDocument/2006/relationships/image" Target="../media/image720.png"/><Relationship Id="rId9" Type="http://schemas.openxmlformats.org/officeDocument/2006/relationships/hyperlink" Target="https://indico.desy.de/event/45968/contributions/18535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hyperlink" Target="https://indico.desy.de/event/45968/contributions/18535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5.emf"/><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png"/><Relationship Id="rId7"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hyperlink" Target="https://dx.doi.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890.png"/><Relationship Id="rId13" Type="http://schemas.openxmlformats.org/officeDocument/2006/relationships/image" Target="../media/image98.png"/><Relationship Id="rId3" Type="http://schemas.openxmlformats.org/officeDocument/2006/relationships/image" Target="../media/image750.png"/><Relationship Id="rId7" Type="http://schemas.openxmlformats.org/officeDocument/2006/relationships/image" Target="../media/image880.png"/><Relationship Id="rId12" Type="http://schemas.openxmlformats.org/officeDocument/2006/relationships/image" Target="../media/image97.png"/><Relationship Id="rId2" Type="http://schemas.openxmlformats.org/officeDocument/2006/relationships/notesSlide" Target="../notesSlides/notesSlide13.xml"/><Relationship Id="rId16" Type="http://schemas.openxmlformats.org/officeDocument/2006/relationships/image" Target="../media/image970.png"/><Relationship Id="rId1" Type="http://schemas.openxmlformats.org/officeDocument/2006/relationships/slideLayout" Target="../slideLayouts/slideLayout2.xml"/><Relationship Id="rId6" Type="http://schemas.openxmlformats.org/officeDocument/2006/relationships/image" Target="../media/image870.png"/><Relationship Id="rId11" Type="http://schemas.openxmlformats.org/officeDocument/2006/relationships/image" Target="../media/image100.png"/><Relationship Id="rId5" Type="http://schemas.openxmlformats.org/officeDocument/2006/relationships/image" Target="../media/image96.png"/><Relationship Id="rId15" Type="http://schemas.openxmlformats.org/officeDocument/2006/relationships/image" Target="../media/image960.png"/><Relationship Id="rId10" Type="http://schemas.openxmlformats.org/officeDocument/2006/relationships/image" Target="../media/image910.png"/><Relationship Id="rId4" Type="http://schemas.openxmlformats.org/officeDocument/2006/relationships/image" Target="../media/image95.png"/><Relationship Id="rId9" Type="http://schemas.openxmlformats.org/officeDocument/2006/relationships/image" Target="../media/image900.png"/><Relationship Id="rId14"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80.png"/><Relationship Id="rId7" Type="http://schemas.openxmlformats.org/officeDocument/2006/relationships/image" Target="../media/image107.png"/><Relationship Id="rId12" Type="http://schemas.openxmlformats.org/officeDocument/2006/relationships/image" Target="../media/image9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indico.cern.ch/event/1410210/#3-magnet-interconnects" TargetMode="External"/><Relationship Id="rId7"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10" Type="http://schemas.openxmlformats.org/officeDocument/2006/relationships/image" Target="../media/image121.png"/><Relationship Id="rId4" Type="http://schemas.openxmlformats.org/officeDocument/2006/relationships/hyperlink" Target="https://doi.org/10.18429/JACoW-IPAC2023-WEPM061" TargetMode="External"/><Relationship Id="rId9" Type="http://schemas.openxmlformats.org/officeDocument/2006/relationships/image" Target="../media/image120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indico.cern.ch/event/1064182/contributions/4485726/" TargetMode="External"/><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4.png"/><Relationship Id="rId10" Type="http://schemas.openxmlformats.org/officeDocument/2006/relationships/image" Target="../media/image117.emf"/><Relationship Id="rId4" Type="http://schemas.openxmlformats.org/officeDocument/2006/relationships/image" Target="../media/image113.emf"/><Relationship Id="rId9"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hyperlink" Target="https://arxiv.org/abs/2504.21417" TargetMode="External"/><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indico.cern.ch/event/1147940/"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indico.cern.ch/event/1250075/contributions/5357594/" TargetMode="External"/><Relationship Id="rId1" Type="http://schemas.openxmlformats.org/officeDocument/2006/relationships/slideLayout" Target="../slideLayouts/slideLayout2.xml"/><Relationship Id="rId5" Type="http://schemas.openxmlformats.org/officeDocument/2006/relationships/hyperlink" Target="https://cds.cern.ch/record/2912945" TargetMode="Externa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5161/oar.it/143359" TargetMode="External"/><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hyperlink" Target="https://www.fujikura.co.uk/netalogue/pdfs/Fujikura%20Superconductor%20Guide.pdf"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3" Type="http://schemas.openxmlformats.org/officeDocument/2006/relationships/image" Target="../media/image350.png"/><Relationship Id="rId3" Type="http://schemas.openxmlformats.org/officeDocument/2006/relationships/image" Target="../media/image37.png"/><Relationship Id="rId7" Type="http://schemas.openxmlformats.org/officeDocument/2006/relationships/image" Target="../media/image40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A8168C7-C9FF-73F3-CDF6-C60B08FEC8D8}"/>
              </a:ext>
            </a:extLst>
          </p:cNvPr>
          <p:cNvSpPr>
            <a:spLocks noGrp="1"/>
          </p:cNvSpPr>
          <p:nvPr>
            <p:ph type="body" sz="quarter" idx="10"/>
          </p:nvPr>
        </p:nvSpPr>
        <p:spPr>
          <a:xfrm>
            <a:off x="1969829" y="4362416"/>
            <a:ext cx="8252344" cy="1016000"/>
          </a:xfrm>
          <a:prstGeom prst="rect">
            <a:avLst/>
          </a:prstGeom>
          <a:noFill/>
          <a:ln>
            <a:noFill/>
          </a:ln>
          <a:effectLst/>
        </p:spPr>
        <p:txBody>
          <a:bodyPr/>
          <a:lstStyle/>
          <a:p>
            <a:pPr algn="ctr"/>
            <a:r>
              <a:rPr lang="en-GB" sz="2000" u="sng" dirty="0">
                <a:solidFill>
                  <a:srgbClr val="003296"/>
                </a:solidFill>
                <a:latin typeface="Segoe UI Semibold" panose="020B0702040204020203" pitchFamily="34" charset="0"/>
                <a:cs typeface="Segoe UI Semibold" panose="020B0702040204020203" pitchFamily="34" charset="0"/>
              </a:rPr>
              <a:t>S. Mariotto</a:t>
            </a:r>
            <a:r>
              <a:rPr lang="en-GB" sz="2000" baseline="30000" dirty="0">
                <a:solidFill>
                  <a:srgbClr val="003296"/>
                </a:solidFill>
                <a:latin typeface="Segoe UI Semibold" panose="020B0702040204020203" pitchFamily="34" charset="0"/>
                <a:cs typeface="Segoe UI Semibold" panose="020B0702040204020203" pitchFamily="34" charset="0"/>
              </a:rPr>
              <a:t>1,2</a:t>
            </a:r>
            <a:r>
              <a:rPr lang="en-GB" sz="2000" dirty="0">
                <a:solidFill>
                  <a:srgbClr val="003296"/>
                </a:solidFill>
                <a:latin typeface="Segoe UI Semibold" panose="020B0702040204020203" pitchFamily="34" charset="0"/>
                <a:cs typeface="Segoe UI Semibold" panose="020B0702040204020203" pitchFamily="34" charset="0"/>
              </a:rPr>
              <a:t>, </a:t>
            </a:r>
            <a:r>
              <a:rPr lang="en-GB" sz="2000" u="sng" dirty="0">
                <a:solidFill>
                  <a:srgbClr val="003296"/>
                </a:solidFill>
                <a:latin typeface="Segoe UI Semibold" panose="020B0702040204020203" pitchFamily="34" charset="0"/>
                <a:cs typeface="Segoe UI Semibold" panose="020B0702040204020203" pitchFamily="34" charset="0"/>
              </a:rPr>
              <a:t>B. Caiffi</a:t>
            </a:r>
            <a:r>
              <a:rPr lang="en-GB" sz="2000" baseline="30000" dirty="0">
                <a:solidFill>
                  <a:srgbClr val="003296"/>
                </a:solidFill>
                <a:latin typeface="Segoe UI Semibold" panose="020B0702040204020203" pitchFamily="34" charset="0"/>
                <a:cs typeface="Segoe UI Semibold" panose="020B0702040204020203" pitchFamily="34" charset="0"/>
              </a:rPr>
              <a:t>3</a:t>
            </a:r>
            <a:r>
              <a:rPr lang="en-GB" sz="2000" dirty="0">
                <a:solidFill>
                  <a:srgbClr val="003296"/>
                </a:solidFill>
                <a:latin typeface="Segoe UI Semibold" panose="020B0702040204020203" pitchFamily="34" charset="0"/>
                <a:cs typeface="Segoe UI Semibold" panose="020B0702040204020203" pitchFamily="34" charset="0"/>
              </a:rPr>
              <a:t>, L. Alfonso</a:t>
            </a:r>
            <a:r>
              <a:rPr lang="en-GB" sz="2000" baseline="30000" dirty="0">
                <a:solidFill>
                  <a:srgbClr val="003296"/>
                </a:solidFill>
                <a:latin typeface="Segoe UI Semibold" panose="020B0702040204020203" pitchFamily="34" charset="0"/>
                <a:cs typeface="Segoe UI Semibold" panose="020B0702040204020203" pitchFamily="34" charset="0"/>
              </a:rPr>
              <a:t>3</a:t>
            </a:r>
            <a:r>
              <a:rPr lang="en-GB" sz="2000" dirty="0">
                <a:solidFill>
                  <a:srgbClr val="003296"/>
                </a:solidFill>
                <a:latin typeface="Segoe UI Semibold" panose="020B0702040204020203" pitchFamily="34" charset="0"/>
                <a:cs typeface="Segoe UI Semibold" panose="020B0702040204020203" pitchFamily="34" charset="0"/>
              </a:rPr>
              <a:t>, A. Bersani</a:t>
            </a:r>
            <a:r>
              <a:rPr lang="en-GB" sz="2000" baseline="30000" dirty="0">
                <a:solidFill>
                  <a:srgbClr val="003296"/>
                </a:solidFill>
                <a:latin typeface="Segoe UI Semibold" panose="020B0702040204020203" pitchFamily="34" charset="0"/>
                <a:cs typeface="Segoe UI Semibold" panose="020B0702040204020203" pitchFamily="34" charset="0"/>
              </a:rPr>
              <a:t>3</a:t>
            </a:r>
            <a:r>
              <a:rPr lang="en-GB" sz="2000" dirty="0">
                <a:solidFill>
                  <a:srgbClr val="003296"/>
                </a:solidFill>
                <a:latin typeface="Segoe UI Semibold" panose="020B0702040204020203" pitchFamily="34" charset="0"/>
                <a:cs typeface="Segoe UI Semibold" panose="020B0702040204020203" pitchFamily="34" charset="0"/>
              </a:rPr>
              <a:t>, L.Bottura</a:t>
            </a:r>
            <a:r>
              <a:rPr lang="en-GB" sz="2000" baseline="30000" dirty="0">
                <a:solidFill>
                  <a:srgbClr val="003296"/>
                </a:solidFill>
                <a:latin typeface="Segoe UI Semibold" panose="020B0702040204020203" pitchFamily="34" charset="0"/>
                <a:cs typeface="Segoe UI Semibold" panose="020B0702040204020203" pitchFamily="34" charset="0"/>
              </a:rPr>
              <a:t>4</a:t>
            </a:r>
            <a:r>
              <a:rPr lang="en-GB" sz="2000" dirty="0">
                <a:solidFill>
                  <a:srgbClr val="003296"/>
                </a:solidFill>
                <a:latin typeface="Segoe UI Semibold" panose="020B0702040204020203" pitchFamily="34" charset="0"/>
                <a:cs typeface="Segoe UI Semibold" panose="020B0702040204020203" pitchFamily="34" charset="0"/>
              </a:rPr>
              <a:t>, S. Farinon</a:t>
            </a:r>
            <a:r>
              <a:rPr lang="en-GB" sz="2000" baseline="30000" dirty="0">
                <a:solidFill>
                  <a:srgbClr val="003296"/>
                </a:solidFill>
                <a:latin typeface="Segoe UI Semibold" panose="020B0702040204020203" pitchFamily="34" charset="0"/>
                <a:cs typeface="Segoe UI Semibold" panose="020B0702040204020203" pitchFamily="34" charset="0"/>
              </a:rPr>
              <a:t>3</a:t>
            </a:r>
            <a:r>
              <a:rPr lang="en-GB" sz="2000" dirty="0">
                <a:solidFill>
                  <a:srgbClr val="003296"/>
                </a:solidFill>
                <a:latin typeface="Segoe UI Semibold" panose="020B0702040204020203" pitchFamily="34" charset="0"/>
                <a:cs typeface="Segoe UI Semibold" panose="020B0702040204020203" pitchFamily="34" charset="0"/>
              </a:rPr>
              <a:t>, F. Mariani</a:t>
            </a:r>
            <a:r>
              <a:rPr lang="en-GB" sz="2000" baseline="30000" dirty="0">
                <a:solidFill>
                  <a:srgbClr val="003296"/>
                </a:solidFill>
                <a:latin typeface="Segoe UI Semibold" panose="020B0702040204020203" pitchFamily="34" charset="0"/>
                <a:cs typeface="Segoe UI Semibold" panose="020B0702040204020203" pitchFamily="34" charset="0"/>
              </a:rPr>
              <a:t>2,5</a:t>
            </a:r>
            <a:r>
              <a:rPr lang="en-GB" sz="2000" dirty="0">
                <a:solidFill>
                  <a:srgbClr val="003296"/>
                </a:solidFill>
                <a:latin typeface="Segoe UI Semibold" panose="020B0702040204020203" pitchFamily="34" charset="0"/>
                <a:cs typeface="Segoe UI Semibold" panose="020B0702040204020203" pitchFamily="34" charset="0"/>
              </a:rPr>
              <a:t>, D. Novelli</a:t>
            </a:r>
            <a:r>
              <a:rPr lang="en-GB" sz="2000" baseline="30000" dirty="0">
                <a:solidFill>
                  <a:srgbClr val="003296"/>
                </a:solidFill>
                <a:latin typeface="Segoe UI Semibold" panose="020B0702040204020203" pitchFamily="34" charset="0"/>
                <a:cs typeface="Segoe UI Semibold" panose="020B0702040204020203" pitchFamily="34" charset="0"/>
              </a:rPr>
              <a:t>3,5</a:t>
            </a:r>
            <a:r>
              <a:rPr lang="en-GB" sz="2000" dirty="0">
                <a:solidFill>
                  <a:srgbClr val="003296"/>
                </a:solidFill>
                <a:latin typeface="Segoe UI Semibold" panose="020B0702040204020203" pitchFamily="34" charset="0"/>
                <a:cs typeface="Segoe UI Semibold" panose="020B0702040204020203" pitchFamily="34" charset="0"/>
              </a:rPr>
              <a:t>, A. Pampaloni</a:t>
            </a:r>
            <a:r>
              <a:rPr lang="en-GB" sz="2000" baseline="30000" dirty="0">
                <a:solidFill>
                  <a:srgbClr val="003296"/>
                </a:solidFill>
                <a:latin typeface="Segoe UI Semibold" panose="020B0702040204020203" pitchFamily="34" charset="0"/>
                <a:cs typeface="Segoe UI Semibold" panose="020B0702040204020203" pitchFamily="34" charset="0"/>
              </a:rPr>
              <a:t>3,5</a:t>
            </a:r>
            <a:r>
              <a:rPr lang="en-GB" sz="2000" dirty="0">
                <a:solidFill>
                  <a:srgbClr val="003296"/>
                </a:solidFill>
                <a:latin typeface="Segoe UI Semibold" panose="020B0702040204020203" pitchFamily="34" charset="0"/>
                <a:cs typeface="Segoe UI Semibold" panose="020B0702040204020203" pitchFamily="34" charset="0"/>
              </a:rPr>
              <a:t>, T. Salmi</a:t>
            </a:r>
            <a:r>
              <a:rPr lang="en-GB" sz="2000" baseline="30000" dirty="0">
                <a:solidFill>
                  <a:srgbClr val="003296"/>
                </a:solidFill>
                <a:latin typeface="Segoe UI Semibold" panose="020B0702040204020203" pitchFamily="34" charset="0"/>
                <a:cs typeface="Segoe UI Semibold" panose="020B0702040204020203" pitchFamily="34" charset="0"/>
              </a:rPr>
              <a:t>6</a:t>
            </a:r>
            <a:endParaRPr lang="en-GB" sz="2000" b="0" noProof="0" dirty="0">
              <a:solidFill>
                <a:srgbClr val="003296"/>
              </a:solidFill>
              <a:effectLst/>
              <a:latin typeface="Segoe UI Semibold" panose="020B0702040204020203" pitchFamily="34" charset="0"/>
              <a:cs typeface="Segoe UI Semibold" panose="020B0702040204020203" pitchFamily="34" charset="0"/>
            </a:endParaRPr>
          </a:p>
        </p:txBody>
      </p:sp>
      <p:sp>
        <p:nvSpPr>
          <p:cNvPr id="12" name="Titolo 1">
            <a:extLst>
              <a:ext uri="{FF2B5EF4-FFF2-40B4-BE49-F238E27FC236}">
                <a16:creationId xmlns:a16="http://schemas.microsoft.com/office/drawing/2014/main" id="{A7A5A66B-9774-DFD1-E863-F69BBA5B2B97}"/>
              </a:ext>
            </a:extLst>
          </p:cNvPr>
          <p:cNvSpPr>
            <a:spLocks noGrp="1"/>
          </p:cNvSpPr>
          <p:nvPr>
            <p:ph type="ctrTitle" idx="4294967295"/>
          </p:nvPr>
        </p:nvSpPr>
        <p:spPr>
          <a:xfrm>
            <a:off x="1868558" y="2382829"/>
            <a:ext cx="8454884" cy="1868488"/>
          </a:xfrm>
          <a:prstGeom prst="rect">
            <a:avLst/>
          </a:prstGeom>
          <a:noFill/>
          <a:ln>
            <a:noFill/>
          </a:ln>
          <a:effectLst/>
          <a:scene3d>
            <a:camera prst="orthographicFront">
              <a:rot lat="0" lon="0" rev="0"/>
            </a:camera>
            <a:lightRig rig="glow" dir="t">
              <a:rot lat="0" lon="0" rev="4800000"/>
            </a:lightRig>
          </a:scene3d>
        </p:spPr>
        <p:txBody>
          <a:bodyPr/>
          <a:lstStyle/>
          <a:p>
            <a:r>
              <a:rPr lang="en-US" sz="4000" noProof="0" dirty="0">
                <a:solidFill>
                  <a:srgbClr val="003296"/>
                </a:solidFill>
                <a:effectLst/>
                <a:latin typeface="Segoe UI Semibold" panose="020B0702040204020203" pitchFamily="34" charset="0"/>
                <a:ea typeface="Calibri" panose="020F0502020204030204" pitchFamily="34" charset="0"/>
                <a:cs typeface="Segoe UI Semibold" panose="020B0702040204020203" pitchFamily="34" charset="0"/>
              </a:rPr>
              <a:t>Muon Collider Ring Magnets</a:t>
            </a:r>
            <a:br>
              <a:rPr lang="en-US" sz="4000" noProof="0" dirty="0">
                <a:solidFill>
                  <a:srgbClr val="003296"/>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800" noProof="0" dirty="0">
                <a:solidFill>
                  <a:srgbClr val="003296"/>
                </a:solidFill>
                <a:effectLst/>
                <a:latin typeface="Segoe UI Semibold" panose="020B0702040204020203" pitchFamily="34" charset="0"/>
                <a:ea typeface="Calibri" panose="020F0502020204030204" pitchFamily="34" charset="0"/>
                <a:cs typeface="Segoe UI Semibold" panose="020B0702040204020203" pitchFamily="34" charset="0"/>
              </a:rPr>
              <a:t>Seminar Series for the National Lab Muon Accelerator Study Group</a:t>
            </a:r>
            <a:endParaRPr lang="en-GB" sz="2800" u="sng" noProof="0" dirty="0">
              <a:ln w="6350" cap="flat" cmpd="sng">
                <a:noFill/>
                <a:prstDash val="solid"/>
              </a:ln>
              <a:solidFill>
                <a:srgbClr val="003296"/>
              </a:solidFill>
              <a:effectLst>
                <a:outerShdw blurRad="38100" dist="38100" dir="2700000" algn="tl">
                  <a:srgbClr val="000000">
                    <a:alpha val="43137"/>
                  </a:srgbClr>
                </a:outerShdw>
              </a:effectLst>
              <a:latin typeface="Segoe UI Semibold" panose="020B0702040204020203" pitchFamily="34" charset="0"/>
              <a:ea typeface="Calibri" panose="020F0502020204030204" pitchFamily="34" charset="0"/>
              <a:cs typeface="Segoe UI Semibold" panose="020B0702040204020203" pitchFamily="34" charset="0"/>
            </a:endParaRPr>
          </a:p>
        </p:txBody>
      </p:sp>
      <p:pic>
        <p:nvPicPr>
          <p:cNvPr id="4" name="Image 15">
            <a:extLst>
              <a:ext uri="{FF2B5EF4-FFF2-40B4-BE49-F238E27FC236}">
                <a16:creationId xmlns:a16="http://schemas.microsoft.com/office/drawing/2014/main" id="{86646997-8AF9-A45C-3EFD-5B6BD768ABEB}"/>
              </a:ext>
            </a:extLst>
          </p:cNvPr>
          <p:cNvPicPr>
            <a:picLocks noChangeAspect="1"/>
          </p:cNvPicPr>
          <p:nvPr/>
        </p:nvPicPr>
        <p:blipFill>
          <a:blip r:embed="rId3"/>
          <a:stretch>
            <a:fillRect/>
          </a:stretch>
        </p:blipFill>
        <p:spPr>
          <a:xfrm>
            <a:off x="246888" y="6020303"/>
            <a:ext cx="3168098" cy="662224"/>
          </a:xfrm>
          <a:prstGeom prst="rect">
            <a:avLst/>
          </a:prstGeom>
        </p:spPr>
      </p:pic>
      <p:sp>
        <p:nvSpPr>
          <p:cNvPr id="5" name="TextBox 16">
            <a:extLst>
              <a:ext uri="{FF2B5EF4-FFF2-40B4-BE49-F238E27FC236}">
                <a16:creationId xmlns:a16="http://schemas.microsoft.com/office/drawing/2014/main" id="{1D5C5626-64EE-E3AF-9F86-6F7D2840DD43}"/>
              </a:ext>
            </a:extLst>
          </p:cNvPr>
          <p:cNvSpPr txBox="1"/>
          <p:nvPr/>
        </p:nvSpPr>
        <p:spPr>
          <a:xfrm>
            <a:off x="0" y="6631136"/>
            <a:ext cx="12191997" cy="238527"/>
          </a:xfrm>
          <a:prstGeom prst="rect">
            <a:avLst/>
          </a:prstGeom>
          <a:noFill/>
        </p:spPr>
        <p:txBody>
          <a:bodyPr wrap="square">
            <a:spAutoFit/>
          </a:bodyPr>
          <a:lstStyle/>
          <a:p>
            <a:pPr algn="ctr"/>
            <a:r>
              <a:rPr kumimoji="0" lang="en-GB" sz="950" i="0" u="none" strike="noStrike" cap="none" normalizeH="0" baseline="0" noProof="0" dirty="0">
                <a:ln>
                  <a:noFill/>
                </a:ln>
                <a:solidFill>
                  <a:srgbClr val="FFFEEE"/>
                </a:solidFill>
                <a:effectLst/>
                <a:latin typeface="Arial Narrow" panose="020B0606020202030204" pitchFamily="34" charset="0"/>
                <a:cs typeface="Calibri" panose="020F0502020204030204" pitchFamily="34" charset="0"/>
              </a:rPr>
              <a:t>Funded by the European Union (EU). Views and opinions expressed are however those of the author only and do not necessarily reflect those of the EU or European Research Executive Agency (REA). Neither the EU nor the REA can be held responsible for them.</a:t>
            </a:r>
            <a:endParaRPr lang="en-GB" sz="950" noProof="0" dirty="0">
              <a:latin typeface="Arial Narrow" panose="020B0606020202030204" pitchFamily="34" charset="0"/>
              <a:cs typeface="Calibri" panose="020F0502020204030204" pitchFamily="34" charset="0"/>
            </a:endParaRPr>
          </a:p>
        </p:txBody>
      </p:sp>
      <p:grpSp>
        <p:nvGrpSpPr>
          <p:cNvPr id="2" name="Gruppo 1">
            <a:extLst>
              <a:ext uri="{FF2B5EF4-FFF2-40B4-BE49-F238E27FC236}">
                <a16:creationId xmlns:a16="http://schemas.microsoft.com/office/drawing/2014/main" id="{7725C66E-26B1-0ED4-6EBC-06E4678E2AE1}"/>
              </a:ext>
            </a:extLst>
          </p:cNvPr>
          <p:cNvGrpSpPr>
            <a:grpSpLocks noChangeAspect="1"/>
          </p:cNvGrpSpPr>
          <p:nvPr/>
        </p:nvGrpSpPr>
        <p:grpSpPr>
          <a:xfrm>
            <a:off x="6549479" y="130500"/>
            <a:ext cx="2537331" cy="1065270"/>
            <a:chOff x="3482282" y="1999693"/>
            <a:chExt cx="2872352" cy="1205922"/>
          </a:xfrm>
        </p:grpSpPr>
        <p:pic>
          <p:nvPicPr>
            <p:cNvPr id="9" name="Immagine 8" descr="Immagine che contiene Elementi grafici, Carattere, logo, grafica&#10;&#10;Il contenuto generato dall'IA potrebbe non essere corretto.">
              <a:extLst>
                <a:ext uri="{FF2B5EF4-FFF2-40B4-BE49-F238E27FC236}">
                  <a16:creationId xmlns:a16="http://schemas.microsoft.com/office/drawing/2014/main" id="{F3D442A0-085C-FF36-759D-93CC426EAE5D}"/>
                </a:ext>
              </a:extLst>
            </p:cNvPr>
            <p:cNvPicPr>
              <a:picLocks noChangeAspect="1"/>
            </p:cNvPicPr>
            <p:nvPr/>
          </p:nvPicPr>
          <p:blipFill>
            <a:blip r:embed="rId4"/>
            <a:stretch>
              <a:fillRect/>
            </a:stretch>
          </p:blipFill>
          <p:spPr>
            <a:xfrm>
              <a:off x="3482282" y="1999693"/>
              <a:ext cx="2061853" cy="1205922"/>
            </a:xfrm>
            <a:prstGeom prst="rect">
              <a:avLst/>
            </a:prstGeom>
          </p:spPr>
        </p:pic>
        <p:pic>
          <p:nvPicPr>
            <p:cNvPr id="13" name="Elemento grafico 12">
              <a:extLst>
                <a:ext uri="{FF2B5EF4-FFF2-40B4-BE49-F238E27FC236}">
                  <a16:creationId xmlns:a16="http://schemas.microsoft.com/office/drawing/2014/main" id="{EA9EFBFC-C961-6304-5C19-B7392DCD68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0136" y="2145406"/>
              <a:ext cx="914498" cy="914496"/>
            </a:xfrm>
            <a:prstGeom prst="rect">
              <a:avLst/>
            </a:prstGeom>
          </p:spPr>
        </p:pic>
      </p:grpSp>
      <p:sp>
        <p:nvSpPr>
          <p:cNvPr id="10" name="CasellaDiTesto 9">
            <a:extLst>
              <a:ext uri="{FF2B5EF4-FFF2-40B4-BE49-F238E27FC236}">
                <a16:creationId xmlns:a16="http://schemas.microsoft.com/office/drawing/2014/main" id="{A857A1D2-7E7A-9343-7755-043132652EE6}"/>
              </a:ext>
            </a:extLst>
          </p:cNvPr>
          <p:cNvSpPr txBox="1"/>
          <p:nvPr/>
        </p:nvSpPr>
        <p:spPr>
          <a:xfrm>
            <a:off x="7189076" y="5928856"/>
            <a:ext cx="2411614" cy="830997"/>
          </a:xfrm>
          <a:prstGeom prst="rect">
            <a:avLst/>
          </a:prstGeom>
          <a:noFill/>
        </p:spPr>
        <p:txBody>
          <a:bodyPr wrap="square">
            <a:spAutoFit/>
          </a:bodyPr>
          <a:lstStyle/>
          <a:p>
            <a:pPr marL="0" indent="0">
              <a:buNone/>
            </a:pPr>
            <a:r>
              <a:rPr lang="en-GB" sz="1200" baseline="30000" noProof="0" dirty="0">
                <a:solidFill>
                  <a:schemeClr val="bg1"/>
                </a:solidFill>
                <a:effectLst/>
                <a:latin typeface="Segoe UI" panose="020B0502040204020203" pitchFamily="34" charset="0"/>
                <a:cs typeface="Segoe UI" panose="020B0502040204020203" pitchFamily="34" charset="0"/>
              </a:rPr>
              <a:t>1</a:t>
            </a:r>
            <a:r>
              <a:rPr lang="en-GB" sz="1200" noProof="0" dirty="0">
                <a:solidFill>
                  <a:schemeClr val="bg1"/>
                </a:solidFill>
                <a:effectLst/>
                <a:latin typeface="Segoe UI" panose="020B0502040204020203" pitchFamily="34" charset="0"/>
                <a:cs typeface="Segoe UI" panose="020B0502040204020203" pitchFamily="34" charset="0"/>
              </a:rPr>
              <a:t>Università degli Studi di Milano</a:t>
            </a:r>
          </a:p>
          <a:p>
            <a:r>
              <a:rPr lang="en-GB" sz="1200" baseline="30000" noProof="0" dirty="0">
                <a:solidFill>
                  <a:schemeClr val="bg1"/>
                </a:solidFill>
                <a:latin typeface="Segoe UI" panose="020B0502040204020203" pitchFamily="34" charset="0"/>
                <a:cs typeface="Segoe UI" panose="020B0502040204020203" pitchFamily="34" charset="0"/>
              </a:rPr>
              <a:t>2</a:t>
            </a:r>
            <a:r>
              <a:rPr lang="en-GB" sz="1200" noProof="0" dirty="0">
                <a:solidFill>
                  <a:schemeClr val="bg1"/>
                </a:solidFill>
                <a:latin typeface="Segoe UI" panose="020B0502040204020203" pitchFamily="34" charset="0"/>
                <a:cs typeface="Segoe UI" panose="020B0502040204020203" pitchFamily="34" charset="0"/>
              </a:rPr>
              <a:t>INFN, LASA, </a:t>
            </a:r>
            <a:r>
              <a:rPr lang="en-GB" sz="1200" noProof="0" dirty="0" err="1">
                <a:solidFill>
                  <a:schemeClr val="bg1"/>
                </a:solidFill>
                <a:latin typeface="Segoe UI" panose="020B0502040204020203" pitchFamily="34" charset="0"/>
                <a:cs typeface="Segoe UI" panose="020B0502040204020203" pitchFamily="34" charset="0"/>
              </a:rPr>
              <a:t>Sezione</a:t>
            </a:r>
            <a:r>
              <a:rPr lang="en-GB" sz="1200" noProof="0" dirty="0">
                <a:solidFill>
                  <a:schemeClr val="bg1"/>
                </a:solidFill>
                <a:latin typeface="Segoe UI" panose="020B0502040204020203" pitchFamily="34" charset="0"/>
                <a:cs typeface="Segoe UI" panose="020B0502040204020203" pitchFamily="34" charset="0"/>
              </a:rPr>
              <a:t> di Milano</a:t>
            </a:r>
          </a:p>
          <a:p>
            <a:r>
              <a:rPr lang="en-GB" sz="1200" baseline="30000" dirty="0">
                <a:solidFill>
                  <a:schemeClr val="bg1"/>
                </a:solidFill>
                <a:latin typeface="Segoe UI" panose="020B0502040204020203" pitchFamily="34" charset="0"/>
                <a:cs typeface="Segoe UI" panose="020B0502040204020203" pitchFamily="34" charset="0"/>
              </a:rPr>
              <a:t>3</a:t>
            </a:r>
            <a:r>
              <a:rPr lang="en-GB" sz="1200" dirty="0">
                <a:solidFill>
                  <a:schemeClr val="bg1"/>
                </a:solidFill>
                <a:latin typeface="Segoe UI" panose="020B0502040204020203" pitchFamily="34" charset="0"/>
                <a:cs typeface="Segoe UI" panose="020B0502040204020203" pitchFamily="34" charset="0"/>
              </a:rPr>
              <a:t>INFN, </a:t>
            </a:r>
            <a:r>
              <a:rPr lang="en-GB" sz="1200" dirty="0" err="1">
                <a:solidFill>
                  <a:schemeClr val="bg1"/>
                </a:solidFill>
                <a:latin typeface="Segoe UI" panose="020B0502040204020203" pitchFamily="34" charset="0"/>
                <a:cs typeface="Segoe UI" panose="020B0502040204020203" pitchFamily="34" charset="0"/>
              </a:rPr>
              <a:t>Sezione</a:t>
            </a:r>
            <a:r>
              <a:rPr lang="en-GB" sz="1200" dirty="0">
                <a:solidFill>
                  <a:schemeClr val="bg1"/>
                </a:solidFill>
                <a:latin typeface="Segoe UI" panose="020B0502040204020203" pitchFamily="34" charset="0"/>
                <a:cs typeface="Segoe UI" panose="020B0502040204020203" pitchFamily="34" charset="0"/>
              </a:rPr>
              <a:t> di Genova</a:t>
            </a:r>
          </a:p>
          <a:p>
            <a:endParaRPr lang="en-GB" sz="1200" noProof="0" dirty="0">
              <a:solidFill>
                <a:schemeClr val="bg1"/>
              </a:solidFill>
              <a:latin typeface="Segoe UI" panose="020B0502040204020203" pitchFamily="34" charset="0"/>
              <a:cs typeface="Segoe UI" panose="020B0502040204020203" pitchFamily="34" charset="0"/>
            </a:endParaRPr>
          </a:p>
        </p:txBody>
      </p:sp>
      <p:sp>
        <p:nvSpPr>
          <p:cNvPr id="7" name="CasellaDiTesto 6">
            <a:extLst>
              <a:ext uri="{FF2B5EF4-FFF2-40B4-BE49-F238E27FC236}">
                <a16:creationId xmlns:a16="http://schemas.microsoft.com/office/drawing/2014/main" id="{960D7B0A-D4FD-47F4-9DBA-AE246340963D}"/>
              </a:ext>
            </a:extLst>
          </p:cNvPr>
          <p:cNvSpPr txBox="1"/>
          <p:nvPr/>
        </p:nvSpPr>
        <p:spPr>
          <a:xfrm>
            <a:off x="9600690" y="5928857"/>
            <a:ext cx="2411614" cy="830997"/>
          </a:xfrm>
          <a:prstGeom prst="rect">
            <a:avLst/>
          </a:prstGeom>
          <a:noFill/>
        </p:spPr>
        <p:txBody>
          <a:bodyPr wrap="square">
            <a:spAutoFit/>
          </a:bodyPr>
          <a:lstStyle/>
          <a:p>
            <a:pPr marL="0" indent="0">
              <a:buNone/>
            </a:pPr>
            <a:r>
              <a:rPr lang="en-GB" sz="1200" baseline="30000" noProof="0" dirty="0">
                <a:solidFill>
                  <a:schemeClr val="bg1"/>
                </a:solidFill>
                <a:effectLst/>
                <a:latin typeface="Segoe UI" panose="020B0502040204020203" pitchFamily="34" charset="0"/>
                <a:cs typeface="Segoe UI" panose="020B0502040204020203" pitchFamily="34" charset="0"/>
              </a:rPr>
              <a:t>4</a:t>
            </a:r>
            <a:r>
              <a:rPr lang="en-GB" sz="1200" noProof="0" dirty="0">
                <a:solidFill>
                  <a:schemeClr val="bg1"/>
                </a:solidFill>
                <a:effectLst/>
                <a:latin typeface="Segoe UI" panose="020B0502040204020203" pitchFamily="34" charset="0"/>
                <a:cs typeface="Segoe UI" panose="020B0502040204020203" pitchFamily="34" charset="0"/>
              </a:rPr>
              <a:t>CERN</a:t>
            </a:r>
          </a:p>
          <a:p>
            <a:r>
              <a:rPr lang="en-GB" sz="1200" baseline="30000" noProof="0" dirty="0">
                <a:solidFill>
                  <a:schemeClr val="bg1"/>
                </a:solidFill>
                <a:latin typeface="Segoe UI" panose="020B0502040204020203" pitchFamily="34" charset="0"/>
                <a:cs typeface="Segoe UI" panose="020B0502040204020203" pitchFamily="34" charset="0"/>
              </a:rPr>
              <a:t>5</a:t>
            </a:r>
            <a:r>
              <a:rPr lang="en-GB" sz="1200" noProof="0" dirty="0">
                <a:solidFill>
                  <a:schemeClr val="bg1"/>
                </a:solidFill>
                <a:latin typeface="Segoe UI" panose="020B0502040204020203" pitchFamily="34" charset="0"/>
                <a:cs typeface="Segoe UI" panose="020B0502040204020203" pitchFamily="34" charset="0"/>
              </a:rPr>
              <a:t>Università La Sapienza, Roma</a:t>
            </a:r>
          </a:p>
          <a:p>
            <a:r>
              <a:rPr lang="en-GB" sz="1200" baseline="30000" dirty="0">
                <a:solidFill>
                  <a:schemeClr val="bg1"/>
                </a:solidFill>
                <a:latin typeface="Segoe UI" panose="020B0502040204020203" pitchFamily="34" charset="0"/>
                <a:cs typeface="Segoe UI" panose="020B0502040204020203" pitchFamily="34" charset="0"/>
              </a:rPr>
              <a:t>6</a:t>
            </a:r>
            <a:r>
              <a:rPr lang="en-GB" sz="1200" dirty="0">
                <a:solidFill>
                  <a:schemeClr val="bg1"/>
                </a:solidFill>
                <a:latin typeface="Segoe UI" panose="020B0502040204020203" pitchFamily="34" charset="0"/>
                <a:cs typeface="Segoe UI" panose="020B0502040204020203" pitchFamily="34" charset="0"/>
              </a:rPr>
              <a:t>Tampere University</a:t>
            </a:r>
          </a:p>
          <a:p>
            <a:endParaRPr lang="en-GB" sz="1200" noProof="0" dirty="0">
              <a:solidFill>
                <a:schemeClr val="bg1"/>
              </a:solidFill>
              <a:latin typeface="Segoe UI" panose="020B0502040204020203" pitchFamily="34" charset="0"/>
              <a:cs typeface="Segoe UI" panose="020B0502040204020203" pitchFamily="34" charset="0"/>
            </a:endParaRPr>
          </a:p>
        </p:txBody>
      </p:sp>
      <p:pic>
        <p:nvPicPr>
          <p:cNvPr id="8" name="Image 4">
            <a:extLst>
              <a:ext uri="{FF2B5EF4-FFF2-40B4-BE49-F238E27FC236}">
                <a16:creationId xmlns:a16="http://schemas.microsoft.com/office/drawing/2014/main" id="{C871B5E0-6618-320E-64E5-D2CCD37328DC}"/>
              </a:ext>
            </a:extLst>
          </p:cNvPr>
          <p:cNvPicPr>
            <a:picLocks noChangeAspect="1"/>
          </p:cNvPicPr>
          <p:nvPr/>
        </p:nvPicPr>
        <p:blipFill>
          <a:blip r:embed="rId7"/>
          <a:stretch>
            <a:fillRect/>
          </a:stretch>
        </p:blipFill>
        <p:spPr>
          <a:xfrm>
            <a:off x="9163325" y="207715"/>
            <a:ext cx="910841" cy="910841"/>
          </a:xfrm>
          <a:prstGeom prst="rect">
            <a:avLst/>
          </a:prstGeom>
        </p:spPr>
      </p:pic>
      <p:pic>
        <p:nvPicPr>
          <p:cNvPr id="11" name="Picture 8">
            <a:extLst>
              <a:ext uri="{FF2B5EF4-FFF2-40B4-BE49-F238E27FC236}">
                <a16:creationId xmlns:a16="http://schemas.microsoft.com/office/drawing/2014/main" id="{3A453AC7-34E4-02DE-B1DC-7151BD7A8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9969" y="156743"/>
            <a:ext cx="1011144" cy="10127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Tampere University">
            <a:extLst>
              <a:ext uri="{FF2B5EF4-FFF2-40B4-BE49-F238E27FC236}">
                <a16:creationId xmlns:a16="http://schemas.microsoft.com/office/drawing/2014/main" id="{BB5B15D8-00E9-A855-0021-F117DE0441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76361" y="211120"/>
            <a:ext cx="904031" cy="90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91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8FF62-205B-85CC-165B-1D9C5C4DE7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0482B7-088F-DC8C-01CC-C997932F81C2}"/>
              </a:ext>
            </a:extLst>
          </p:cNvPr>
          <p:cNvSpPr>
            <a:spLocks noGrp="1"/>
          </p:cNvSpPr>
          <p:nvPr>
            <p:ph type="title"/>
          </p:nvPr>
        </p:nvSpPr>
        <p:spPr>
          <a:xfrm>
            <a:off x="2565614" y="322258"/>
            <a:ext cx="9707671" cy="681159"/>
          </a:xfrm>
          <a:prstGeom prst="rect">
            <a:avLst/>
          </a:prstGeom>
        </p:spPr>
        <p:txBody>
          <a:bodyPr/>
          <a:lstStyle/>
          <a:p>
            <a:r>
              <a:rPr lang="en-GB" dirty="0"/>
              <a:t>A-G plots</a:t>
            </a:r>
            <a:br>
              <a:rPr lang="en-GB" dirty="0"/>
            </a:br>
            <a:r>
              <a:rPr lang="en-GB" sz="2400" dirty="0"/>
              <a:t>(Aperture)-(Gradient)</a:t>
            </a:r>
            <a:endParaRPr lang="en-GB" dirty="0"/>
          </a:p>
        </p:txBody>
      </p:sp>
      <p:sp>
        <p:nvSpPr>
          <p:cNvPr id="4" name="Slide Number Placeholder 3">
            <a:extLst>
              <a:ext uri="{FF2B5EF4-FFF2-40B4-BE49-F238E27FC236}">
                <a16:creationId xmlns:a16="http://schemas.microsoft.com/office/drawing/2014/main" id="{F5937C05-020E-3A3A-B164-7EAA7273B9CF}"/>
              </a:ext>
            </a:extLst>
          </p:cNvPr>
          <p:cNvSpPr>
            <a:spLocks noGrp="1"/>
          </p:cNvSpPr>
          <p:nvPr>
            <p:ph type="sldNum" sz="quarter" idx="4"/>
          </p:nvPr>
        </p:nvSpPr>
        <p:spPr/>
        <p:txBody>
          <a:bodyPr/>
          <a:lstStyle/>
          <a:p>
            <a:fld id="{005C7FBA-D4E9-46CA-9321-3ADA2E368FCD}" type="slidenum">
              <a:rPr lang="en-GB" smtClean="0"/>
              <a:t>9</a:t>
            </a:fld>
            <a:endParaRPr lang="en-GB"/>
          </a:p>
        </p:txBody>
      </p:sp>
      <p:grpSp>
        <p:nvGrpSpPr>
          <p:cNvPr id="3" name="Group 75">
            <a:extLst>
              <a:ext uri="{FF2B5EF4-FFF2-40B4-BE49-F238E27FC236}">
                <a16:creationId xmlns:a16="http://schemas.microsoft.com/office/drawing/2014/main" id="{1BAC02FD-80F6-61F0-EE58-71AD49B36E15}"/>
              </a:ext>
            </a:extLst>
          </p:cNvPr>
          <p:cNvGrpSpPr/>
          <p:nvPr/>
        </p:nvGrpSpPr>
        <p:grpSpPr>
          <a:xfrm>
            <a:off x="0" y="1692866"/>
            <a:ext cx="4032000" cy="3122733"/>
            <a:chOff x="0" y="1296626"/>
            <a:chExt cx="4032000" cy="3122733"/>
          </a:xfrm>
        </p:grpSpPr>
        <p:pic>
          <p:nvPicPr>
            <p:cNvPr id="50" name="Picture 1">
              <a:extLst>
                <a:ext uri="{FF2B5EF4-FFF2-40B4-BE49-F238E27FC236}">
                  <a16:creationId xmlns:a16="http://schemas.microsoft.com/office/drawing/2014/main" id="{AD734CA3-2195-1A3B-DD38-B6E463FB92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96626"/>
              <a:ext cx="4032000" cy="3122733"/>
            </a:xfrm>
            <a:prstGeom prst="rect">
              <a:avLst/>
            </a:prstGeom>
          </p:spPr>
        </p:pic>
        <p:sp>
          <p:nvSpPr>
            <p:cNvPr id="51" name="Freeform: Shape 8">
              <a:extLst>
                <a:ext uri="{FF2B5EF4-FFF2-40B4-BE49-F238E27FC236}">
                  <a16:creationId xmlns:a16="http://schemas.microsoft.com/office/drawing/2014/main" id="{5E64D262-38E1-94D2-1C5B-1F248C46ABD0}"/>
                </a:ext>
              </a:extLst>
            </p:cNvPr>
            <p:cNvSpPr/>
            <p:nvPr/>
          </p:nvSpPr>
          <p:spPr>
            <a:xfrm>
              <a:off x="755374" y="1502797"/>
              <a:ext cx="3122212" cy="1998427"/>
            </a:xfrm>
            <a:custGeom>
              <a:avLst/>
              <a:gdLst>
                <a:gd name="connsiteX0" fmla="*/ 0 w 3122212"/>
                <a:gd name="connsiteY0" fmla="*/ 0 h 1998427"/>
                <a:gd name="connsiteX1" fmla="*/ 68911 w 3122212"/>
                <a:gd name="connsiteY1" fmla="*/ 241189 h 1998427"/>
                <a:gd name="connsiteX2" fmla="*/ 166977 w 3122212"/>
                <a:gd name="connsiteY2" fmla="*/ 490330 h 1998427"/>
                <a:gd name="connsiteX3" fmla="*/ 280946 w 3122212"/>
                <a:gd name="connsiteY3" fmla="*/ 710316 h 1998427"/>
                <a:gd name="connsiteX4" fmla="*/ 365760 w 3122212"/>
                <a:gd name="connsiteY4" fmla="*/ 829586 h 1998427"/>
                <a:gd name="connsiteX5" fmla="*/ 482379 w 3122212"/>
                <a:gd name="connsiteY5" fmla="*/ 980660 h 1998427"/>
                <a:gd name="connsiteX6" fmla="*/ 652007 w 3122212"/>
                <a:gd name="connsiteY6" fmla="*/ 1134386 h 1998427"/>
                <a:gd name="connsiteX7" fmla="*/ 832236 w 3122212"/>
                <a:gd name="connsiteY7" fmla="*/ 1266907 h 1998427"/>
                <a:gd name="connsiteX8" fmla="*/ 1012466 w 3122212"/>
                <a:gd name="connsiteY8" fmla="*/ 1386177 h 1998427"/>
                <a:gd name="connsiteX9" fmla="*/ 1272209 w 3122212"/>
                <a:gd name="connsiteY9" fmla="*/ 1542553 h 1998427"/>
                <a:gd name="connsiteX10" fmla="*/ 1553155 w 3122212"/>
                <a:gd name="connsiteY10" fmla="*/ 1656521 h 1998427"/>
                <a:gd name="connsiteX11" fmla="*/ 1945419 w 3122212"/>
                <a:gd name="connsiteY11" fmla="*/ 1775791 h 1998427"/>
                <a:gd name="connsiteX12" fmla="*/ 2395993 w 3122212"/>
                <a:gd name="connsiteY12" fmla="*/ 1879158 h 1998427"/>
                <a:gd name="connsiteX13" fmla="*/ 2881023 w 3122212"/>
                <a:gd name="connsiteY13" fmla="*/ 1963972 h 1998427"/>
                <a:gd name="connsiteX14" fmla="*/ 3122212 w 3122212"/>
                <a:gd name="connsiteY14" fmla="*/ 1998427 h 1998427"/>
                <a:gd name="connsiteX15" fmla="*/ 3116911 w 3122212"/>
                <a:gd name="connsiteY15" fmla="*/ 5300 h 1998427"/>
                <a:gd name="connsiteX16" fmla="*/ 0 w 3122212"/>
                <a:gd name="connsiteY16" fmla="*/ 0 h 199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2212" h="1998427">
                  <a:moveTo>
                    <a:pt x="0" y="0"/>
                  </a:moveTo>
                  <a:lnTo>
                    <a:pt x="68911" y="241189"/>
                  </a:lnTo>
                  <a:lnTo>
                    <a:pt x="166977" y="490330"/>
                  </a:lnTo>
                  <a:lnTo>
                    <a:pt x="280946" y="710316"/>
                  </a:lnTo>
                  <a:lnTo>
                    <a:pt x="365760" y="829586"/>
                  </a:lnTo>
                  <a:lnTo>
                    <a:pt x="482379" y="980660"/>
                  </a:lnTo>
                  <a:lnTo>
                    <a:pt x="652007" y="1134386"/>
                  </a:lnTo>
                  <a:lnTo>
                    <a:pt x="832236" y="1266907"/>
                  </a:lnTo>
                  <a:lnTo>
                    <a:pt x="1012466" y="1386177"/>
                  </a:lnTo>
                  <a:lnTo>
                    <a:pt x="1272209" y="1542553"/>
                  </a:lnTo>
                  <a:lnTo>
                    <a:pt x="1553155" y="1656521"/>
                  </a:lnTo>
                  <a:lnTo>
                    <a:pt x="1945419" y="1775791"/>
                  </a:lnTo>
                  <a:lnTo>
                    <a:pt x="2395993" y="1879158"/>
                  </a:lnTo>
                  <a:lnTo>
                    <a:pt x="2881023" y="1963972"/>
                  </a:lnTo>
                  <a:lnTo>
                    <a:pt x="3122212" y="1998427"/>
                  </a:lnTo>
                  <a:lnTo>
                    <a:pt x="3116911" y="5300"/>
                  </a:lnTo>
                  <a:lnTo>
                    <a:pt x="0" y="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Shape 9">
              <a:extLst>
                <a:ext uri="{FF2B5EF4-FFF2-40B4-BE49-F238E27FC236}">
                  <a16:creationId xmlns:a16="http://schemas.microsoft.com/office/drawing/2014/main" id="{71799C77-8607-D9FF-5772-2150B8CBD0FB}"/>
                </a:ext>
              </a:extLst>
            </p:cNvPr>
            <p:cNvSpPr/>
            <p:nvPr/>
          </p:nvSpPr>
          <p:spPr>
            <a:xfrm>
              <a:off x="972710" y="1505447"/>
              <a:ext cx="2899575" cy="1844703"/>
            </a:xfrm>
            <a:custGeom>
              <a:avLst/>
              <a:gdLst>
                <a:gd name="connsiteX0" fmla="*/ 0 w 2899575"/>
                <a:gd name="connsiteY0" fmla="*/ 0 h 1844703"/>
                <a:gd name="connsiteX1" fmla="*/ 92765 w 2899575"/>
                <a:gd name="connsiteY1" fmla="*/ 217336 h 1844703"/>
                <a:gd name="connsiteX2" fmla="*/ 180229 w 2899575"/>
                <a:gd name="connsiteY2" fmla="*/ 384313 h 1844703"/>
                <a:gd name="connsiteX3" fmla="*/ 267693 w 2899575"/>
                <a:gd name="connsiteY3" fmla="*/ 530087 h 1844703"/>
                <a:gd name="connsiteX4" fmla="*/ 386963 w 2899575"/>
                <a:gd name="connsiteY4" fmla="*/ 694414 h 1844703"/>
                <a:gd name="connsiteX5" fmla="*/ 553940 w 2899575"/>
                <a:gd name="connsiteY5" fmla="*/ 874643 h 1844703"/>
                <a:gd name="connsiteX6" fmla="*/ 824285 w 2899575"/>
                <a:gd name="connsiteY6" fmla="*/ 1099930 h 1844703"/>
                <a:gd name="connsiteX7" fmla="*/ 1158240 w 2899575"/>
                <a:gd name="connsiteY7" fmla="*/ 1296063 h 1844703"/>
                <a:gd name="connsiteX8" fmla="*/ 1492194 w 2899575"/>
                <a:gd name="connsiteY8" fmla="*/ 1444487 h 1844703"/>
                <a:gd name="connsiteX9" fmla="*/ 1812897 w 2899575"/>
                <a:gd name="connsiteY9" fmla="*/ 1558456 h 1844703"/>
                <a:gd name="connsiteX10" fmla="*/ 2478156 w 2899575"/>
                <a:gd name="connsiteY10" fmla="*/ 1746636 h 1844703"/>
                <a:gd name="connsiteX11" fmla="*/ 2899575 w 2899575"/>
                <a:gd name="connsiteY11" fmla="*/ 1844703 h 1844703"/>
                <a:gd name="connsiteX12" fmla="*/ 2899575 w 2899575"/>
                <a:gd name="connsiteY12" fmla="*/ 5301 h 1844703"/>
                <a:gd name="connsiteX13" fmla="*/ 0 w 2899575"/>
                <a:gd name="connsiteY13" fmla="*/ 0 h 184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575" h="1844703">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Shape 10">
              <a:extLst>
                <a:ext uri="{FF2B5EF4-FFF2-40B4-BE49-F238E27FC236}">
                  <a16:creationId xmlns:a16="http://schemas.microsoft.com/office/drawing/2014/main" id="{34D06782-382C-4597-0D51-9E96502D2F99}"/>
                </a:ext>
              </a:extLst>
            </p:cNvPr>
            <p:cNvSpPr/>
            <p:nvPr/>
          </p:nvSpPr>
          <p:spPr>
            <a:xfrm>
              <a:off x="1150289" y="1508097"/>
              <a:ext cx="2724647" cy="1823500"/>
            </a:xfrm>
            <a:custGeom>
              <a:avLst/>
              <a:gdLst>
                <a:gd name="connsiteX0" fmla="*/ 0 w 2724647"/>
                <a:gd name="connsiteY0" fmla="*/ 0 h 1823500"/>
                <a:gd name="connsiteX1" fmla="*/ 76862 w 2724647"/>
                <a:gd name="connsiteY1" fmla="*/ 156376 h 1823500"/>
                <a:gd name="connsiteX2" fmla="*/ 161676 w 2724647"/>
                <a:gd name="connsiteY2" fmla="*/ 318053 h 1823500"/>
                <a:gd name="connsiteX3" fmla="*/ 243840 w 2724647"/>
                <a:gd name="connsiteY3" fmla="*/ 447924 h 1823500"/>
                <a:gd name="connsiteX4" fmla="*/ 363109 w 2724647"/>
                <a:gd name="connsiteY4" fmla="*/ 596348 h 1823500"/>
                <a:gd name="connsiteX5" fmla="*/ 424069 w 2724647"/>
                <a:gd name="connsiteY5" fmla="*/ 675861 h 1823500"/>
                <a:gd name="connsiteX6" fmla="*/ 633454 w 2724647"/>
                <a:gd name="connsiteY6" fmla="*/ 909100 h 1823500"/>
                <a:gd name="connsiteX7" fmla="*/ 895847 w 2724647"/>
                <a:gd name="connsiteY7" fmla="*/ 1126435 h 1823500"/>
                <a:gd name="connsiteX8" fmla="*/ 1129085 w 2724647"/>
                <a:gd name="connsiteY8" fmla="*/ 1277510 h 1823500"/>
                <a:gd name="connsiteX9" fmla="*/ 1404730 w 2724647"/>
                <a:gd name="connsiteY9" fmla="*/ 1420633 h 1823500"/>
                <a:gd name="connsiteX10" fmla="*/ 1704229 w 2724647"/>
                <a:gd name="connsiteY10" fmla="*/ 1545204 h 1823500"/>
                <a:gd name="connsiteX11" fmla="*/ 2067339 w 2724647"/>
                <a:gd name="connsiteY11" fmla="*/ 1661823 h 1823500"/>
                <a:gd name="connsiteX12" fmla="*/ 2724647 w 2724647"/>
                <a:gd name="connsiteY12" fmla="*/ 1823500 h 1823500"/>
                <a:gd name="connsiteX13" fmla="*/ 2721996 w 2724647"/>
                <a:gd name="connsiteY13" fmla="*/ 5301 h 1823500"/>
                <a:gd name="connsiteX14" fmla="*/ 0 w 2724647"/>
                <a:gd name="connsiteY14" fmla="*/ 0 h 18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4647" h="1823500">
                  <a:moveTo>
                    <a:pt x="0" y="0"/>
                  </a:moveTo>
                  <a:lnTo>
                    <a:pt x="76862" y="156376"/>
                  </a:lnTo>
                  <a:lnTo>
                    <a:pt x="161676" y="318053"/>
                  </a:lnTo>
                  <a:lnTo>
                    <a:pt x="243840" y="447924"/>
                  </a:lnTo>
                  <a:lnTo>
                    <a:pt x="363109" y="596348"/>
                  </a:lnTo>
                  <a:lnTo>
                    <a:pt x="424069" y="675861"/>
                  </a:lnTo>
                  <a:lnTo>
                    <a:pt x="633454" y="909100"/>
                  </a:lnTo>
                  <a:lnTo>
                    <a:pt x="895847" y="1126435"/>
                  </a:lnTo>
                  <a:lnTo>
                    <a:pt x="1129085" y="1277510"/>
                  </a:lnTo>
                  <a:lnTo>
                    <a:pt x="1404730" y="1420633"/>
                  </a:lnTo>
                  <a:lnTo>
                    <a:pt x="1704229" y="1545204"/>
                  </a:lnTo>
                  <a:lnTo>
                    <a:pt x="2067339" y="1661823"/>
                  </a:lnTo>
                  <a:lnTo>
                    <a:pt x="2724647" y="1823500"/>
                  </a:lnTo>
                  <a:cubicBezTo>
                    <a:pt x="2723763" y="1217434"/>
                    <a:pt x="2722880" y="611367"/>
                    <a:pt x="2721996" y="530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Shape 11">
              <a:extLst>
                <a:ext uri="{FF2B5EF4-FFF2-40B4-BE49-F238E27FC236}">
                  <a16:creationId xmlns:a16="http://schemas.microsoft.com/office/drawing/2014/main" id="{9D298935-B8CE-FB8C-B512-01487C44492B}"/>
                </a:ext>
              </a:extLst>
            </p:cNvPr>
            <p:cNvSpPr/>
            <p:nvPr/>
          </p:nvSpPr>
          <p:spPr>
            <a:xfrm>
              <a:off x="1213899" y="1508097"/>
              <a:ext cx="2661037" cy="1818199"/>
            </a:xfrm>
            <a:custGeom>
              <a:avLst/>
              <a:gdLst>
                <a:gd name="connsiteX0" fmla="*/ 0 w 2661037"/>
                <a:gd name="connsiteY0" fmla="*/ 0 h 1818199"/>
                <a:gd name="connsiteX1" fmla="*/ 79513 w 2661037"/>
                <a:gd name="connsiteY1" fmla="*/ 198783 h 1818199"/>
                <a:gd name="connsiteX2" fmla="*/ 198783 w 2661037"/>
                <a:gd name="connsiteY2" fmla="*/ 434672 h 1818199"/>
                <a:gd name="connsiteX3" fmla="*/ 320703 w 2661037"/>
                <a:gd name="connsiteY3" fmla="*/ 620202 h 1818199"/>
                <a:gd name="connsiteX4" fmla="*/ 527437 w 2661037"/>
                <a:gd name="connsiteY4" fmla="*/ 869343 h 1818199"/>
                <a:gd name="connsiteX5" fmla="*/ 728870 w 2661037"/>
                <a:gd name="connsiteY5" fmla="*/ 1054873 h 1818199"/>
                <a:gd name="connsiteX6" fmla="*/ 1001864 w 2661037"/>
                <a:gd name="connsiteY6" fmla="*/ 1245705 h 1818199"/>
                <a:gd name="connsiteX7" fmla="*/ 1237753 w 2661037"/>
                <a:gd name="connsiteY7" fmla="*/ 1367625 h 1818199"/>
                <a:gd name="connsiteX8" fmla="*/ 1611464 w 2661037"/>
                <a:gd name="connsiteY8" fmla="*/ 1537253 h 1818199"/>
                <a:gd name="connsiteX9" fmla="*/ 2077941 w 2661037"/>
                <a:gd name="connsiteY9" fmla="*/ 1688327 h 1818199"/>
                <a:gd name="connsiteX10" fmla="*/ 2658386 w 2661037"/>
                <a:gd name="connsiteY10" fmla="*/ 1818199 h 1818199"/>
                <a:gd name="connsiteX11" fmla="*/ 2661037 w 2661037"/>
                <a:gd name="connsiteY11" fmla="*/ 5301 h 1818199"/>
                <a:gd name="connsiteX12" fmla="*/ 0 w 2661037"/>
                <a:gd name="connsiteY12" fmla="*/ 0 h 181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037" h="1818199">
                  <a:moveTo>
                    <a:pt x="0" y="0"/>
                  </a:moveTo>
                  <a:lnTo>
                    <a:pt x="79513" y="198783"/>
                  </a:lnTo>
                  <a:lnTo>
                    <a:pt x="198783" y="434672"/>
                  </a:lnTo>
                  <a:lnTo>
                    <a:pt x="320703" y="620202"/>
                  </a:lnTo>
                  <a:lnTo>
                    <a:pt x="527437" y="869343"/>
                  </a:lnTo>
                  <a:lnTo>
                    <a:pt x="728870" y="1054873"/>
                  </a:lnTo>
                  <a:lnTo>
                    <a:pt x="1001864" y="1245705"/>
                  </a:lnTo>
                  <a:lnTo>
                    <a:pt x="1237753" y="1367625"/>
                  </a:lnTo>
                  <a:lnTo>
                    <a:pt x="1611464" y="1537253"/>
                  </a:lnTo>
                  <a:lnTo>
                    <a:pt x="2077941" y="1688327"/>
                  </a:lnTo>
                  <a:lnTo>
                    <a:pt x="2658386" y="1818199"/>
                  </a:lnTo>
                  <a:cubicBezTo>
                    <a:pt x="2659270" y="1213900"/>
                    <a:pt x="2660153" y="609600"/>
                    <a:pt x="2661037" y="5301"/>
                  </a:cubicBez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74">
            <a:extLst>
              <a:ext uri="{FF2B5EF4-FFF2-40B4-BE49-F238E27FC236}">
                <a16:creationId xmlns:a16="http://schemas.microsoft.com/office/drawing/2014/main" id="{061DA9A4-560C-A199-8164-91B1EAEB4CC1}"/>
              </a:ext>
            </a:extLst>
          </p:cNvPr>
          <p:cNvGrpSpPr/>
          <p:nvPr/>
        </p:nvGrpSpPr>
        <p:grpSpPr>
          <a:xfrm>
            <a:off x="4076700" y="1723346"/>
            <a:ext cx="4032000" cy="3122733"/>
            <a:chOff x="4076700" y="1296626"/>
            <a:chExt cx="4032000" cy="3122733"/>
          </a:xfrm>
        </p:grpSpPr>
        <p:pic>
          <p:nvPicPr>
            <p:cNvPr id="56" name="Picture 6">
              <a:extLst>
                <a:ext uri="{FF2B5EF4-FFF2-40B4-BE49-F238E27FC236}">
                  <a16:creationId xmlns:a16="http://schemas.microsoft.com/office/drawing/2014/main" id="{9028DA41-7911-3024-D642-28440905BF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6700" y="1296626"/>
              <a:ext cx="4032000" cy="3122733"/>
            </a:xfrm>
            <a:prstGeom prst="rect">
              <a:avLst/>
            </a:prstGeom>
          </p:spPr>
        </p:pic>
        <p:sp>
          <p:nvSpPr>
            <p:cNvPr id="57" name="Freeform: Shape 13">
              <a:extLst>
                <a:ext uri="{FF2B5EF4-FFF2-40B4-BE49-F238E27FC236}">
                  <a16:creationId xmlns:a16="http://schemas.microsoft.com/office/drawing/2014/main" id="{49AEFF81-8F9F-4E4D-9CD6-683069E3465A}"/>
                </a:ext>
              </a:extLst>
            </p:cNvPr>
            <p:cNvSpPr/>
            <p:nvPr/>
          </p:nvSpPr>
          <p:spPr>
            <a:xfrm>
              <a:off x="4831743" y="1508097"/>
              <a:ext cx="3119561" cy="2062039"/>
            </a:xfrm>
            <a:custGeom>
              <a:avLst/>
              <a:gdLst>
                <a:gd name="connsiteX0" fmla="*/ 0 w 3119561"/>
                <a:gd name="connsiteY0" fmla="*/ 0 h 2062039"/>
                <a:gd name="connsiteX1" fmla="*/ 98066 w 3119561"/>
                <a:gd name="connsiteY1" fmla="*/ 328654 h 2062039"/>
                <a:gd name="connsiteX2" fmla="*/ 214685 w 3119561"/>
                <a:gd name="connsiteY2" fmla="*/ 591047 h 2062039"/>
                <a:gd name="connsiteX3" fmla="*/ 312751 w 3119561"/>
                <a:gd name="connsiteY3" fmla="*/ 763326 h 2062039"/>
                <a:gd name="connsiteX4" fmla="*/ 410817 w 3119561"/>
                <a:gd name="connsiteY4" fmla="*/ 946206 h 2062039"/>
                <a:gd name="connsiteX5" fmla="*/ 606949 w 3119561"/>
                <a:gd name="connsiteY5" fmla="*/ 1182094 h 2062039"/>
                <a:gd name="connsiteX6" fmla="*/ 914400 w 3119561"/>
                <a:gd name="connsiteY6" fmla="*/ 1431235 h 2062039"/>
                <a:gd name="connsiteX7" fmla="*/ 1205947 w 3119561"/>
                <a:gd name="connsiteY7" fmla="*/ 1600863 h 2062039"/>
                <a:gd name="connsiteX8" fmla="*/ 1574358 w 3119561"/>
                <a:gd name="connsiteY8" fmla="*/ 1746637 h 2062039"/>
                <a:gd name="connsiteX9" fmla="*/ 1926866 w 3119561"/>
                <a:gd name="connsiteY9" fmla="*/ 1842053 h 2062039"/>
                <a:gd name="connsiteX10" fmla="*/ 2388041 w 3119561"/>
                <a:gd name="connsiteY10" fmla="*/ 1942769 h 2062039"/>
                <a:gd name="connsiteX11" fmla="*/ 3119561 w 3119561"/>
                <a:gd name="connsiteY11" fmla="*/ 2062039 h 2062039"/>
                <a:gd name="connsiteX12" fmla="*/ 3114260 w 3119561"/>
                <a:gd name="connsiteY12" fmla="*/ 0 h 2062039"/>
                <a:gd name="connsiteX13" fmla="*/ 0 w 3119561"/>
                <a:gd name="connsiteY13" fmla="*/ 0 h 206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19561" h="2062039">
                  <a:moveTo>
                    <a:pt x="0" y="0"/>
                  </a:moveTo>
                  <a:lnTo>
                    <a:pt x="98066" y="328654"/>
                  </a:lnTo>
                  <a:lnTo>
                    <a:pt x="214685" y="591047"/>
                  </a:lnTo>
                  <a:lnTo>
                    <a:pt x="312751" y="763326"/>
                  </a:lnTo>
                  <a:lnTo>
                    <a:pt x="410817" y="946206"/>
                  </a:lnTo>
                  <a:lnTo>
                    <a:pt x="606949" y="1182094"/>
                  </a:lnTo>
                  <a:lnTo>
                    <a:pt x="914400" y="1431235"/>
                  </a:lnTo>
                  <a:lnTo>
                    <a:pt x="1205947" y="1600863"/>
                  </a:lnTo>
                  <a:lnTo>
                    <a:pt x="1574358" y="1746637"/>
                  </a:lnTo>
                  <a:lnTo>
                    <a:pt x="1926866" y="1842053"/>
                  </a:lnTo>
                  <a:lnTo>
                    <a:pt x="2388041" y="1942769"/>
                  </a:lnTo>
                  <a:lnTo>
                    <a:pt x="3119561" y="2062039"/>
                  </a:lnTo>
                  <a:lnTo>
                    <a:pt x="3114260" y="0"/>
                  </a:lnTo>
                  <a:lnTo>
                    <a:pt x="0" y="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Shape 15">
              <a:extLst>
                <a:ext uri="{FF2B5EF4-FFF2-40B4-BE49-F238E27FC236}">
                  <a16:creationId xmlns:a16="http://schemas.microsoft.com/office/drawing/2014/main" id="{8EEFE94B-5529-2503-4B9B-2E1CC5A7EC94}"/>
                </a:ext>
              </a:extLst>
            </p:cNvPr>
            <p:cNvSpPr/>
            <p:nvPr/>
          </p:nvSpPr>
          <p:spPr>
            <a:xfrm>
              <a:off x="5051729" y="1508097"/>
              <a:ext cx="2899575" cy="1934818"/>
            </a:xfrm>
            <a:custGeom>
              <a:avLst/>
              <a:gdLst>
                <a:gd name="connsiteX0" fmla="*/ 0 w 2899575"/>
                <a:gd name="connsiteY0" fmla="*/ 0 h 1934818"/>
                <a:gd name="connsiteX1" fmla="*/ 129871 w 2899575"/>
                <a:gd name="connsiteY1" fmla="*/ 299500 h 1934818"/>
                <a:gd name="connsiteX2" fmla="*/ 278295 w 2899575"/>
                <a:gd name="connsiteY2" fmla="*/ 548640 h 1934818"/>
                <a:gd name="connsiteX3" fmla="*/ 442622 w 2899575"/>
                <a:gd name="connsiteY3" fmla="*/ 763326 h 1934818"/>
                <a:gd name="connsiteX4" fmla="*/ 649356 w 2899575"/>
                <a:gd name="connsiteY4" fmla="*/ 962108 h 1934818"/>
                <a:gd name="connsiteX5" fmla="*/ 864041 w 2899575"/>
                <a:gd name="connsiteY5" fmla="*/ 1113183 h 1934818"/>
                <a:gd name="connsiteX6" fmla="*/ 1031019 w 2899575"/>
                <a:gd name="connsiteY6" fmla="*/ 1253656 h 1934818"/>
                <a:gd name="connsiteX7" fmla="*/ 1425934 w 2899575"/>
                <a:gd name="connsiteY7" fmla="*/ 1494846 h 1934818"/>
                <a:gd name="connsiteX8" fmla="*/ 1871207 w 2899575"/>
                <a:gd name="connsiteY8" fmla="*/ 1677726 h 1934818"/>
                <a:gd name="connsiteX9" fmla="*/ 2353586 w 2899575"/>
                <a:gd name="connsiteY9" fmla="*/ 1815548 h 1934818"/>
                <a:gd name="connsiteX10" fmla="*/ 2899575 w 2899575"/>
                <a:gd name="connsiteY10" fmla="*/ 1934818 h 1934818"/>
                <a:gd name="connsiteX11" fmla="*/ 2896925 w 2899575"/>
                <a:gd name="connsiteY11" fmla="*/ 2651 h 1934818"/>
                <a:gd name="connsiteX12" fmla="*/ 0 w 2899575"/>
                <a:gd name="connsiteY12" fmla="*/ 0 h 193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9575" h="1934818">
                  <a:moveTo>
                    <a:pt x="0" y="0"/>
                  </a:moveTo>
                  <a:lnTo>
                    <a:pt x="129871" y="299500"/>
                  </a:lnTo>
                  <a:lnTo>
                    <a:pt x="278295" y="548640"/>
                  </a:lnTo>
                  <a:lnTo>
                    <a:pt x="442622" y="763326"/>
                  </a:lnTo>
                  <a:lnTo>
                    <a:pt x="649356" y="962108"/>
                  </a:lnTo>
                  <a:lnTo>
                    <a:pt x="864041" y="1113183"/>
                  </a:lnTo>
                  <a:lnTo>
                    <a:pt x="1031019" y="1253656"/>
                  </a:lnTo>
                  <a:lnTo>
                    <a:pt x="1425934" y="1494846"/>
                  </a:lnTo>
                  <a:lnTo>
                    <a:pt x="1871207" y="1677726"/>
                  </a:lnTo>
                  <a:lnTo>
                    <a:pt x="2353586" y="1815548"/>
                  </a:lnTo>
                  <a:lnTo>
                    <a:pt x="2899575" y="1934818"/>
                  </a:lnTo>
                  <a:cubicBezTo>
                    <a:pt x="2898692" y="1290762"/>
                    <a:pt x="2897808" y="646707"/>
                    <a:pt x="2896925" y="2651"/>
                  </a:cubicBez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Shape 17">
              <a:extLst>
                <a:ext uri="{FF2B5EF4-FFF2-40B4-BE49-F238E27FC236}">
                  <a16:creationId xmlns:a16="http://schemas.microsoft.com/office/drawing/2014/main" id="{053C4DDA-E182-44ED-14A9-762514D749F5}"/>
                </a:ext>
              </a:extLst>
            </p:cNvPr>
            <p:cNvSpPr/>
            <p:nvPr/>
          </p:nvSpPr>
          <p:spPr>
            <a:xfrm>
              <a:off x="5226657" y="1505447"/>
              <a:ext cx="2727298" cy="1940118"/>
            </a:xfrm>
            <a:custGeom>
              <a:avLst/>
              <a:gdLst>
                <a:gd name="connsiteX0" fmla="*/ 0 w 2727298"/>
                <a:gd name="connsiteY0" fmla="*/ 2650 h 1940118"/>
                <a:gd name="connsiteX1" fmla="*/ 60960 w 2727298"/>
                <a:gd name="connsiteY1" fmla="*/ 124570 h 1940118"/>
                <a:gd name="connsiteX2" fmla="*/ 148425 w 2727298"/>
                <a:gd name="connsiteY2" fmla="*/ 294198 h 1940118"/>
                <a:gd name="connsiteX3" fmla="*/ 257093 w 2727298"/>
                <a:gd name="connsiteY3" fmla="*/ 461176 h 1940118"/>
                <a:gd name="connsiteX4" fmla="*/ 360460 w 2727298"/>
                <a:gd name="connsiteY4" fmla="*/ 609600 h 1940118"/>
                <a:gd name="connsiteX5" fmla="*/ 434672 w 2727298"/>
                <a:gd name="connsiteY5" fmla="*/ 686463 h 1940118"/>
                <a:gd name="connsiteX6" fmla="*/ 628153 w 2727298"/>
                <a:gd name="connsiteY6" fmla="*/ 906449 h 1940118"/>
                <a:gd name="connsiteX7" fmla="*/ 808383 w 2727298"/>
                <a:gd name="connsiteY7" fmla="*/ 1068125 h 1940118"/>
                <a:gd name="connsiteX8" fmla="*/ 962108 w 2727298"/>
                <a:gd name="connsiteY8" fmla="*/ 1182094 h 1940118"/>
                <a:gd name="connsiteX9" fmla="*/ 1179444 w 2727298"/>
                <a:gd name="connsiteY9" fmla="*/ 1306664 h 1940118"/>
                <a:gd name="connsiteX10" fmla="*/ 1306665 w 2727298"/>
                <a:gd name="connsiteY10" fmla="*/ 1394129 h 1940118"/>
                <a:gd name="connsiteX11" fmla="*/ 1637969 w 2727298"/>
                <a:gd name="connsiteY11" fmla="*/ 1584960 h 1940118"/>
                <a:gd name="connsiteX12" fmla="*/ 2035534 w 2727298"/>
                <a:gd name="connsiteY12" fmla="*/ 1749287 h 1940118"/>
                <a:gd name="connsiteX13" fmla="*/ 2403945 w 2727298"/>
                <a:gd name="connsiteY13" fmla="*/ 1860605 h 1940118"/>
                <a:gd name="connsiteX14" fmla="*/ 2727298 w 2727298"/>
                <a:gd name="connsiteY14" fmla="*/ 1940118 h 1940118"/>
                <a:gd name="connsiteX15" fmla="*/ 2719346 w 2727298"/>
                <a:gd name="connsiteY15" fmla="*/ 0 h 1940118"/>
                <a:gd name="connsiteX16" fmla="*/ 0 w 2727298"/>
                <a:gd name="connsiteY16" fmla="*/ 2650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7298" h="1940118">
                  <a:moveTo>
                    <a:pt x="0" y="2650"/>
                  </a:moveTo>
                  <a:lnTo>
                    <a:pt x="60960" y="124570"/>
                  </a:lnTo>
                  <a:lnTo>
                    <a:pt x="148425" y="294198"/>
                  </a:lnTo>
                  <a:lnTo>
                    <a:pt x="257093" y="461176"/>
                  </a:lnTo>
                  <a:lnTo>
                    <a:pt x="360460" y="609600"/>
                  </a:lnTo>
                  <a:lnTo>
                    <a:pt x="434672" y="686463"/>
                  </a:lnTo>
                  <a:lnTo>
                    <a:pt x="628153" y="906449"/>
                  </a:lnTo>
                  <a:lnTo>
                    <a:pt x="808383" y="1068125"/>
                  </a:lnTo>
                  <a:lnTo>
                    <a:pt x="962108" y="1182094"/>
                  </a:lnTo>
                  <a:lnTo>
                    <a:pt x="1179444" y="1306664"/>
                  </a:lnTo>
                  <a:lnTo>
                    <a:pt x="1306665" y="1394129"/>
                  </a:lnTo>
                  <a:lnTo>
                    <a:pt x="1637969" y="1584960"/>
                  </a:lnTo>
                  <a:lnTo>
                    <a:pt x="2035534" y="1749287"/>
                  </a:lnTo>
                  <a:lnTo>
                    <a:pt x="2403945" y="1860605"/>
                  </a:lnTo>
                  <a:lnTo>
                    <a:pt x="2727298" y="1940118"/>
                  </a:lnTo>
                  <a:cubicBezTo>
                    <a:pt x="2724647" y="1293412"/>
                    <a:pt x="2721997" y="646706"/>
                    <a:pt x="2719346" y="0"/>
                  </a:cubicBezTo>
                  <a:lnTo>
                    <a:pt x="0" y="265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Shape 18">
              <a:extLst>
                <a:ext uri="{FF2B5EF4-FFF2-40B4-BE49-F238E27FC236}">
                  <a16:creationId xmlns:a16="http://schemas.microsoft.com/office/drawing/2014/main" id="{4BF6FBDF-E27F-73A6-22E7-856988A4B5DE}"/>
                </a:ext>
              </a:extLst>
            </p:cNvPr>
            <p:cNvSpPr/>
            <p:nvPr/>
          </p:nvSpPr>
          <p:spPr>
            <a:xfrm>
              <a:off x="5290268" y="1505447"/>
              <a:ext cx="2661036" cy="1940118"/>
            </a:xfrm>
            <a:custGeom>
              <a:avLst/>
              <a:gdLst>
                <a:gd name="connsiteX0" fmla="*/ 0 w 2661036"/>
                <a:gd name="connsiteY0" fmla="*/ 0 h 1940118"/>
                <a:gd name="connsiteX1" fmla="*/ 63610 w 2661036"/>
                <a:gd name="connsiteY1" fmla="*/ 172278 h 1940118"/>
                <a:gd name="connsiteX2" fmla="*/ 145774 w 2661036"/>
                <a:gd name="connsiteY2" fmla="*/ 333955 h 1940118"/>
                <a:gd name="connsiteX3" fmla="*/ 267694 w 2661036"/>
                <a:gd name="connsiteY3" fmla="*/ 543339 h 1940118"/>
                <a:gd name="connsiteX4" fmla="*/ 429370 w 2661036"/>
                <a:gd name="connsiteY4" fmla="*/ 760675 h 1940118"/>
                <a:gd name="connsiteX5" fmla="*/ 625502 w 2661036"/>
                <a:gd name="connsiteY5" fmla="*/ 967409 h 1940118"/>
                <a:gd name="connsiteX6" fmla="*/ 895847 w 2661036"/>
                <a:gd name="connsiteY6" fmla="*/ 1179443 h 1940118"/>
                <a:gd name="connsiteX7" fmla="*/ 1134386 w 2661036"/>
                <a:gd name="connsiteY7" fmla="*/ 1319916 h 1940118"/>
                <a:gd name="connsiteX8" fmla="*/ 1388828 w 2661036"/>
                <a:gd name="connsiteY8" fmla="*/ 1481593 h 1940118"/>
                <a:gd name="connsiteX9" fmla="*/ 1659172 w 2661036"/>
                <a:gd name="connsiteY9" fmla="*/ 1624716 h 1940118"/>
                <a:gd name="connsiteX10" fmla="*/ 2109746 w 2661036"/>
                <a:gd name="connsiteY10" fmla="*/ 1791694 h 1940118"/>
                <a:gd name="connsiteX11" fmla="*/ 2661036 w 2661036"/>
                <a:gd name="connsiteY11" fmla="*/ 1940118 h 1940118"/>
                <a:gd name="connsiteX12" fmla="*/ 2650435 w 2661036"/>
                <a:gd name="connsiteY12" fmla="*/ 10602 h 1940118"/>
                <a:gd name="connsiteX13" fmla="*/ 0 w 2661036"/>
                <a:gd name="connsiteY13" fmla="*/ 0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1036" h="1940118">
                  <a:moveTo>
                    <a:pt x="0" y="0"/>
                  </a:moveTo>
                  <a:lnTo>
                    <a:pt x="63610" y="172278"/>
                  </a:lnTo>
                  <a:lnTo>
                    <a:pt x="145774" y="333955"/>
                  </a:lnTo>
                  <a:lnTo>
                    <a:pt x="267694" y="543339"/>
                  </a:lnTo>
                  <a:lnTo>
                    <a:pt x="429370" y="760675"/>
                  </a:lnTo>
                  <a:lnTo>
                    <a:pt x="625502" y="967409"/>
                  </a:lnTo>
                  <a:lnTo>
                    <a:pt x="895847" y="1179443"/>
                  </a:lnTo>
                  <a:lnTo>
                    <a:pt x="1134386" y="1319916"/>
                  </a:lnTo>
                  <a:lnTo>
                    <a:pt x="1388828" y="1481593"/>
                  </a:lnTo>
                  <a:lnTo>
                    <a:pt x="1659172" y="1624716"/>
                  </a:lnTo>
                  <a:lnTo>
                    <a:pt x="2109746" y="1791694"/>
                  </a:lnTo>
                  <a:lnTo>
                    <a:pt x="2661036" y="1940118"/>
                  </a:lnTo>
                  <a:cubicBezTo>
                    <a:pt x="2657502" y="1296946"/>
                    <a:pt x="2653969" y="653774"/>
                    <a:pt x="2650435" y="10602"/>
                  </a:cubicBez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73">
            <a:extLst>
              <a:ext uri="{FF2B5EF4-FFF2-40B4-BE49-F238E27FC236}">
                <a16:creationId xmlns:a16="http://schemas.microsoft.com/office/drawing/2014/main" id="{15CDF6C9-9ED3-5D5B-61B3-D1DB25E0B5AF}"/>
              </a:ext>
            </a:extLst>
          </p:cNvPr>
          <p:cNvGrpSpPr/>
          <p:nvPr/>
        </p:nvGrpSpPr>
        <p:grpSpPr>
          <a:xfrm>
            <a:off x="8153400" y="1738586"/>
            <a:ext cx="4032000" cy="3122733"/>
            <a:chOff x="8153400" y="1296626"/>
            <a:chExt cx="4032000" cy="3122733"/>
          </a:xfrm>
        </p:grpSpPr>
        <p:pic>
          <p:nvPicPr>
            <p:cNvPr id="62" name="Picture 7">
              <a:extLst>
                <a:ext uri="{FF2B5EF4-FFF2-40B4-BE49-F238E27FC236}">
                  <a16:creationId xmlns:a16="http://schemas.microsoft.com/office/drawing/2014/main" id="{F133C21D-329B-B313-7B85-0DCDF8EB3B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53400" y="1296626"/>
              <a:ext cx="4032000" cy="3122733"/>
            </a:xfrm>
            <a:prstGeom prst="rect">
              <a:avLst/>
            </a:prstGeom>
          </p:spPr>
        </p:pic>
        <p:sp>
          <p:nvSpPr>
            <p:cNvPr id="63" name="Freeform: Shape 19">
              <a:extLst>
                <a:ext uri="{FF2B5EF4-FFF2-40B4-BE49-F238E27FC236}">
                  <a16:creationId xmlns:a16="http://schemas.microsoft.com/office/drawing/2014/main" id="{62F891EA-8683-9DD3-E111-F4D0B11A032A}"/>
                </a:ext>
              </a:extLst>
            </p:cNvPr>
            <p:cNvSpPr/>
            <p:nvPr/>
          </p:nvSpPr>
          <p:spPr>
            <a:xfrm>
              <a:off x="8878957" y="1502797"/>
              <a:ext cx="3148716" cy="2160104"/>
            </a:xfrm>
            <a:custGeom>
              <a:avLst/>
              <a:gdLst>
                <a:gd name="connsiteX0" fmla="*/ 0 w 3148716"/>
                <a:gd name="connsiteY0" fmla="*/ 0 h 2160104"/>
                <a:gd name="connsiteX1" fmla="*/ 71561 w 3148716"/>
                <a:gd name="connsiteY1" fmla="*/ 336605 h 2160104"/>
                <a:gd name="connsiteX2" fmla="*/ 238539 w 3148716"/>
                <a:gd name="connsiteY2" fmla="*/ 824285 h 2160104"/>
                <a:gd name="connsiteX3" fmla="*/ 418768 w 3148716"/>
                <a:gd name="connsiteY3" fmla="*/ 1134386 h 2160104"/>
                <a:gd name="connsiteX4" fmla="*/ 598998 w 3148716"/>
                <a:gd name="connsiteY4" fmla="*/ 1346420 h 2160104"/>
                <a:gd name="connsiteX5" fmla="*/ 869342 w 3148716"/>
                <a:gd name="connsiteY5" fmla="*/ 1558455 h 2160104"/>
                <a:gd name="connsiteX6" fmla="*/ 1187394 w 3148716"/>
                <a:gd name="connsiteY6" fmla="*/ 1733384 h 2160104"/>
                <a:gd name="connsiteX7" fmla="*/ 1608813 w 3148716"/>
                <a:gd name="connsiteY7" fmla="*/ 1871206 h 2160104"/>
                <a:gd name="connsiteX8" fmla="*/ 2088542 w 3148716"/>
                <a:gd name="connsiteY8" fmla="*/ 1990476 h 2160104"/>
                <a:gd name="connsiteX9" fmla="*/ 2515262 w 3148716"/>
                <a:gd name="connsiteY9" fmla="*/ 2069989 h 2160104"/>
                <a:gd name="connsiteX10" fmla="*/ 2936681 w 3148716"/>
                <a:gd name="connsiteY10" fmla="*/ 2136250 h 2160104"/>
                <a:gd name="connsiteX11" fmla="*/ 3148716 w 3148716"/>
                <a:gd name="connsiteY11" fmla="*/ 2160104 h 2160104"/>
                <a:gd name="connsiteX12" fmla="*/ 3148716 w 3148716"/>
                <a:gd name="connsiteY12" fmla="*/ 7951 h 2160104"/>
                <a:gd name="connsiteX13" fmla="*/ 0 w 3148716"/>
                <a:gd name="connsiteY13" fmla="*/ 0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8716" h="2160104">
                  <a:moveTo>
                    <a:pt x="0" y="0"/>
                  </a:moveTo>
                  <a:lnTo>
                    <a:pt x="71561" y="336605"/>
                  </a:lnTo>
                  <a:lnTo>
                    <a:pt x="238539" y="824285"/>
                  </a:lnTo>
                  <a:lnTo>
                    <a:pt x="418768" y="1134386"/>
                  </a:lnTo>
                  <a:lnTo>
                    <a:pt x="598998" y="1346420"/>
                  </a:lnTo>
                  <a:lnTo>
                    <a:pt x="869342" y="1558455"/>
                  </a:lnTo>
                  <a:lnTo>
                    <a:pt x="1187394" y="1733384"/>
                  </a:lnTo>
                  <a:lnTo>
                    <a:pt x="1608813" y="1871206"/>
                  </a:lnTo>
                  <a:lnTo>
                    <a:pt x="2088542" y="1990476"/>
                  </a:lnTo>
                  <a:lnTo>
                    <a:pt x="2515262" y="2069989"/>
                  </a:lnTo>
                  <a:lnTo>
                    <a:pt x="2936681" y="2136250"/>
                  </a:lnTo>
                  <a:lnTo>
                    <a:pt x="3148716" y="2160104"/>
                  </a:lnTo>
                  <a:lnTo>
                    <a:pt x="3148716" y="7951"/>
                  </a:lnTo>
                  <a:lnTo>
                    <a:pt x="0" y="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eform: Shape 20">
              <a:extLst>
                <a:ext uri="{FF2B5EF4-FFF2-40B4-BE49-F238E27FC236}">
                  <a16:creationId xmlns:a16="http://schemas.microsoft.com/office/drawing/2014/main" id="{20891ADE-4394-5C6F-A5A7-6DA18AB9D17C}"/>
                </a:ext>
              </a:extLst>
            </p:cNvPr>
            <p:cNvSpPr/>
            <p:nvPr/>
          </p:nvSpPr>
          <p:spPr>
            <a:xfrm>
              <a:off x="9128097" y="1502797"/>
              <a:ext cx="2907527" cy="2088542"/>
            </a:xfrm>
            <a:custGeom>
              <a:avLst/>
              <a:gdLst>
                <a:gd name="connsiteX0" fmla="*/ 0 w 2907527"/>
                <a:gd name="connsiteY0" fmla="*/ 5300 h 2088542"/>
                <a:gd name="connsiteX1" fmla="*/ 103367 w 2907527"/>
                <a:gd name="connsiteY1" fmla="*/ 302149 h 2088542"/>
                <a:gd name="connsiteX2" fmla="*/ 185531 w 2907527"/>
                <a:gd name="connsiteY2" fmla="*/ 516834 h 2088542"/>
                <a:gd name="connsiteX3" fmla="*/ 368411 w 2907527"/>
                <a:gd name="connsiteY3" fmla="*/ 858740 h 2088542"/>
                <a:gd name="connsiteX4" fmla="*/ 612251 w 2907527"/>
                <a:gd name="connsiteY4" fmla="*/ 1150288 h 2088542"/>
                <a:gd name="connsiteX5" fmla="*/ 853440 w 2907527"/>
                <a:gd name="connsiteY5" fmla="*/ 1372925 h 2088542"/>
                <a:gd name="connsiteX6" fmla="*/ 1123785 w 2907527"/>
                <a:gd name="connsiteY6" fmla="*/ 1539902 h 2088542"/>
                <a:gd name="connsiteX7" fmla="*/ 1391479 w 2907527"/>
                <a:gd name="connsiteY7" fmla="*/ 1683026 h 2088542"/>
                <a:gd name="connsiteX8" fmla="*/ 1754588 w 2907527"/>
                <a:gd name="connsiteY8" fmla="*/ 1812897 h 2088542"/>
                <a:gd name="connsiteX9" fmla="*/ 2236967 w 2907527"/>
                <a:gd name="connsiteY9" fmla="*/ 1950720 h 2088542"/>
                <a:gd name="connsiteX10" fmla="*/ 2907527 w 2907527"/>
                <a:gd name="connsiteY10" fmla="*/ 2088542 h 2088542"/>
                <a:gd name="connsiteX11" fmla="*/ 2902226 w 2907527"/>
                <a:gd name="connsiteY11" fmla="*/ 0 h 2088542"/>
                <a:gd name="connsiteX12" fmla="*/ 0 w 2907527"/>
                <a:gd name="connsiteY12" fmla="*/ 5300 h 208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7527" h="2088542">
                  <a:moveTo>
                    <a:pt x="0" y="5300"/>
                  </a:moveTo>
                  <a:lnTo>
                    <a:pt x="103367" y="302149"/>
                  </a:lnTo>
                  <a:lnTo>
                    <a:pt x="185531" y="516834"/>
                  </a:lnTo>
                  <a:lnTo>
                    <a:pt x="368411" y="858740"/>
                  </a:lnTo>
                  <a:lnTo>
                    <a:pt x="612251" y="1150288"/>
                  </a:lnTo>
                  <a:lnTo>
                    <a:pt x="853440" y="1372925"/>
                  </a:lnTo>
                  <a:lnTo>
                    <a:pt x="1123785" y="1539902"/>
                  </a:lnTo>
                  <a:lnTo>
                    <a:pt x="1391479" y="1683026"/>
                  </a:lnTo>
                  <a:lnTo>
                    <a:pt x="1754588" y="1812897"/>
                  </a:lnTo>
                  <a:lnTo>
                    <a:pt x="2236967" y="1950720"/>
                  </a:lnTo>
                  <a:lnTo>
                    <a:pt x="2907527" y="2088542"/>
                  </a:lnTo>
                  <a:lnTo>
                    <a:pt x="2902226" y="0"/>
                  </a:lnTo>
                  <a:lnTo>
                    <a:pt x="0" y="530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Shape 21">
              <a:extLst>
                <a:ext uri="{FF2B5EF4-FFF2-40B4-BE49-F238E27FC236}">
                  <a16:creationId xmlns:a16="http://schemas.microsoft.com/office/drawing/2014/main" id="{55B34BCB-E2B0-5A0D-BFC3-B0CCFED69134}"/>
                </a:ext>
              </a:extLst>
            </p:cNvPr>
            <p:cNvSpPr/>
            <p:nvPr/>
          </p:nvSpPr>
          <p:spPr>
            <a:xfrm>
              <a:off x="9300376" y="1505447"/>
              <a:ext cx="2729947" cy="2083242"/>
            </a:xfrm>
            <a:custGeom>
              <a:avLst/>
              <a:gdLst>
                <a:gd name="connsiteX0" fmla="*/ 0 w 2729947"/>
                <a:gd name="connsiteY0" fmla="*/ 0 h 2083242"/>
                <a:gd name="connsiteX1" fmla="*/ 95415 w 2729947"/>
                <a:gd name="connsiteY1" fmla="*/ 180230 h 2083242"/>
                <a:gd name="connsiteX2" fmla="*/ 156375 w 2729947"/>
                <a:gd name="connsiteY2" fmla="*/ 341906 h 2083242"/>
                <a:gd name="connsiteX3" fmla="*/ 241189 w 2729947"/>
                <a:gd name="connsiteY3" fmla="*/ 498282 h 2083242"/>
                <a:gd name="connsiteX4" fmla="*/ 315401 w 2729947"/>
                <a:gd name="connsiteY4" fmla="*/ 625503 h 2083242"/>
                <a:gd name="connsiteX5" fmla="*/ 477078 w 2729947"/>
                <a:gd name="connsiteY5" fmla="*/ 922351 h 2083242"/>
                <a:gd name="connsiteX6" fmla="*/ 705015 w 2729947"/>
                <a:gd name="connsiteY6" fmla="*/ 1213899 h 2083242"/>
                <a:gd name="connsiteX7" fmla="*/ 978010 w 2729947"/>
                <a:gd name="connsiteY7" fmla="*/ 1457739 h 2083242"/>
                <a:gd name="connsiteX8" fmla="*/ 1240403 w 2729947"/>
                <a:gd name="connsiteY8" fmla="*/ 1619416 h 2083242"/>
                <a:gd name="connsiteX9" fmla="*/ 1524000 w 2729947"/>
                <a:gd name="connsiteY9" fmla="*/ 1759889 h 2083242"/>
                <a:gd name="connsiteX10" fmla="*/ 1910963 w 2729947"/>
                <a:gd name="connsiteY10" fmla="*/ 1900362 h 2083242"/>
                <a:gd name="connsiteX11" fmla="*/ 2342984 w 2729947"/>
                <a:gd name="connsiteY11" fmla="*/ 2009030 h 2083242"/>
                <a:gd name="connsiteX12" fmla="*/ 2729947 w 2729947"/>
                <a:gd name="connsiteY12" fmla="*/ 2083242 h 2083242"/>
                <a:gd name="connsiteX13" fmla="*/ 2729947 w 2729947"/>
                <a:gd name="connsiteY13" fmla="*/ 0 h 2083242"/>
                <a:gd name="connsiteX14" fmla="*/ 0 w 2729947"/>
                <a:gd name="connsiteY14" fmla="*/ 0 h 208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947" h="2083242">
                  <a:moveTo>
                    <a:pt x="0" y="0"/>
                  </a:moveTo>
                  <a:lnTo>
                    <a:pt x="95415" y="180230"/>
                  </a:lnTo>
                  <a:lnTo>
                    <a:pt x="156375" y="341906"/>
                  </a:lnTo>
                  <a:lnTo>
                    <a:pt x="241189" y="498282"/>
                  </a:lnTo>
                  <a:lnTo>
                    <a:pt x="315401" y="625503"/>
                  </a:lnTo>
                  <a:lnTo>
                    <a:pt x="477078" y="922351"/>
                  </a:lnTo>
                  <a:lnTo>
                    <a:pt x="705015" y="1213899"/>
                  </a:lnTo>
                  <a:lnTo>
                    <a:pt x="978010" y="1457739"/>
                  </a:lnTo>
                  <a:lnTo>
                    <a:pt x="1240403" y="1619416"/>
                  </a:lnTo>
                  <a:lnTo>
                    <a:pt x="1524000" y="1759889"/>
                  </a:lnTo>
                  <a:lnTo>
                    <a:pt x="1910963" y="1900362"/>
                  </a:lnTo>
                  <a:lnTo>
                    <a:pt x="2342984" y="2009030"/>
                  </a:lnTo>
                  <a:lnTo>
                    <a:pt x="2729947" y="2083242"/>
                  </a:lnTo>
                  <a:lnTo>
                    <a:pt x="2729947" y="0"/>
                  </a:ln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Shape 22">
              <a:extLst>
                <a:ext uri="{FF2B5EF4-FFF2-40B4-BE49-F238E27FC236}">
                  <a16:creationId xmlns:a16="http://schemas.microsoft.com/office/drawing/2014/main" id="{B7E0FAE3-02DA-723D-476D-C240F9FA09FA}"/>
                </a:ext>
              </a:extLst>
            </p:cNvPr>
            <p:cNvSpPr/>
            <p:nvPr/>
          </p:nvSpPr>
          <p:spPr>
            <a:xfrm>
              <a:off x="9361336" y="1505447"/>
              <a:ext cx="2671638" cy="2085892"/>
            </a:xfrm>
            <a:custGeom>
              <a:avLst/>
              <a:gdLst>
                <a:gd name="connsiteX0" fmla="*/ 0 w 2671638"/>
                <a:gd name="connsiteY0" fmla="*/ 0 h 2085892"/>
                <a:gd name="connsiteX1" fmla="*/ 98066 w 2671638"/>
                <a:gd name="connsiteY1" fmla="*/ 233238 h 2085892"/>
                <a:gd name="connsiteX2" fmla="*/ 238539 w 2671638"/>
                <a:gd name="connsiteY2" fmla="*/ 593697 h 2085892"/>
                <a:gd name="connsiteX3" fmla="*/ 365760 w 2671638"/>
                <a:gd name="connsiteY3" fmla="*/ 829586 h 2085892"/>
                <a:gd name="connsiteX4" fmla="*/ 577794 w 2671638"/>
                <a:gd name="connsiteY4" fmla="*/ 1131736 h 2085892"/>
                <a:gd name="connsiteX5" fmla="*/ 739471 w 2671638"/>
                <a:gd name="connsiteY5" fmla="*/ 1301363 h 2085892"/>
                <a:gd name="connsiteX6" fmla="*/ 1004514 w 2671638"/>
                <a:gd name="connsiteY6" fmla="*/ 1524000 h 2085892"/>
                <a:gd name="connsiteX7" fmla="*/ 1325217 w 2671638"/>
                <a:gd name="connsiteY7" fmla="*/ 1701579 h 2085892"/>
                <a:gd name="connsiteX8" fmla="*/ 1683026 w 2671638"/>
                <a:gd name="connsiteY8" fmla="*/ 1844703 h 2085892"/>
                <a:gd name="connsiteX9" fmla="*/ 1979874 w 2671638"/>
                <a:gd name="connsiteY9" fmla="*/ 1934817 h 2085892"/>
                <a:gd name="connsiteX10" fmla="*/ 2348285 w 2671638"/>
                <a:gd name="connsiteY10" fmla="*/ 2024932 h 2085892"/>
                <a:gd name="connsiteX11" fmla="*/ 2671638 w 2671638"/>
                <a:gd name="connsiteY11" fmla="*/ 2085892 h 2085892"/>
                <a:gd name="connsiteX12" fmla="*/ 2666337 w 2671638"/>
                <a:gd name="connsiteY12" fmla="*/ 2650 h 2085892"/>
                <a:gd name="connsiteX13" fmla="*/ 0 w 2671638"/>
                <a:gd name="connsiteY13" fmla="*/ 0 h 208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1638" h="2085892">
                  <a:moveTo>
                    <a:pt x="0" y="0"/>
                  </a:moveTo>
                  <a:lnTo>
                    <a:pt x="98066" y="233238"/>
                  </a:lnTo>
                  <a:lnTo>
                    <a:pt x="238539" y="593697"/>
                  </a:lnTo>
                  <a:lnTo>
                    <a:pt x="365760" y="829586"/>
                  </a:lnTo>
                  <a:lnTo>
                    <a:pt x="577794" y="1131736"/>
                  </a:lnTo>
                  <a:lnTo>
                    <a:pt x="739471" y="1301363"/>
                  </a:lnTo>
                  <a:lnTo>
                    <a:pt x="1004514" y="1524000"/>
                  </a:lnTo>
                  <a:lnTo>
                    <a:pt x="1325217" y="1701579"/>
                  </a:lnTo>
                  <a:lnTo>
                    <a:pt x="1683026" y="1844703"/>
                  </a:lnTo>
                  <a:lnTo>
                    <a:pt x="1979874" y="1934817"/>
                  </a:lnTo>
                  <a:lnTo>
                    <a:pt x="2348285" y="2024932"/>
                  </a:lnTo>
                  <a:lnTo>
                    <a:pt x="2671638" y="2085892"/>
                  </a:lnTo>
                  <a:lnTo>
                    <a:pt x="2666337" y="2650"/>
                  </a:ln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7">
            <a:extLst>
              <a:ext uri="{FF2B5EF4-FFF2-40B4-BE49-F238E27FC236}">
                <a16:creationId xmlns:a16="http://schemas.microsoft.com/office/drawing/2014/main" id="{EBE1A032-1D11-C7C1-AC21-498144395315}"/>
              </a:ext>
            </a:extLst>
          </p:cNvPr>
          <p:cNvSpPr txBox="1"/>
          <p:nvPr/>
        </p:nvSpPr>
        <p:spPr>
          <a:xfrm>
            <a:off x="972710" y="1496787"/>
            <a:ext cx="2485015" cy="369332"/>
          </a:xfrm>
          <a:prstGeom prst="rect">
            <a:avLst/>
          </a:prstGeom>
          <a:solidFill>
            <a:schemeClr val="bg1"/>
          </a:solidFill>
        </p:spPr>
        <p:txBody>
          <a:bodyPr wrap="square" rtlCol="0">
            <a:spAutoFit/>
          </a:bodyPr>
          <a:lstStyle/>
          <a:p>
            <a:r>
              <a:rPr lang="en-GB" b="1" dirty="0" err="1"/>
              <a:t>ReBCO</a:t>
            </a:r>
            <a:r>
              <a:rPr lang="en-GB" b="1" dirty="0"/>
              <a:t> @ 4.5K</a:t>
            </a:r>
          </a:p>
        </p:txBody>
      </p:sp>
      <p:sp>
        <p:nvSpPr>
          <p:cNvPr id="11" name="CasellaDiTesto 10">
            <a:extLst>
              <a:ext uri="{FF2B5EF4-FFF2-40B4-BE49-F238E27FC236}">
                <a16:creationId xmlns:a16="http://schemas.microsoft.com/office/drawing/2014/main" id="{0693AB75-B1CF-9EB1-9AD6-CCEE38AEB9A5}"/>
              </a:ext>
            </a:extLst>
          </p:cNvPr>
          <p:cNvSpPr txBox="1"/>
          <p:nvPr/>
        </p:nvSpPr>
        <p:spPr>
          <a:xfrm>
            <a:off x="5040921" y="1530194"/>
            <a:ext cx="2485015" cy="369332"/>
          </a:xfrm>
          <a:prstGeom prst="rect">
            <a:avLst/>
          </a:prstGeom>
          <a:solidFill>
            <a:schemeClr val="bg1"/>
          </a:solidFill>
        </p:spPr>
        <p:txBody>
          <a:bodyPr wrap="square" rtlCol="0">
            <a:spAutoFit/>
          </a:bodyPr>
          <a:lstStyle/>
          <a:p>
            <a:r>
              <a:rPr lang="en-GB" b="1" dirty="0" err="1"/>
              <a:t>ReBCO</a:t>
            </a:r>
            <a:r>
              <a:rPr lang="en-GB" b="1" dirty="0"/>
              <a:t> @ 10K</a:t>
            </a:r>
          </a:p>
        </p:txBody>
      </p:sp>
      <p:sp>
        <p:nvSpPr>
          <p:cNvPr id="12" name="CasellaDiTesto 11">
            <a:extLst>
              <a:ext uri="{FF2B5EF4-FFF2-40B4-BE49-F238E27FC236}">
                <a16:creationId xmlns:a16="http://schemas.microsoft.com/office/drawing/2014/main" id="{C0ED420F-4AC7-4F60-2EE4-9C849CD96BBE}"/>
              </a:ext>
            </a:extLst>
          </p:cNvPr>
          <p:cNvSpPr txBox="1"/>
          <p:nvPr/>
        </p:nvSpPr>
        <p:spPr>
          <a:xfrm>
            <a:off x="9268450" y="1542816"/>
            <a:ext cx="2258278" cy="369332"/>
          </a:xfrm>
          <a:prstGeom prst="rect">
            <a:avLst/>
          </a:prstGeom>
          <a:solidFill>
            <a:schemeClr val="bg1"/>
          </a:solidFill>
        </p:spPr>
        <p:txBody>
          <a:bodyPr wrap="square" rtlCol="0">
            <a:spAutoFit/>
          </a:bodyPr>
          <a:lstStyle/>
          <a:p>
            <a:r>
              <a:rPr lang="en-GB" b="1" dirty="0" err="1"/>
              <a:t>ReBCO</a:t>
            </a:r>
            <a:r>
              <a:rPr lang="en-GB" b="1" dirty="0"/>
              <a:t> @ 20K</a:t>
            </a:r>
          </a:p>
        </p:txBody>
      </p:sp>
      <p:grpSp>
        <p:nvGrpSpPr>
          <p:cNvPr id="13" name="Gruppo 12">
            <a:extLst>
              <a:ext uri="{FF2B5EF4-FFF2-40B4-BE49-F238E27FC236}">
                <a16:creationId xmlns:a16="http://schemas.microsoft.com/office/drawing/2014/main" id="{EC5F6C95-A21C-4BE7-7233-3A91EB9B6B26}"/>
              </a:ext>
            </a:extLst>
          </p:cNvPr>
          <p:cNvGrpSpPr/>
          <p:nvPr/>
        </p:nvGrpSpPr>
        <p:grpSpPr>
          <a:xfrm>
            <a:off x="2497068" y="3223210"/>
            <a:ext cx="1755060" cy="362322"/>
            <a:chOff x="3404083" y="-701884"/>
            <a:chExt cx="1755060" cy="362322"/>
          </a:xfrm>
        </p:grpSpPr>
        <p:sp>
          <p:nvSpPr>
            <p:cNvPr id="14" name="Ovale 13">
              <a:extLst>
                <a:ext uri="{FF2B5EF4-FFF2-40B4-BE49-F238E27FC236}">
                  <a16:creationId xmlns:a16="http://schemas.microsoft.com/office/drawing/2014/main" id="{9C7B2EC4-B9D8-96B9-CB13-D4550A084E48}"/>
                </a:ext>
              </a:extLst>
            </p:cNvPr>
            <p:cNvSpPr/>
            <p:nvPr/>
          </p:nvSpPr>
          <p:spPr>
            <a:xfrm>
              <a:off x="4156483" y="-450175"/>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sellaDiTesto 14">
              <a:extLst>
                <a:ext uri="{FF2B5EF4-FFF2-40B4-BE49-F238E27FC236}">
                  <a16:creationId xmlns:a16="http://schemas.microsoft.com/office/drawing/2014/main" id="{F939F200-E6CD-9468-78CD-5B870901AE88}"/>
                </a:ext>
              </a:extLst>
            </p:cNvPr>
            <p:cNvSpPr txBox="1"/>
            <p:nvPr/>
          </p:nvSpPr>
          <p:spPr>
            <a:xfrm>
              <a:off x="3404083" y="-701884"/>
              <a:ext cx="1755060" cy="276999"/>
            </a:xfrm>
            <a:prstGeom prst="rect">
              <a:avLst/>
            </a:prstGeom>
            <a:noFill/>
          </p:spPr>
          <p:txBody>
            <a:bodyPr wrap="square" rtlCol="0">
              <a:spAutoFit/>
            </a:bodyPr>
            <a:lstStyle/>
            <a:p>
              <a:r>
                <a:rPr lang="en-GB" sz="1200" dirty="0"/>
                <a:t>ARC [330T/m, 130 mm]</a:t>
              </a:r>
            </a:p>
          </p:txBody>
        </p:sp>
      </p:grpSp>
      <p:grpSp>
        <p:nvGrpSpPr>
          <p:cNvPr id="17" name="Gruppo 16">
            <a:extLst>
              <a:ext uri="{FF2B5EF4-FFF2-40B4-BE49-F238E27FC236}">
                <a16:creationId xmlns:a16="http://schemas.microsoft.com/office/drawing/2014/main" id="{83F3B9F8-A26B-8D2B-8883-9D9CBAE340B6}"/>
              </a:ext>
            </a:extLst>
          </p:cNvPr>
          <p:cNvGrpSpPr/>
          <p:nvPr/>
        </p:nvGrpSpPr>
        <p:grpSpPr>
          <a:xfrm>
            <a:off x="1766031" y="2926808"/>
            <a:ext cx="1755060" cy="345276"/>
            <a:chOff x="5074849" y="-651049"/>
            <a:chExt cx="1755060" cy="345276"/>
          </a:xfrm>
        </p:grpSpPr>
        <p:sp>
          <p:nvSpPr>
            <p:cNvPr id="19" name="Ovale 18">
              <a:extLst>
                <a:ext uri="{FF2B5EF4-FFF2-40B4-BE49-F238E27FC236}">
                  <a16:creationId xmlns:a16="http://schemas.microsoft.com/office/drawing/2014/main" id="{F394BD67-B0CB-6E4F-7343-D3FF3B11FD0B}"/>
                </a:ext>
              </a:extLst>
            </p:cNvPr>
            <p:cNvSpPr/>
            <p:nvPr/>
          </p:nvSpPr>
          <p:spPr>
            <a:xfrm>
              <a:off x="5759699" y="-416386"/>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D83CC635-754B-C694-0CD3-DEC5BDAEE578}"/>
                </a:ext>
              </a:extLst>
            </p:cNvPr>
            <p:cNvSpPr txBox="1"/>
            <p:nvPr/>
          </p:nvSpPr>
          <p:spPr>
            <a:xfrm>
              <a:off x="5074849" y="-651049"/>
              <a:ext cx="1755060" cy="276999"/>
            </a:xfrm>
            <a:prstGeom prst="rect">
              <a:avLst/>
            </a:prstGeom>
            <a:noFill/>
          </p:spPr>
          <p:txBody>
            <a:bodyPr wrap="square" rtlCol="0">
              <a:spAutoFit/>
            </a:bodyPr>
            <a:lstStyle/>
            <a:p>
              <a:r>
                <a:rPr lang="en-GB" sz="1200" dirty="0"/>
                <a:t>ARC [240T/m, 170 mm]</a:t>
              </a:r>
            </a:p>
          </p:txBody>
        </p:sp>
        <p:sp>
          <p:nvSpPr>
            <p:cNvPr id="21" name="Rettangolo 20">
              <a:extLst>
                <a:ext uri="{FF2B5EF4-FFF2-40B4-BE49-F238E27FC236}">
                  <a16:creationId xmlns:a16="http://schemas.microsoft.com/office/drawing/2014/main" id="{AE43CED5-AEE3-26F7-68C5-06BEFA32173E}"/>
                </a:ext>
              </a:extLst>
            </p:cNvPr>
            <p:cNvSpPr/>
            <p:nvPr/>
          </p:nvSpPr>
          <p:spPr>
            <a:xfrm>
              <a:off x="5106247" y="-587461"/>
              <a:ext cx="1664668" cy="236428"/>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uppo 21">
            <a:extLst>
              <a:ext uri="{FF2B5EF4-FFF2-40B4-BE49-F238E27FC236}">
                <a16:creationId xmlns:a16="http://schemas.microsoft.com/office/drawing/2014/main" id="{7705C661-A85F-40FF-4166-4CEEBB4423E9}"/>
              </a:ext>
            </a:extLst>
          </p:cNvPr>
          <p:cNvGrpSpPr/>
          <p:nvPr/>
        </p:nvGrpSpPr>
        <p:grpSpPr>
          <a:xfrm>
            <a:off x="768611" y="2286461"/>
            <a:ext cx="1800257" cy="323273"/>
            <a:chOff x="7639674" y="-445197"/>
            <a:chExt cx="1800257" cy="323273"/>
          </a:xfrm>
        </p:grpSpPr>
        <p:sp>
          <p:nvSpPr>
            <p:cNvPr id="23" name="Ovale 22">
              <a:extLst>
                <a:ext uri="{FF2B5EF4-FFF2-40B4-BE49-F238E27FC236}">
                  <a16:creationId xmlns:a16="http://schemas.microsoft.com/office/drawing/2014/main" id="{262EB678-CB04-C0AE-27C2-E476C8061DFC}"/>
                </a:ext>
              </a:extLst>
            </p:cNvPr>
            <p:cNvSpPr/>
            <p:nvPr/>
          </p:nvSpPr>
          <p:spPr>
            <a:xfrm>
              <a:off x="8210795" y="-445197"/>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A05219F3-2B0C-4A74-FF65-65D738C63BE8}"/>
                </a:ext>
              </a:extLst>
            </p:cNvPr>
            <p:cNvSpPr txBox="1"/>
            <p:nvPr/>
          </p:nvSpPr>
          <p:spPr>
            <a:xfrm>
              <a:off x="7684871" y="-398923"/>
              <a:ext cx="1755060" cy="276999"/>
            </a:xfrm>
            <a:prstGeom prst="rect">
              <a:avLst/>
            </a:prstGeom>
            <a:noFill/>
          </p:spPr>
          <p:txBody>
            <a:bodyPr wrap="square" rtlCol="0">
              <a:spAutoFit/>
            </a:bodyPr>
            <a:lstStyle/>
            <a:p>
              <a:r>
                <a:rPr lang="en-GB" sz="1200" dirty="0"/>
                <a:t>IR [115T/m, 290 mm]</a:t>
              </a:r>
            </a:p>
          </p:txBody>
        </p:sp>
        <p:sp>
          <p:nvSpPr>
            <p:cNvPr id="25" name="Rettangolo 24">
              <a:extLst>
                <a:ext uri="{FF2B5EF4-FFF2-40B4-BE49-F238E27FC236}">
                  <a16:creationId xmlns:a16="http://schemas.microsoft.com/office/drawing/2014/main" id="{96C8DDF0-D4DF-CA2A-253D-9D429E3F894C}"/>
                </a:ext>
              </a:extLst>
            </p:cNvPr>
            <p:cNvSpPr/>
            <p:nvPr/>
          </p:nvSpPr>
          <p:spPr>
            <a:xfrm>
              <a:off x="7639674" y="-326284"/>
              <a:ext cx="1489577" cy="167389"/>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uppo 25">
            <a:extLst>
              <a:ext uri="{FF2B5EF4-FFF2-40B4-BE49-F238E27FC236}">
                <a16:creationId xmlns:a16="http://schemas.microsoft.com/office/drawing/2014/main" id="{CCA1C0BB-39FD-498E-001D-87D85B5168D5}"/>
              </a:ext>
            </a:extLst>
          </p:cNvPr>
          <p:cNvGrpSpPr/>
          <p:nvPr/>
        </p:nvGrpSpPr>
        <p:grpSpPr>
          <a:xfrm>
            <a:off x="6344336" y="3505097"/>
            <a:ext cx="1839252" cy="344986"/>
            <a:chOff x="3160466" y="-424775"/>
            <a:chExt cx="1839252" cy="344986"/>
          </a:xfrm>
        </p:grpSpPr>
        <p:sp>
          <p:nvSpPr>
            <p:cNvPr id="27" name="Ovale 26">
              <a:extLst>
                <a:ext uri="{FF2B5EF4-FFF2-40B4-BE49-F238E27FC236}">
                  <a16:creationId xmlns:a16="http://schemas.microsoft.com/office/drawing/2014/main" id="{B797B3C3-5F62-007A-F1FB-13887E189EF0}"/>
                </a:ext>
              </a:extLst>
            </p:cNvPr>
            <p:cNvSpPr/>
            <p:nvPr/>
          </p:nvSpPr>
          <p:spPr>
            <a:xfrm>
              <a:off x="4080283" y="-424775"/>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asellaDiTesto 27">
              <a:extLst>
                <a:ext uri="{FF2B5EF4-FFF2-40B4-BE49-F238E27FC236}">
                  <a16:creationId xmlns:a16="http://schemas.microsoft.com/office/drawing/2014/main" id="{03AB3018-503F-EF29-EB33-DFAD24C19F3D}"/>
                </a:ext>
              </a:extLst>
            </p:cNvPr>
            <p:cNvSpPr txBox="1"/>
            <p:nvPr/>
          </p:nvSpPr>
          <p:spPr>
            <a:xfrm>
              <a:off x="3244658" y="-356788"/>
              <a:ext cx="1755060" cy="276999"/>
            </a:xfrm>
            <a:prstGeom prst="rect">
              <a:avLst/>
            </a:prstGeom>
            <a:noFill/>
          </p:spPr>
          <p:txBody>
            <a:bodyPr wrap="square" rtlCol="0">
              <a:spAutoFit/>
            </a:bodyPr>
            <a:lstStyle/>
            <a:p>
              <a:r>
                <a:rPr lang="en-GB" sz="1200" dirty="0"/>
                <a:t>ARC [330T/m, 130 mm]</a:t>
              </a:r>
            </a:p>
          </p:txBody>
        </p:sp>
        <p:sp>
          <p:nvSpPr>
            <p:cNvPr id="29" name="Rettangolo 28">
              <a:extLst>
                <a:ext uri="{FF2B5EF4-FFF2-40B4-BE49-F238E27FC236}">
                  <a16:creationId xmlns:a16="http://schemas.microsoft.com/office/drawing/2014/main" id="{5F5C46E8-3A44-445A-5330-76159096ADBC}"/>
                </a:ext>
              </a:extLst>
            </p:cNvPr>
            <p:cNvSpPr/>
            <p:nvPr/>
          </p:nvSpPr>
          <p:spPr>
            <a:xfrm>
              <a:off x="3160466" y="-309740"/>
              <a:ext cx="1605675" cy="147389"/>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uppo 29">
            <a:extLst>
              <a:ext uri="{FF2B5EF4-FFF2-40B4-BE49-F238E27FC236}">
                <a16:creationId xmlns:a16="http://schemas.microsoft.com/office/drawing/2014/main" id="{9C212F4F-B30B-2118-9B68-67596BC4742F}"/>
              </a:ext>
            </a:extLst>
          </p:cNvPr>
          <p:cNvGrpSpPr/>
          <p:nvPr/>
        </p:nvGrpSpPr>
        <p:grpSpPr>
          <a:xfrm>
            <a:off x="5856916" y="2931586"/>
            <a:ext cx="1755060" cy="345276"/>
            <a:chOff x="5074849" y="-651049"/>
            <a:chExt cx="1755060" cy="345276"/>
          </a:xfrm>
        </p:grpSpPr>
        <p:sp>
          <p:nvSpPr>
            <p:cNvPr id="31" name="Ovale 30">
              <a:extLst>
                <a:ext uri="{FF2B5EF4-FFF2-40B4-BE49-F238E27FC236}">
                  <a16:creationId xmlns:a16="http://schemas.microsoft.com/office/drawing/2014/main" id="{EF24AC4F-658F-96E6-03C5-D3A211D405C9}"/>
                </a:ext>
              </a:extLst>
            </p:cNvPr>
            <p:cNvSpPr/>
            <p:nvPr/>
          </p:nvSpPr>
          <p:spPr>
            <a:xfrm>
              <a:off x="5759699" y="-416386"/>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asellaDiTesto 31">
              <a:extLst>
                <a:ext uri="{FF2B5EF4-FFF2-40B4-BE49-F238E27FC236}">
                  <a16:creationId xmlns:a16="http://schemas.microsoft.com/office/drawing/2014/main" id="{553B061A-D7C0-054A-24F7-5406797720D2}"/>
                </a:ext>
              </a:extLst>
            </p:cNvPr>
            <p:cNvSpPr txBox="1"/>
            <p:nvPr/>
          </p:nvSpPr>
          <p:spPr>
            <a:xfrm>
              <a:off x="5074849" y="-651049"/>
              <a:ext cx="1755060" cy="276999"/>
            </a:xfrm>
            <a:prstGeom prst="rect">
              <a:avLst/>
            </a:prstGeom>
            <a:noFill/>
          </p:spPr>
          <p:txBody>
            <a:bodyPr wrap="square" rtlCol="0">
              <a:spAutoFit/>
            </a:bodyPr>
            <a:lstStyle/>
            <a:p>
              <a:r>
                <a:rPr lang="en-GB" sz="1200" dirty="0"/>
                <a:t>ARC [240T/m, 170 mm]</a:t>
              </a:r>
            </a:p>
          </p:txBody>
        </p:sp>
        <p:sp>
          <p:nvSpPr>
            <p:cNvPr id="33" name="Rettangolo 32">
              <a:extLst>
                <a:ext uri="{FF2B5EF4-FFF2-40B4-BE49-F238E27FC236}">
                  <a16:creationId xmlns:a16="http://schemas.microsoft.com/office/drawing/2014/main" id="{38449D00-70DE-BBB0-2DBA-4D29BA3DE346}"/>
                </a:ext>
              </a:extLst>
            </p:cNvPr>
            <p:cNvSpPr/>
            <p:nvPr/>
          </p:nvSpPr>
          <p:spPr>
            <a:xfrm>
              <a:off x="5106247" y="-587461"/>
              <a:ext cx="1664668" cy="236428"/>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uppo 33">
            <a:extLst>
              <a:ext uri="{FF2B5EF4-FFF2-40B4-BE49-F238E27FC236}">
                <a16:creationId xmlns:a16="http://schemas.microsoft.com/office/drawing/2014/main" id="{D2BCAA13-500B-C3BD-3048-4CFEEA366807}"/>
              </a:ext>
            </a:extLst>
          </p:cNvPr>
          <p:cNvGrpSpPr/>
          <p:nvPr/>
        </p:nvGrpSpPr>
        <p:grpSpPr>
          <a:xfrm>
            <a:off x="4859496" y="2291239"/>
            <a:ext cx="1800257" cy="323273"/>
            <a:chOff x="7639674" y="-445197"/>
            <a:chExt cx="1800257" cy="323273"/>
          </a:xfrm>
        </p:grpSpPr>
        <p:sp>
          <p:nvSpPr>
            <p:cNvPr id="35" name="Ovale 34">
              <a:extLst>
                <a:ext uri="{FF2B5EF4-FFF2-40B4-BE49-F238E27FC236}">
                  <a16:creationId xmlns:a16="http://schemas.microsoft.com/office/drawing/2014/main" id="{A84D011E-9941-3C5E-E5A3-594A5F6A1118}"/>
                </a:ext>
              </a:extLst>
            </p:cNvPr>
            <p:cNvSpPr/>
            <p:nvPr/>
          </p:nvSpPr>
          <p:spPr>
            <a:xfrm>
              <a:off x="8210795" y="-445197"/>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asellaDiTesto 35">
              <a:extLst>
                <a:ext uri="{FF2B5EF4-FFF2-40B4-BE49-F238E27FC236}">
                  <a16:creationId xmlns:a16="http://schemas.microsoft.com/office/drawing/2014/main" id="{93DE7C19-D459-FF74-3665-45C165A5B721}"/>
                </a:ext>
              </a:extLst>
            </p:cNvPr>
            <p:cNvSpPr txBox="1"/>
            <p:nvPr/>
          </p:nvSpPr>
          <p:spPr>
            <a:xfrm>
              <a:off x="7684871" y="-398923"/>
              <a:ext cx="1755060" cy="276999"/>
            </a:xfrm>
            <a:prstGeom prst="rect">
              <a:avLst/>
            </a:prstGeom>
            <a:noFill/>
          </p:spPr>
          <p:txBody>
            <a:bodyPr wrap="square" rtlCol="0">
              <a:spAutoFit/>
            </a:bodyPr>
            <a:lstStyle/>
            <a:p>
              <a:r>
                <a:rPr lang="en-GB" sz="1200" dirty="0"/>
                <a:t>IR [115T/m, 290 mm]</a:t>
              </a:r>
            </a:p>
          </p:txBody>
        </p:sp>
        <p:sp>
          <p:nvSpPr>
            <p:cNvPr id="37" name="Rettangolo 36">
              <a:extLst>
                <a:ext uri="{FF2B5EF4-FFF2-40B4-BE49-F238E27FC236}">
                  <a16:creationId xmlns:a16="http://schemas.microsoft.com/office/drawing/2014/main" id="{6523D249-4D87-7E80-9045-ED8F03A9844D}"/>
                </a:ext>
              </a:extLst>
            </p:cNvPr>
            <p:cNvSpPr/>
            <p:nvPr/>
          </p:nvSpPr>
          <p:spPr>
            <a:xfrm>
              <a:off x="7639674" y="-326284"/>
              <a:ext cx="1489577" cy="167389"/>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8" name="Gruppo 37">
            <a:extLst>
              <a:ext uri="{FF2B5EF4-FFF2-40B4-BE49-F238E27FC236}">
                <a16:creationId xmlns:a16="http://schemas.microsoft.com/office/drawing/2014/main" id="{EA64DB86-C28B-1198-6224-EC5253DB4AE6}"/>
              </a:ext>
            </a:extLst>
          </p:cNvPr>
          <p:cNvGrpSpPr/>
          <p:nvPr/>
        </p:nvGrpSpPr>
        <p:grpSpPr>
          <a:xfrm>
            <a:off x="10459612" y="3477566"/>
            <a:ext cx="1792139" cy="358637"/>
            <a:chOff x="3155766" y="-424775"/>
            <a:chExt cx="1792139" cy="358637"/>
          </a:xfrm>
        </p:grpSpPr>
        <p:sp>
          <p:nvSpPr>
            <p:cNvPr id="39" name="Ovale 38">
              <a:extLst>
                <a:ext uri="{FF2B5EF4-FFF2-40B4-BE49-F238E27FC236}">
                  <a16:creationId xmlns:a16="http://schemas.microsoft.com/office/drawing/2014/main" id="{C885CC04-367B-1015-DBDB-8787C4BFB5DF}"/>
                </a:ext>
              </a:extLst>
            </p:cNvPr>
            <p:cNvSpPr/>
            <p:nvPr/>
          </p:nvSpPr>
          <p:spPr>
            <a:xfrm>
              <a:off x="4080283" y="-424775"/>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asellaDiTesto 39">
              <a:extLst>
                <a:ext uri="{FF2B5EF4-FFF2-40B4-BE49-F238E27FC236}">
                  <a16:creationId xmlns:a16="http://schemas.microsoft.com/office/drawing/2014/main" id="{696EEC8D-C0DC-8EFB-2284-1CF253D15999}"/>
                </a:ext>
              </a:extLst>
            </p:cNvPr>
            <p:cNvSpPr txBox="1"/>
            <p:nvPr/>
          </p:nvSpPr>
          <p:spPr>
            <a:xfrm>
              <a:off x="3192845" y="-343137"/>
              <a:ext cx="1755060" cy="276999"/>
            </a:xfrm>
            <a:prstGeom prst="rect">
              <a:avLst/>
            </a:prstGeom>
            <a:noFill/>
          </p:spPr>
          <p:txBody>
            <a:bodyPr wrap="square" rtlCol="0">
              <a:spAutoFit/>
            </a:bodyPr>
            <a:lstStyle/>
            <a:p>
              <a:r>
                <a:rPr lang="en-GB" sz="1200" dirty="0"/>
                <a:t>ARC [330T/m, 130 mm]</a:t>
              </a:r>
            </a:p>
          </p:txBody>
        </p:sp>
        <p:sp>
          <p:nvSpPr>
            <p:cNvPr id="41" name="Rettangolo 40">
              <a:extLst>
                <a:ext uri="{FF2B5EF4-FFF2-40B4-BE49-F238E27FC236}">
                  <a16:creationId xmlns:a16="http://schemas.microsoft.com/office/drawing/2014/main" id="{8306A4A6-2E5A-2F5D-BEFB-78E633340F90}"/>
                </a:ext>
              </a:extLst>
            </p:cNvPr>
            <p:cNvSpPr/>
            <p:nvPr/>
          </p:nvSpPr>
          <p:spPr>
            <a:xfrm>
              <a:off x="3155766" y="-285727"/>
              <a:ext cx="1605675" cy="147389"/>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uppo 41">
            <a:extLst>
              <a:ext uri="{FF2B5EF4-FFF2-40B4-BE49-F238E27FC236}">
                <a16:creationId xmlns:a16="http://schemas.microsoft.com/office/drawing/2014/main" id="{6244EF61-2216-B839-FC6D-8C077AD15BBE}"/>
              </a:ext>
            </a:extLst>
          </p:cNvPr>
          <p:cNvGrpSpPr/>
          <p:nvPr/>
        </p:nvGrpSpPr>
        <p:grpSpPr>
          <a:xfrm>
            <a:off x="9976892" y="2904055"/>
            <a:ext cx="1755060" cy="345276"/>
            <a:chOff x="5074849" y="-651049"/>
            <a:chExt cx="1755060" cy="345276"/>
          </a:xfrm>
        </p:grpSpPr>
        <p:sp>
          <p:nvSpPr>
            <p:cNvPr id="43" name="Ovale 42">
              <a:extLst>
                <a:ext uri="{FF2B5EF4-FFF2-40B4-BE49-F238E27FC236}">
                  <a16:creationId xmlns:a16="http://schemas.microsoft.com/office/drawing/2014/main" id="{C36F34A1-D5B1-D1AE-0560-3205E113CC1C}"/>
                </a:ext>
              </a:extLst>
            </p:cNvPr>
            <p:cNvSpPr/>
            <p:nvPr/>
          </p:nvSpPr>
          <p:spPr>
            <a:xfrm>
              <a:off x="5759699" y="-416386"/>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asellaDiTesto 43">
              <a:extLst>
                <a:ext uri="{FF2B5EF4-FFF2-40B4-BE49-F238E27FC236}">
                  <a16:creationId xmlns:a16="http://schemas.microsoft.com/office/drawing/2014/main" id="{3E800F20-5F97-40E0-B4CF-5F23521790BA}"/>
                </a:ext>
              </a:extLst>
            </p:cNvPr>
            <p:cNvSpPr txBox="1"/>
            <p:nvPr/>
          </p:nvSpPr>
          <p:spPr>
            <a:xfrm>
              <a:off x="5074849" y="-651049"/>
              <a:ext cx="1755060" cy="276999"/>
            </a:xfrm>
            <a:prstGeom prst="rect">
              <a:avLst/>
            </a:prstGeom>
            <a:noFill/>
          </p:spPr>
          <p:txBody>
            <a:bodyPr wrap="square" rtlCol="0">
              <a:spAutoFit/>
            </a:bodyPr>
            <a:lstStyle/>
            <a:p>
              <a:r>
                <a:rPr lang="en-GB" sz="1200" dirty="0"/>
                <a:t>ARC [240T/m, 170 mm]</a:t>
              </a:r>
            </a:p>
          </p:txBody>
        </p:sp>
        <p:sp>
          <p:nvSpPr>
            <p:cNvPr id="45" name="Rettangolo 44">
              <a:extLst>
                <a:ext uri="{FF2B5EF4-FFF2-40B4-BE49-F238E27FC236}">
                  <a16:creationId xmlns:a16="http://schemas.microsoft.com/office/drawing/2014/main" id="{01753E19-3308-DC2D-8C75-7D776512F4D5}"/>
                </a:ext>
              </a:extLst>
            </p:cNvPr>
            <p:cNvSpPr/>
            <p:nvPr/>
          </p:nvSpPr>
          <p:spPr>
            <a:xfrm>
              <a:off x="5106247" y="-587461"/>
              <a:ext cx="1664668" cy="236428"/>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uppo 45">
            <a:extLst>
              <a:ext uri="{FF2B5EF4-FFF2-40B4-BE49-F238E27FC236}">
                <a16:creationId xmlns:a16="http://schemas.microsoft.com/office/drawing/2014/main" id="{CC16F4D7-2774-5481-FB57-FD1C18405515}"/>
              </a:ext>
            </a:extLst>
          </p:cNvPr>
          <p:cNvGrpSpPr/>
          <p:nvPr/>
        </p:nvGrpSpPr>
        <p:grpSpPr>
          <a:xfrm>
            <a:off x="8979472" y="2263708"/>
            <a:ext cx="1800257" cy="323273"/>
            <a:chOff x="7639674" y="-445197"/>
            <a:chExt cx="1800257" cy="323273"/>
          </a:xfrm>
        </p:grpSpPr>
        <p:sp>
          <p:nvSpPr>
            <p:cNvPr id="47" name="Ovale 46">
              <a:extLst>
                <a:ext uri="{FF2B5EF4-FFF2-40B4-BE49-F238E27FC236}">
                  <a16:creationId xmlns:a16="http://schemas.microsoft.com/office/drawing/2014/main" id="{D2A855E8-8B7D-16F0-17F2-E080EBDD2D4A}"/>
                </a:ext>
              </a:extLst>
            </p:cNvPr>
            <p:cNvSpPr/>
            <p:nvPr/>
          </p:nvSpPr>
          <p:spPr>
            <a:xfrm>
              <a:off x="8210795" y="-445197"/>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asellaDiTesto 47">
              <a:extLst>
                <a:ext uri="{FF2B5EF4-FFF2-40B4-BE49-F238E27FC236}">
                  <a16:creationId xmlns:a16="http://schemas.microsoft.com/office/drawing/2014/main" id="{2344616E-CC9E-FB94-939C-A082F00FF265}"/>
                </a:ext>
              </a:extLst>
            </p:cNvPr>
            <p:cNvSpPr txBox="1"/>
            <p:nvPr/>
          </p:nvSpPr>
          <p:spPr>
            <a:xfrm>
              <a:off x="7684871" y="-398923"/>
              <a:ext cx="1755060" cy="276999"/>
            </a:xfrm>
            <a:prstGeom prst="rect">
              <a:avLst/>
            </a:prstGeom>
            <a:noFill/>
          </p:spPr>
          <p:txBody>
            <a:bodyPr wrap="square" rtlCol="0">
              <a:spAutoFit/>
            </a:bodyPr>
            <a:lstStyle/>
            <a:p>
              <a:r>
                <a:rPr lang="en-GB" sz="1200" dirty="0"/>
                <a:t>IR [115T/m, 290 mm]</a:t>
              </a:r>
            </a:p>
          </p:txBody>
        </p:sp>
        <p:sp>
          <p:nvSpPr>
            <p:cNvPr id="49" name="Rettangolo 48">
              <a:extLst>
                <a:ext uri="{FF2B5EF4-FFF2-40B4-BE49-F238E27FC236}">
                  <a16:creationId xmlns:a16="http://schemas.microsoft.com/office/drawing/2014/main" id="{5BDFD7F5-44FF-949A-3DBD-00748297FD1D}"/>
                </a:ext>
              </a:extLst>
            </p:cNvPr>
            <p:cNvSpPr/>
            <p:nvPr/>
          </p:nvSpPr>
          <p:spPr>
            <a:xfrm>
              <a:off x="7639674" y="-326284"/>
              <a:ext cx="1489577" cy="167389"/>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6" name="Picture 7" descr="A diagram of a mathematical equation&#10;&#10;Description automatically generated with medium confidence">
            <a:extLst>
              <a:ext uri="{FF2B5EF4-FFF2-40B4-BE49-F238E27FC236}">
                <a16:creationId xmlns:a16="http://schemas.microsoft.com/office/drawing/2014/main" id="{E86CF5DE-46A5-01CD-1A28-934B04368506}"/>
              </a:ext>
            </a:extLst>
          </p:cNvPr>
          <p:cNvPicPr>
            <a:picLocks noChangeAspect="1"/>
          </p:cNvPicPr>
          <p:nvPr/>
        </p:nvPicPr>
        <p:blipFill>
          <a:blip r:embed="rId5"/>
          <a:srcRect l="50069"/>
          <a:stretch>
            <a:fillRect/>
          </a:stretch>
        </p:blipFill>
        <p:spPr>
          <a:xfrm>
            <a:off x="422498" y="4761126"/>
            <a:ext cx="1268840" cy="1221749"/>
          </a:xfrm>
          <a:prstGeom prst="rect">
            <a:avLst/>
          </a:prstGeom>
        </p:spPr>
      </p:pic>
      <mc:AlternateContent xmlns:mc="http://schemas.openxmlformats.org/markup-compatibility/2006" xmlns:a14="http://schemas.microsoft.com/office/drawing/2010/main">
        <mc:Choice Requires="a14">
          <p:sp>
            <p:nvSpPr>
              <p:cNvPr id="108" name="TextBox 11">
                <a:extLst>
                  <a:ext uri="{FF2B5EF4-FFF2-40B4-BE49-F238E27FC236}">
                    <a16:creationId xmlns:a16="http://schemas.microsoft.com/office/drawing/2014/main" id="{A7B6ED0A-EACE-90A2-1C1C-12BB2CDEBBBE}"/>
                  </a:ext>
                </a:extLst>
              </p:cNvPr>
              <p:cNvSpPr txBox="1"/>
              <p:nvPr/>
            </p:nvSpPr>
            <p:spPr>
              <a:xfrm>
                <a:off x="1691338" y="5137220"/>
                <a:ext cx="2862186" cy="507318"/>
              </a:xfrm>
              <a:prstGeom prst="rect">
                <a:avLst/>
              </a:prstGeom>
              <a:noFill/>
            </p:spPr>
            <p:txBody>
              <a:bodyPr wrap="square">
                <a:spAutoFit/>
              </a:bodyPr>
              <a:lstStyle/>
              <a:p>
                <a:pPr algn="just">
                  <a:defRPr/>
                </a:pPr>
                <a14:m>
                  <m:oMathPara xmlns:m="http://schemas.openxmlformats.org/officeDocument/2006/math">
                    <m:oMathParaPr>
                      <m:jc m:val="centerGroup"/>
                    </m:oMathParaPr>
                    <m:oMath xmlns:m="http://schemas.openxmlformats.org/officeDocument/2006/math">
                      <m:r>
                        <a:rPr lang="en-US" sz="1200" b="0" i="1" smtClean="0">
                          <a:solidFill>
                            <a:prstClr val="black"/>
                          </a:solidFill>
                          <a:latin typeface="Cambria Math" panose="02040503050406030204" pitchFamily="18" charset="0"/>
                          <a:cs typeface="Arial" panose="020B0604020202020204" pitchFamily="34" charset="0"/>
                        </a:rPr>
                        <m:t>𝐺</m:t>
                      </m:r>
                      <m:d>
                        <m:dPr>
                          <m:ctrlPr>
                            <a:rPr lang="en-US" sz="1200" b="0" i="1" smtClean="0">
                              <a:solidFill>
                                <a:prstClr val="black"/>
                              </a:solidFill>
                              <a:latin typeface="Cambria Math" panose="02040503050406030204" pitchFamily="18" charset="0"/>
                              <a:cs typeface="Arial" panose="020B0604020202020204" pitchFamily="34" charset="0"/>
                            </a:rPr>
                          </m:ctrlPr>
                        </m:dPr>
                        <m:e>
                          <m:r>
                            <a:rPr lang="en-US" sz="1200" b="0" i="1" smtClean="0">
                              <a:solidFill>
                                <a:prstClr val="black"/>
                              </a:solidFill>
                              <a:latin typeface="Cambria Math" panose="02040503050406030204" pitchFamily="18" charset="0"/>
                              <a:cs typeface="Arial" panose="020B0604020202020204" pitchFamily="34" charset="0"/>
                            </a:rPr>
                            <m:t>𝑤</m:t>
                          </m:r>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𝐽</m:t>
                          </m:r>
                        </m:e>
                      </m:d>
                      <m:r>
                        <a:rPr lang="en-US" sz="1200" b="0" i="1" smtClean="0">
                          <a:solidFill>
                            <a:prstClr val="black"/>
                          </a:solidFill>
                          <a:latin typeface="Cambria Math" panose="02040503050406030204" pitchFamily="18" charset="0"/>
                          <a:cs typeface="Arial" panose="020B0604020202020204" pitchFamily="34" charset="0"/>
                        </a:rPr>
                        <m:t>=</m:t>
                      </m:r>
                      <m:f>
                        <m:fPr>
                          <m:ctrlPr>
                            <a:rPr lang="en-US" sz="1200" b="0" i="1" smtClean="0">
                              <a:solidFill>
                                <a:prstClr val="black"/>
                              </a:solidFill>
                              <a:latin typeface="Cambria Math" panose="02040503050406030204" pitchFamily="18" charset="0"/>
                              <a:cs typeface="Arial" panose="020B0604020202020204" pitchFamily="34" charset="0"/>
                            </a:rPr>
                          </m:ctrlPr>
                        </m:fPr>
                        <m:num>
                          <m:r>
                            <a:rPr lang="en-US" sz="1200" b="0" i="1" smtClean="0">
                              <a:solidFill>
                                <a:prstClr val="black"/>
                              </a:solidFill>
                              <a:latin typeface="Cambria Math" panose="02040503050406030204" pitchFamily="18" charset="0"/>
                              <a:cs typeface="Arial" panose="020B0604020202020204" pitchFamily="34" charset="0"/>
                            </a:rPr>
                            <m:t>2</m:t>
                          </m:r>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𝜇</m:t>
                              </m:r>
                            </m:e>
                            <m:sub>
                              <m:r>
                                <a:rPr lang="en-US" sz="1200" b="0" i="1" smtClean="0">
                                  <a:solidFill>
                                    <a:prstClr val="black"/>
                                  </a:solidFill>
                                  <a:latin typeface="Cambria Math" panose="02040503050406030204" pitchFamily="18" charset="0"/>
                                  <a:cs typeface="Arial" panose="020B0604020202020204" pitchFamily="34" charset="0"/>
                                </a:rPr>
                                <m:t>0</m:t>
                              </m:r>
                            </m:sub>
                          </m:sSub>
                          <m:r>
                            <a:rPr lang="en-US" sz="1200" b="0" i="1" smtClean="0">
                              <a:solidFill>
                                <a:prstClr val="black"/>
                              </a:solidFill>
                              <a:latin typeface="Cambria Math" panose="02040503050406030204" pitchFamily="18" charset="0"/>
                              <a:cs typeface="Arial" panose="020B0604020202020204" pitchFamily="34" charset="0"/>
                            </a:rPr>
                            <m:t>𝐽</m:t>
                          </m:r>
                        </m:num>
                        <m:den>
                          <m:r>
                            <a:rPr lang="en-US" sz="1200" b="0" i="1" smtClean="0">
                              <a:solidFill>
                                <a:prstClr val="black"/>
                              </a:solidFill>
                              <a:latin typeface="Cambria Math" panose="02040503050406030204" pitchFamily="18" charset="0"/>
                              <a:cs typeface="Arial" panose="020B0604020202020204" pitchFamily="34" charset="0"/>
                            </a:rPr>
                            <m:t>𝜋</m:t>
                          </m:r>
                        </m:den>
                      </m:f>
                      <m:func>
                        <m:funcPr>
                          <m:ctrlPr>
                            <a:rPr lang="en-US" sz="1200" b="0" i="1" smtClean="0">
                              <a:solidFill>
                                <a:prstClr val="black"/>
                              </a:solidFill>
                              <a:latin typeface="Cambria Math" panose="02040503050406030204" pitchFamily="18" charset="0"/>
                              <a:cs typeface="Arial" panose="020B0604020202020204" pitchFamily="34" charset="0"/>
                            </a:rPr>
                          </m:ctrlPr>
                        </m:funcPr>
                        <m:fName>
                          <m:r>
                            <m:rPr>
                              <m:sty m:val="p"/>
                            </m:rPr>
                            <a:rPr lang="en-US" sz="1200" b="0" i="0" smtClean="0">
                              <a:solidFill>
                                <a:prstClr val="black"/>
                              </a:solidFill>
                              <a:latin typeface="Cambria Math" panose="02040503050406030204" pitchFamily="18" charset="0"/>
                              <a:cs typeface="Arial" panose="020B0604020202020204" pitchFamily="34" charset="0"/>
                            </a:rPr>
                            <m:t>ln</m:t>
                          </m:r>
                        </m:fName>
                        <m:e>
                          <m:d>
                            <m:dPr>
                              <m:ctrlPr>
                                <a:rPr lang="en-US" sz="1200" b="0" i="1" smtClean="0">
                                  <a:solidFill>
                                    <a:prstClr val="black"/>
                                  </a:solidFill>
                                  <a:latin typeface="Cambria Math" panose="02040503050406030204" pitchFamily="18" charset="0"/>
                                  <a:cs typeface="Arial" panose="020B0604020202020204" pitchFamily="34" charset="0"/>
                                </a:rPr>
                              </m:ctrlPr>
                            </m:dPr>
                            <m:e>
                              <m:r>
                                <a:rPr lang="en-US" sz="1200" b="0" i="1" smtClean="0">
                                  <a:solidFill>
                                    <a:prstClr val="black"/>
                                  </a:solidFill>
                                  <a:latin typeface="Cambria Math" panose="02040503050406030204" pitchFamily="18" charset="0"/>
                                  <a:cs typeface="Arial" panose="020B0604020202020204" pitchFamily="34" charset="0"/>
                                </a:rPr>
                                <m:t>1+</m:t>
                              </m:r>
                              <m:f>
                                <m:fPr>
                                  <m:ctrlPr>
                                    <a:rPr lang="en-US" sz="1200" b="0" i="1" smtClean="0">
                                      <a:solidFill>
                                        <a:prstClr val="black"/>
                                      </a:solidFill>
                                      <a:latin typeface="Cambria Math" panose="02040503050406030204" pitchFamily="18" charset="0"/>
                                      <a:cs typeface="Arial" panose="020B0604020202020204" pitchFamily="34" charset="0"/>
                                    </a:rPr>
                                  </m:ctrlPr>
                                </m:fPr>
                                <m:num>
                                  <m:r>
                                    <a:rPr lang="en-US" sz="1200" b="0" i="1" smtClean="0">
                                      <a:solidFill>
                                        <a:prstClr val="black"/>
                                      </a:solidFill>
                                      <a:latin typeface="Cambria Math" panose="02040503050406030204" pitchFamily="18" charset="0"/>
                                      <a:cs typeface="Arial" panose="020B0604020202020204" pitchFamily="34" charset="0"/>
                                    </a:rPr>
                                    <m:t>𝑤</m:t>
                                  </m:r>
                                </m:num>
                                <m:den>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1</m:t>
                                      </m:r>
                                    </m:sub>
                                  </m:sSub>
                                </m:den>
                              </m:f>
                            </m:e>
                          </m:d>
                        </m:e>
                      </m:func>
                      <m:r>
                        <m:rPr>
                          <m:sty m:val="p"/>
                        </m:rPr>
                        <a:rPr lang="en-US" sz="1200" b="0" i="0" smtClean="0">
                          <a:solidFill>
                            <a:prstClr val="black"/>
                          </a:solidFill>
                          <a:latin typeface="Cambria Math" panose="02040503050406030204" pitchFamily="18" charset="0"/>
                          <a:cs typeface="Arial" panose="020B0604020202020204" pitchFamily="34" charset="0"/>
                        </a:rPr>
                        <m:t>sin</m:t>
                      </m:r>
                      <m:r>
                        <a:rPr lang="en-US" sz="1200" b="0" i="1" smtClean="0">
                          <a:solidFill>
                            <a:prstClr val="black"/>
                          </a:solidFill>
                          <a:latin typeface="Cambria Math" panose="02040503050406030204" pitchFamily="18" charset="0"/>
                          <a:cs typeface="Arial" panose="020B0604020202020204" pitchFamily="34" charset="0"/>
                        </a:rPr>
                        <m:t>⁡(2</m:t>
                      </m:r>
                      <m:r>
                        <a:rPr lang="en-US" sz="1200" b="0" i="1" smtClean="0">
                          <a:solidFill>
                            <a:prstClr val="black"/>
                          </a:solidFill>
                          <a:latin typeface="Cambria Math" panose="02040503050406030204" pitchFamily="18" charset="0"/>
                          <a:cs typeface="Arial" panose="020B0604020202020204" pitchFamily="34" charset="0"/>
                        </a:rPr>
                        <m:t>𝛼</m:t>
                      </m:r>
                      <m:r>
                        <a:rPr lang="en-US" sz="1200" b="0" i="1" smtClean="0">
                          <a:solidFill>
                            <a:prstClr val="black"/>
                          </a:solidFill>
                          <a:latin typeface="Cambria Math" panose="02040503050406030204" pitchFamily="18" charset="0"/>
                          <a:cs typeface="Arial" panose="020B0604020202020204" pitchFamily="34" charset="0"/>
                        </a:rPr>
                        <m:t>)</m:t>
                      </m:r>
                    </m:oMath>
                  </m:oMathPara>
                </a14:m>
                <a:endParaRPr lang="en-GB"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08" name="TextBox 11">
                <a:extLst>
                  <a:ext uri="{FF2B5EF4-FFF2-40B4-BE49-F238E27FC236}">
                    <a16:creationId xmlns:a16="http://schemas.microsoft.com/office/drawing/2014/main" id="{A7B6ED0A-EACE-90A2-1C1C-12BB2CDEBBBE}"/>
                  </a:ext>
                </a:extLst>
              </p:cNvPr>
              <p:cNvSpPr txBox="1">
                <a:spLocks noRot="1" noChangeAspect="1" noMove="1" noResize="1" noEditPoints="1" noAdjustHandles="1" noChangeArrowheads="1" noChangeShapeType="1" noTextEdit="1"/>
              </p:cNvSpPr>
              <p:nvPr/>
            </p:nvSpPr>
            <p:spPr>
              <a:xfrm>
                <a:off x="1691338" y="5137220"/>
                <a:ext cx="2862186" cy="507318"/>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9" name="TextBox 22">
                <a:extLst>
                  <a:ext uri="{FF2B5EF4-FFF2-40B4-BE49-F238E27FC236}">
                    <a16:creationId xmlns:a16="http://schemas.microsoft.com/office/drawing/2014/main" id="{F8A2C7E8-F228-492B-0EE8-8103DE2913EF}"/>
                  </a:ext>
                </a:extLst>
              </p:cNvPr>
              <p:cNvSpPr txBox="1"/>
              <p:nvPr/>
            </p:nvSpPr>
            <p:spPr>
              <a:xfrm>
                <a:off x="2037724" y="5583877"/>
                <a:ext cx="1762572" cy="276999"/>
              </a:xfrm>
              <a:prstGeom prst="rect">
                <a:avLst/>
              </a:prstGeom>
              <a:noFill/>
            </p:spPr>
            <p:txBody>
              <a:bodyPr wrap="square">
                <a:spAutoFit/>
              </a:bodyPr>
              <a:lstStyle/>
              <a:p>
                <a:pPr algn="just">
                  <a:defRPr/>
                </a:pPr>
                <a:r>
                  <a:rPr lang="en-US" sz="1200" b="0"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14:m>
                  <m:oMath xmlns:m="http://schemas.openxmlformats.org/officeDocument/2006/math">
                    <m:r>
                      <a:rPr lang="en-US" sz="1200" b="0" i="0"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𝑐𝑜𝑖𝑙</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𝑤𝑖𝑑𝑡h</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oMath>
                </a14:m>
                <a:endParaRPr lang="en-GB" sz="1200" i="1"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09" name="TextBox 22">
                <a:extLst>
                  <a:ext uri="{FF2B5EF4-FFF2-40B4-BE49-F238E27FC236}">
                    <a16:creationId xmlns:a16="http://schemas.microsoft.com/office/drawing/2014/main" id="{F8A2C7E8-F228-492B-0EE8-8103DE2913EF}"/>
                  </a:ext>
                </a:extLst>
              </p:cNvPr>
              <p:cNvSpPr txBox="1">
                <a:spLocks noRot="1" noChangeAspect="1" noMove="1" noResize="1" noEditPoints="1" noAdjustHandles="1" noChangeArrowheads="1" noChangeShapeType="1" noTextEdit="1"/>
              </p:cNvSpPr>
              <p:nvPr/>
            </p:nvSpPr>
            <p:spPr>
              <a:xfrm>
                <a:off x="2037724" y="5583877"/>
                <a:ext cx="1762572" cy="276999"/>
              </a:xfrm>
              <a:prstGeom prst="rect">
                <a:avLst/>
              </a:prstGeom>
              <a:blipFill>
                <a:blip r:embed="rId7"/>
                <a:stretch>
                  <a:fillRect t="-2222" b="-17778"/>
                </a:stretch>
              </a:blipFill>
            </p:spPr>
            <p:txBody>
              <a:bodyPr/>
              <a:lstStyle/>
              <a:p>
                <a:r>
                  <a:rPr lang="it-IT">
                    <a:noFill/>
                  </a:rPr>
                  <a:t> </a:t>
                </a:r>
              </a:p>
            </p:txBody>
          </p:sp>
        </mc:Fallback>
      </mc:AlternateContent>
      <p:sp>
        <p:nvSpPr>
          <p:cNvPr id="110" name="CasellaDiTesto 109">
            <a:extLst>
              <a:ext uri="{FF2B5EF4-FFF2-40B4-BE49-F238E27FC236}">
                <a16:creationId xmlns:a16="http://schemas.microsoft.com/office/drawing/2014/main" id="{40B492C3-9FEE-8163-3B66-641B683C2F2D}"/>
              </a:ext>
            </a:extLst>
          </p:cNvPr>
          <p:cNvSpPr txBox="1"/>
          <p:nvPr/>
        </p:nvSpPr>
        <p:spPr>
          <a:xfrm>
            <a:off x="2165987" y="4892303"/>
            <a:ext cx="2659148" cy="307777"/>
          </a:xfrm>
          <a:prstGeom prst="rect">
            <a:avLst/>
          </a:prstGeom>
          <a:noFill/>
        </p:spPr>
        <p:txBody>
          <a:bodyPr wrap="square" rtlCol="0">
            <a:spAutoFit/>
          </a:bodyPr>
          <a:lstStyle/>
          <a:p>
            <a:r>
              <a:rPr lang="en-GB" sz="1400" dirty="0"/>
              <a:t>Sector coil approximation</a:t>
            </a:r>
          </a:p>
        </p:txBody>
      </p:sp>
      <p:sp>
        <p:nvSpPr>
          <p:cNvPr id="112" name="TextBox 72">
            <a:extLst>
              <a:ext uri="{FF2B5EF4-FFF2-40B4-BE49-F238E27FC236}">
                <a16:creationId xmlns:a16="http://schemas.microsoft.com/office/drawing/2014/main" id="{A494A1E0-52EA-F35C-AEBF-6134F8B32B7E}"/>
              </a:ext>
            </a:extLst>
          </p:cNvPr>
          <p:cNvSpPr txBox="1"/>
          <p:nvPr/>
        </p:nvSpPr>
        <p:spPr>
          <a:xfrm>
            <a:off x="8284493" y="4964616"/>
            <a:ext cx="3715376" cy="1323439"/>
          </a:xfrm>
          <a:prstGeom prst="rect">
            <a:avLst/>
          </a:prstGeom>
          <a:noFill/>
        </p:spPr>
        <p:txBody>
          <a:bodyPr wrap="non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Summary of technical assumptions:</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Single sector coil</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Maximum allowed stress: 400 MPa</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Fujikura Tape, </a:t>
            </a:r>
            <a:r>
              <a:rPr lang="en-US" sz="1600" dirty="0" err="1">
                <a:latin typeface="Calibri" panose="020F0502020204030204" pitchFamily="34" charset="0"/>
                <a:ea typeface="Calibri" panose="020F0502020204030204" pitchFamily="34" charset="0"/>
                <a:cs typeface="Calibri" panose="020F0502020204030204" pitchFamily="34" charset="0"/>
              </a:rPr>
              <a:t>Roebel</a:t>
            </a:r>
            <a:r>
              <a:rPr lang="en-US" sz="1600" dirty="0">
                <a:latin typeface="Calibri" panose="020F0502020204030204" pitchFamily="34" charset="0"/>
                <a:ea typeface="Calibri" panose="020F0502020204030204" pitchFamily="34" charset="0"/>
                <a:cs typeface="Calibri" panose="020F0502020204030204" pitchFamily="34" charset="0"/>
              </a:rPr>
              <a:t>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Non-insulated or Metal-insulated cable</a:t>
            </a:r>
          </a:p>
        </p:txBody>
      </p:sp>
      <p:sp>
        <p:nvSpPr>
          <p:cNvPr id="113" name="Angolo ripiegato 112">
            <a:extLst>
              <a:ext uri="{FF2B5EF4-FFF2-40B4-BE49-F238E27FC236}">
                <a16:creationId xmlns:a16="http://schemas.microsoft.com/office/drawing/2014/main" id="{D66F62EB-0825-7BDD-3846-220EF8BDF878}"/>
              </a:ext>
            </a:extLst>
          </p:cNvPr>
          <p:cNvSpPr/>
          <p:nvPr/>
        </p:nvSpPr>
        <p:spPr>
          <a:xfrm>
            <a:off x="8284493" y="4903477"/>
            <a:ext cx="3852561" cy="1499684"/>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asellaDiTesto 113">
            <a:extLst>
              <a:ext uri="{FF2B5EF4-FFF2-40B4-BE49-F238E27FC236}">
                <a16:creationId xmlns:a16="http://schemas.microsoft.com/office/drawing/2014/main" id="{7E758D36-B963-BBA3-28DF-77D79D572D1B}"/>
              </a:ext>
            </a:extLst>
          </p:cNvPr>
          <p:cNvSpPr txBox="1"/>
          <p:nvPr/>
        </p:nvSpPr>
        <p:spPr>
          <a:xfrm>
            <a:off x="4609227" y="5659709"/>
            <a:ext cx="4023118" cy="646331"/>
          </a:xfrm>
          <a:prstGeom prst="rect">
            <a:avLst/>
          </a:prstGeom>
          <a:noFill/>
        </p:spPr>
        <p:txBody>
          <a:bodyPr wrap="square" rtlCol="0">
            <a:spAutoFit/>
          </a:bodyPr>
          <a:lstStyle/>
          <a:p>
            <a:r>
              <a:rPr lang="en-GB" dirty="0" err="1"/>
              <a:t>C</a:t>
            </a:r>
            <a:r>
              <a:rPr lang="en-GB" baseline="-25000" dirty="0" err="1"/>
              <a:t>ReBCO</a:t>
            </a:r>
            <a:r>
              <a:rPr lang="en-GB" dirty="0"/>
              <a:t>=8013 EUR/kg (today’s prize)</a:t>
            </a:r>
          </a:p>
          <a:p>
            <a:r>
              <a:rPr lang="en-GB" b="1" dirty="0" err="1">
                <a:solidFill>
                  <a:srgbClr val="FF0000"/>
                </a:solidFill>
              </a:rPr>
              <a:t>C</a:t>
            </a:r>
            <a:r>
              <a:rPr lang="en-GB" b="1" baseline="-25000" dirty="0" err="1">
                <a:solidFill>
                  <a:srgbClr val="FF0000"/>
                </a:solidFill>
              </a:rPr>
              <a:t>ReBCO</a:t>
            </a:r>
            <a:r>
              <a:rPr lang="en-GB" b="1" dirty="0">
                <a:solidFill>
                  <a:srgbClr val="FF0000"/>
                </a:solidFill>
              </a:rPr>
              <a:t>= 2671 EUR/kg (aspirational)</a:t>
            </a:r>
          </a:p>
        </p:txBody>
      </p:sp>
      <p:sp>
        <p:nvSpPr>
          <p:cNvPr id="117" name="CasellaDiTesto 116">
            <a:extLst>
              <a:ext uri="{FF2B5EF4-FFF2-40B4-BE49-F238E27FC236}">
                <a16:creationId xmlns:a16="http://schemas.microsoft.com/office/drawing/2014/main" id="{72310AF8-3915-12A0-1E84-1762DDC5AE09}"/>
              </a:ext>
            </a:extLst>
          </p:cNvPr>
          <p:cNvSpPr txBox="1"/>
          <p:nvPr/>
        </p:nvSpPr>
        <p:spPr>
          <a:xfrm>
            <a:off x="7685332" y="4798501"/>
            <a:ext cx="870772" cy="261610"/>
          </a:xfrm>
          <a:prstGeom prst="rect">
            <a:avLst/>
          </a:prstGeom>
          <a:noFill/>
        </p:spPr>
        <p:txBody>
          <a:bodyPr wrap="square" rtlCol="0">
            <a:spAutoFit/>
          </a:bodyPr>
          <a:lstStyle/>
          <a:p>
            <a:r>
              <a:rPr lang="en-GB" sz="1100" dirty="0"/>
              <a:t>[3]</a:t>
            </a:r>
          </a:p>
        </p:txBody>
      </p:sp>
      <p:sp>
        <p:nvSpPr>
          <p:cNvPr id="18" name="Rettangolo 17">
            <a:extLst>
              <a:ext uri="{FF2B5EF4-FFF2-40B4-BE49-F238E27FC236}">
                <a16:creationId xmlns:a16="http://schemas.microsoft.com/office/drawing/2014/main" id="{DC1DFDA7-24A9-BFA7-A032-05CB1F07DA07}"/>
              </a:ext>
            </a:extLst>
          </p:cNvPr>
          <p:cNvSpPr/>
          <p:nvPr/>
        </p:nvSpPr>
        <p:spPr>
          <a:xfrm>
            <a:off x="2934060" y="3435576"/>
            <a:ext cx="112516" cy="11676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67" name="CasellaDiTesto 66">
            <a:extLst>
              <a:ext uri="{FF2B5EF4-FFF2-40B4-BE49-F238E27FC236}">
                <a16:creationId xmlns:a16="http://schemas.microsoft.com/office/drawing/2014/main" id="{5B679E6C-840A-3FCF-1F35-A1293CFED09A}"/>
              </a:ext>
            </a:extLst>
          </p:cNvPr>
          <p:cNvSpPr txBox="1"/>
          <p:nvPr/>
        </p:nvSpPr>
        <p:spPr>
          <a:xfrm>
            <a:off x="2006634" y="3600795"/>
            <a:ext cx="1802965" cy="461665"/>
          </a:xfrm>
          <a:prstGeom prst="rect">
            <a:avLst/>
          </a:prstGeom>
          <a:noFill/>
        </p:spPr>
        <p:txBody>
          <a:bodyPr wrap="square" rtlCol="0">
            <a:spAutoFit/>
          </a:bodyPr>
          <a:lstStyle/>
          <a:p>
            <a:pPr algn="ctr"/>
            <a:r>
              <a:rPr lang="en-GB" sz="1200" dirty="0">
                <a:solidFill>
                  <a:srgbClr val="FF0000"/>
                </a:solidFill>
              </a:rPr>
              <a:t>[300T/m, 140 mm] </a:t>
            </a:r>
          </a:p>
          <a:p>
            <a:pPr algn="ctr"/>
            <a:r>
              <a:rPr lang="en-GB" sz="1200" b="1" i="1" dirty="0">
                <a:solidFill>
                  <a:srgbClr val="FF0000"/>
                </a:solidFill>
              </a:rPr>
              <a:t>Proposed design point</a:t>
            </a:r>
          </a:p>
        </p:txBody>
      </p:sp>
      <mc:AlternateContent xmlns:mc="http://schemas.openxmlformats.org/markup-compatibility/2006" xmlns:a14="http://schemas.microsoft.com/office/drawing/2010/main">
        <mc:Choice Requires="a14">
          <p:sp>
            <p:nvSpPr>
              <p:cNvPr id="68" name="CasellaDiTesto 67">
                <a:extLst>
                  <a:ext uri="{FF2B5EF4-FFF2-40B4-BE49-F238E27FC236}">
                    <a16:creationId xmlns:a16="http://schemas.microsoft.com/office/drawing/2014/main" id="{D6757BE5-5F1B-66C0-DD28-3B2809FF4EEB}"/>
                  </a:ext>
                </a:extLst>
              </p:cNvPr>
              <p:cNvSpPr txBox="1"/>
              <p:nvPr/>
            </p:nvSpPr>
            <p:spPr>
              <a:xfrm>
                <a:off x="4264285" y="5004548"/>
                <a:ext cx="4038285"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𝑪</m:t>
                      </m:r>
                      <m:r>
                        <a:rPr lang="en-US" sz="1600" b="1" i="1" smtClean="0">
                          <a:latin typeface="Cambria Math" panose="02040503050406030204" pitchFamily="18" charset="0"/>
                        </a:rPr>
                        <m:t> </m:t>
                      </m:r>
                      <m:d>
                        <m:dPr>
                          <m:begChr m:val="["/>
                          <m:endChr m:val="]"/>
                          <m:ctrlPr>
                            <a:rPr lang="en-US" sz="1600" b="1" i="1">
                              <a:latin typeface="Cambria Math" panose="02040503050406030204" pitchFamily="18" charset="0"/>
                            </a:rPr>
                          </m:ctrlPr>
                        </m:dPr>
                        <m:e>
                          <m:f>
                            <m:fPr>
                              <m:ctrlPr>
                                <a:rPr lang="en-US" sz="1600" b="1" i="1">
                                  <a:latin typeface="Cambria Math" panose="02040503050406030204" pitchFamily="18" charset="0"/>
                                </a:rPr>
                              </m:ctrlPr>
                            </m:fPr>
                            <m:num>
                              <m:r>
                                <a:rPr lang="en-US" sz="1600" b="1" i="1">
                                  <a:latin typeface="Cambria Math" panose="02040503050406030204" pitchFamily="18" charset="0"/>
                                </a:rPr>
                                <m:t>𝒌𝑬𝑼𝑹</m:t>
                              </m:r>
                            </m:num>
                            <m:den>
                              <m:r>
                                <a:rPr lang="en-US" sz="1600" b="1" i="1">
                                  <a:latin typeface="Cambria Math" panose="02040503050406030204" pitchFamily="18" charset="0"/>
                                </a:rPr>
                                <m:t>𝒎</m:t>
                              </m:r>
                            </m:den>
                          </m:f>
                        </m:e>
                      </m:d>
                      <m:r>
                        <a:rPr lang="en-US" sz="1600" b="1" i="1">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𝒄𝒐𝒊𝒍</m:t>
                          </m:r>
                        </m:sub>
                      </m:sSub>
                      <m:r>
                        <a:rPr lang="en-US" sz="1600" b="1" i="1" smtClean="0">
                          <a:solidFill>
                            <a:schemeClr val="tx1"/>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𝑪𝒐𝒍𝒅𝑴𝒂𝒔𝒔</m:t>
                          </m:r>
                        </m:sub>
                      </m:sSub>
                      <m:r>
                        <a:rPr lang="en-US" sz="1600" b="1" i="1" smtClean="0">
                          <a:solidFill>
                            <a:schemeClr val="tx1"/>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𝑪𝒓𝒚𝒐𝑴𝒂𝒈𝒏𝒆𝒕</m:t>
                          </m:r>
                        </m:sub>
                      </m:sSub>
                    </m:oMath>
                  </m:oMathPara>
                </a14:m>
                <a:endParaRPr lang="en-GB" sz="1600" b="1" dirty="0">
                  <a:solidFill>
                    <a:schemeClr val="tx1"/>
                  </a:solidFill>
                </a:endParaRPr>
              </a:p>
            </p:txBody>
          </p:sp>
        </mc:Choice>
        <mc:Fallback xmlns="">
          <p:sp>
            <p:nvSpPr>
              <p:cNvPr id="68" name="CasellaDiTesto 67">
                <a:extLst>
                  <a:ext uri="{FF2B5EF4-FFF2-40B4-BE49-F238E27FC236}">
                    <a16:creationId xmlns:a16="http://schemas.microsoft.com/office/drawing/2014/main" id="{D6757BE5-5F1B-66C0-DD28-3B2809FF4EEB}"/>
                  </a:ext>
                </a:extLst>
              </p:cNvPr>
              <p:cNvSpPr txBox="1">
                <a:spLocks noRot="1" noChangeAspect="1" noMove="1" noResize="1" noEditPoints="1" noAdjustHandles="1" noChangeArrowheads="1" noChangeShapeType="1" noTextEdit="1"/>
              </p:cNvSpPr>
              <p:nvPr/>
            </p:nvSpPr>
            <p:spPr>
              <a:xfrm>
                <a:off x="4264285" y="5004548"/>
                <a:ext cx="4038285" cy="474361"/>
              </a:xfrm>
              <a:prstGeom prst="rect">
                <a:avLst/>
              </a:prstGeom>
              <a:blipFill>
                <a:blip r:embed="rId14"/>
                <a:stretch>
                  <a:fillRect l="-943" r="-314" b="-7895"/>
                </a:stretch>
              </a:blipFill>
            </p:spPr>
            <p:txBody>
              <a:bodyPr/>
              <a:lstStyle/>
              <a:p>
                <a:r>
                  <a:rPr lang="en-GB">
                    <a:noFill/>
                  </a:rPr>
                  <a:t> </a:t>
                </a:r>
              </a:p>
            </p:txBody>
          </p:sp>
        </mc:Fallback>
      </mc:AlternateContent>
      <p:sp>
        <p:nvSpPr>
          <p:cNvPr id="2" name="Segnaposto piè di pagina 1">
            <a:extLst>
              <a:ext uri="{FF2B5EF4-FFF2-40B4-BE49-F238E27FC236}">
                <a16:creationId xmlns:a16="http://schemas.microsoft.com/office/drawing/2014/main" id="{F79F8564-3636-4ADC-72F9-F230C8BB0BF8}"/>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50334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ED1BC-5329-2DB6-8524-34BEB5153A2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7865F6-D41C-2889-8C5F-360722C4AC42}"/>
              </a:ext>
            </a:extLst>
          </p:cNvPr>
          <p:cNvSpPr>
            <a:spLocks noGrp="1"/>
          </p:cNvSpPr>
          <p:nvPr>
            <p:ph type="sldNum" sz="quarter" idx="4"/>
          </p:nvPr>
        </p:nvSpPr>
        <p:spPr/>
        <p:txBody>
          <a:bodyPr/>
          <a:lstStyle/>
          <a:p>
            <a:fld id="{005C7FBA-D4E9-46CA-9321-3ADA2E368FCD}" type="slidenum">
              <a:rPr lang="en-GB" smtClean="0"/>
              <a:t>10</a:t>
            </a:fld>
            <a:endParaRPr lang="en-GB"/>
          </a:p>
        </p:txBody>
      </p:sp>
      <p:sp>
        <p:nvSpPr>
          <p:cNvPr id="72" name="CasellaDiTesto 71">
            <a:extLst>
              <a:ext uri="{FF2B5EF4-FFF2-40B4-BE49-F238E27FC236}">
                <a16:creationId xmlns:a16="http://schemas.microsoft.com/office/drawing/2014/main" id="{F191492D-75FC-504D-24D4-3F10F2446E75}"/>
              </a:ext>
            </a:extLst>
          </p:cNvPr>
          <p:cNvSpPr txBox="1"/>
          <p:nvPr/>
        </p:nvSpPr>
        <p:spPr>
          <a:xfrm>
            <a:off x="226538" y="5582957"/>
            <a:ext cx="6100174" cy="877163"/>
          </a:xfrm>
          <a:prstGeom prst="rect">
            <a:avLst/>
          </a:prstGeom>
          <a:noFill/>
        </p:spPr>
        <p:txBody>
          <a:bodyPr wrap="square">
            <a:spAutoFit/>
          </a:bodyPr>
          <a:lstStyle/>
          <a:p>
            <a:r>
              <a:rPr lang="it-IT" sz="1000" dirty="0">
                <a:latin typeface="Calibri" panose="020F0502020204030204" pitchFamily="34" charset="0"/>
                <a:cs typeface="Calibri" panose="020F0502020204030204" pitchFamily="34" charset="0"/>
              </a:rPr>
              <a:t>[1] D. Novelli </a:t>
            </a:r>
            <a:r>
              <a:rPr lang="it-IT" sz="1000" i="1" dirty="0">
                <a:latin typeface="Calibri" panose="020F0502020204030204" pitchFamily="34" charset="0"/>
                <a:cs typeface="Calibri" panose="020F0502020204030204" pitchFamily="34" charset="0"/>
              </a:rPr>
              <a:t>et al </a:t>
            </a:r>
            <a:r>
              <a:rPr lang="it-IT" sz="1000" dirty="0">
                <a:latin typeface="Calibri" panose="020F0502020204030204" pitchFamily="34" charset="0"/>
                <a:cs typeface="Calibri" panose="020F0502020204030204" pitchFamily="34" charset="0"/>
              </a:rPr>
              <a:t>10.1109/TASC.2024.3352526 (2024)</a:t>
            </a:r>
            <a:endParaRPr lang="it-IT" sz="1000" b="0" i="0" dirty="0">
              <a:solidFill>
                <a:srgbClr val="333333"/>
              </a:solidFill>
              <a:effectLst/>
              <a:latin typeface="Calibri" panose="020F0502020204030204" pitchFamily="34" charset="0"/>
              <a:cs typeface="Calibri" panose="020F0502020204030204" pitchFamily="34" charset="0"/>
            </a:endParaRPr>
          </a:p>
          <a:p>
            <a:r>
              <a:rPr lang="it-IT" sz="1000" b="0" i="0" dirty="0">
                <a:solidFill>
                  <a:srgbClr val="333333"/>
                </a:solidFill>
                <a:effectLst/>
                <a:latin typeface="Calibri" panose="020F0502020204030204" pitchFamily="34" charset="0"/>
                <a:cs typeface="Calibri" panose="020F0502020204030204" pitchFamily="34" charset="0"/>
              </a:rPr>
              <a:t>[2] D. Novelli </a:t>
            </a:r>
            <a:r>
              <a:rPr lang="it-IT" sz="1000" b="0" i="1" dirty="0">
                <a:solidFill>
                  <a:srgbClr val="333333"/>
                </a:solidFill>
                <a:effectLst/>
                <a:latin typeface="Calibri" panose="020F0502020204030204" pitchFamily="34" charset="0"/>
                <a:cs typeface="Calibri" panose="020F0502020204030204" pitchFamily="34" charset="0"/>
              </a:rPr>
              <a:t>et al</a:t>
            </a:r>
            <a:r>
              <a:rPr lang="it-IT" sz="1000" b="0" i="0" dirty="0">
                <a:solidFill>
                  <a:srgbClr val="333333"/>
                </a:solidFill>
                <a:effectLst/>
                <a:latin typeface="Calibri" panose="020F0502020204030204" pitchFamily="34" charset="0"/>
                <a:cs typeface="Calibri" panose="020F0502020204030204" pitchFamily="34" charset="0"/>
              </a:rPr>
              <a:t>., </a:t>
            </a:r>
            <a:r>
              <a:rPr lang="it-IT" sz="1000" dirty="0">
                <a:latin typeface="Calibri" panose="020F0502020204030204" pitchFamily="34" charset="0"/>
                <a:cs typeface="Calibri" panose="020F0502020204030204" pitchFamily="34" charset="0"/>
              </a:rPr>
              <a:t>10.1109/TASC.2024.3507744 </a:t>
            </a:r>
            <a:r>
              <a:rPr lang="it-IT" sz="1000" b="0" i="0" dirty="0">
                <a:solidFill>
                  <a:srgbClr val="333333"/>
                </a:solidFill>
                <a:effectLst/>
                <a:latin typeface="Calibri" panose="020F0502020204030204" pitchFamily="34" charset="0"/>
                <a:cs typeface="Calibri" panose="020F0502020204030204" pitchFamily="34" charset="0"/>
              </a:rPr>
              <a:t>(2025)</a:t>
            </a:r>
          </a:p>
          <a:p>
            <a:r>
              <a:rPr lang="en-GB" sz="1000" dirty="0"/>
              <a:t>[3] </a:t>
            </a:r>
            <a:r>
              <a:rPr lang="en-GB" sz="1000" dirty="0">
                <a:hlinkClick r:id="rId2"/>
              </a:rPr>
              <a:t>B. Caiffi Collider ring magnets cost model, IMCC Annual Meeting</a:t>
            </a:r>
            <a:endParaRPr lang="en-GB" sz="1000" dirty="0"/>
          </a:p>
          <a:p>
            <a:endParaRPr lang="it-IT" sz="1000" b="0" i="0" dirty="0">
              <a:solidFill>
                <a:srgbClr val="333333"/>
              </a:solidFill>
              <a:effectLst/>
              <a:latin typeface="Calibri" panose="020F0502020204030204" pitchFamily="34" charset="0"/>
              <a:cs typeface="Calibri" panose="020F0502020204030204" pitchFamily="34" charset="0"/>
            </a:endParaRPr>
          </a:p>
          <a:p>
            <a:endParaRPr lang="en-GB" sz="1000" dirty="0">
              <a:latin typeface="Calibri" panose="020F0502020204030204" pitchFamily="34" charset="0"/>
              <a:cs typeface="Calibri" panose="020F0502020204030204" pitchFamily="34" charset="0"/>
            </a:endParaRPr>
          </a:p>
        </p:txBody>
      </p:sp>
      <p:sp>
        <p:nvSpPr>
          <p:cNvPr id="29" name="Rettangolo 28">
            <a:extLst>
              <a:ext uri="{FF2B5EF4-FFF2-40B4-BE49-F238E27FC236}">
                <a16:creationId xmlns:a16="http://schemas.microsoft.com/office/drawing/2014/main" id="{C057CACF-A2CC-8393-D9EE-7E80C6132E3C}"/>
              </a:ext>
            </a:extLst>
          </p:cNvPr>
          <p:cNvSpPr/>
          <p:nvPr/>
        </p:nvSpPr>
        <p:spPr>
          <a:xfrm>
            <a:off x="3578773" y="4316752"/>
            <a:ext cx="112516" cy="11676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75">
            <a:extLst>
              <a:ext uri="{FF2B5EF4-FFF2-40B4-BE49-F238E27FC236}">
                <a16:creationId xmlns:a16="http://schemas.microsoft.com/office/drawing/2014/main" id="{C525005E-D8CA-B8CC-4076-D5DB733F8EC1}"/>
              </a:ext>
            </a:extLst>
          </p:cNvPr>
          <p:cNvGrpSpPr/>
          <p:nvPr/>
        </p:nvGrpSpPr>
        <p:grpSpPr>
          <a:xfrm>
            <a:off x="4063302" y="1631808"/>
            <a:ext cx="4032000" cy="3122733"/>
            <a:chOff x="0" y="1296626"/>
            <a:chExt cx="4032000" cy="3122733"/>
          </a:xfrm>
        </p:grpSpPr>
        <p:pic>
          <p:nvPicPr>
            <p:cNvPr id="32" name="Picture 1">
              <a:extLst>
                <a:ext uri="{FF2B5EF4-FFF2-40B4-BE49-F238E27FC236}">
                  <a16:creationId xmlns:a16="http://schemas.microsoft.com/office/drawing/2014/main" id="{880D9658-61BD-9105-BFB5-4DEAF2C682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96626"/>
              <a:ext cx="4032000" cy="3122733"/>
            </a:xfrm>
            <a:prstGeom prst="rect">
              <a:avLst/>
            </a:prstGeom>
          </p:spPr>
        </p:pic>
        <p:sp>
          <p:nvSpPr>
            <p:cNvPr id="33" name="Freeform: Shape 8">
              <a:extLst>
                <a:ext uri="{FF2B5EF4-FFF2-40B4-BE49-F238E27FC236}">
                  <a16:creationId xmlns:a16="http://schemas.microsoft.com/office/drawing/2014/main" id="{BE669887-785E-9373-79CF-356E8046C5B4}"/>
                </a:ext>
              </a:extLst>
            </p:cNvPr>
            <p:cNvSpPr/>
            <p:nvPr/>
          </p:nvSpPr>
          <p:spPr>
            <a:xfrm>
              <a:off x="755374" y="1502797"/>
              <a:ext cx="3122212" cy="1998427"/>
            </a:xfrm>
            <a:custGeom>
              <a:avLst/>
              <a:gdLst>
                <a:gd name="connsiteX0" fmla="*/ 0 w 3122212"/>
                <a:gd name="connsiteY0" fmla="*/ 0 h 1998427"/>
                <a:gd name="connsiteX1" fmla="*/ 68911 w 3122212"/>
                <a:gd name="connsiteY1" fmla="*/ 241189 h 1998427"/>
                <a:gd name="connsiteX2" fmla="*/ 166977 w 3122212"/>
                <a:gd name="connsiteY2" fmla="*/ 490330 h 1998427"/>
                <a:gd name="connsiteX3" fmla="*/ 280946 w 3122212"/>
                <a:gd name="connsiteY3" fmla="*/ 710316 h 1998427"/>
                <a:gd name="connsiteX4" fmla="*/ 365760 w 3122212"/>
                <a:gd name="connsiteY4" fmla="*/ 829586 h 1998427"/>
                <a:gd name="connsiteX5" fmla="*/ 482379 w 3122212"/>
                <a:gd name="connsiteY5" fmla="*/ 980660 h 1998427"/>
                <a:gd name="connsiteX6" fmla="*/ 652007 w 3122212"/>
                <a:gd name="connsiteY6" fmla="*/ 1134386 h 1998427"/>
                <a:gd name="connsiteX7" fmla="*/ 832236 w 3122212"/>
                <a:gd name="connsiteY7" fmla="*/ 1266907 h 1998427"/>
                <a:gd name="connsiteX8" fmla="*/ 1012466 w 3122212"/>
                <a:gd name="connsiteY8" fmla="*/ 1386177 h 1998427"/>
                <a:gd name="connsiteX9" fmla="*/ 1272209 w 3122212"/>
                <a:gd name="connsiteY9" fmla="*/ 1542553 h 1998427"/>
                <a:gd name="connsiteX10" fmla="*/ 1553155 w 3122212"/>
                <a:gd name="connsiteY10" fmla="*/ 1656521 h 1998427"/>
                <a:gd name="connsiteX11" fmla="*/ 1945419 w 3122212"/>
                <a:gd name="connsiteY11" fmla="*/ 1775791 h 1998427"/>
                <a:gd name="connsiteX12" fmla="*/ 2395993 w 3122212"/>
                <a:gd name="connsiteY12" fmla="*/ 1879158 h 1998427"/>
                <a:gd name="connsiteX13" fmla="*/ 2881023 w 3122212"/>
                <a:gd name="connsiteY13" fmla="*/ 1963972 h 1998427"/>
                <a:gd name="connsiteX14" fmla="*/ 3122212 w 3122212"/>
                <a:gd name="connsiteY14" fmla="*/ 1998427 h 1998427"/>
                <a:gd name="connsiteX15" fmla="*/ 3116911 w 3122212"/>
                <a:gd name="connsiteY15" fmla="*/ 5300 h 1998427"/>
                <a:gd name="connsiteX16" fmla="*/ 0 w 3122212"/>
                <a:gd name="connsiteY16" fmla="*/ 0 h 199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2212" h="1998427">
                  <a:moveTo>
                    <a:pt x="0" y="0"/>
                  </a:moveTo>
                  <a:lnTo>
                    <a:pt x="68911" y="241189"/>
                  </a:lnTo>
                  <a:lnTo>
                    <a:pt x="166977" y="490330"/>
                  </a:lnTo>
                  <a:lnTo>
                    <a:pt x="280946" y="710316"/>
                  </a:lnTo>
                  <a:lnTo>
                    <a:pt x="365760" y="829586"/>
                  </a:lnTo>
                  <a:lnTo>
                    <a:pt x="482379" y="980660"/>
                  </a:lnTo>
                  <a:lnTo>
                    <a:pt x="652007" y="1134386"/>
                  </a:lnTo>
                  <a:lnTo>
                    <a:pt x="832236" y="1266907"/>
                  </a:lnTo>
                  <a:lnTo>
                    <a:pt x="1012466" y="1386177"/>
                  </a:lnTo>
                  <a:lnTo>
                    <a:pt x="1272209" y="1542553"/>
                  </a:lnTo>
                  <a:lnTo>
                    <a:pt x="1553155" y="1656521"/>
                  </a:lnTo>
                  <a:lnTo>
                    <a:pt x="1945419" y="1775791"/>
                  </a:lnTo>
                  <a:lnTo>
                    <a:pt x="2395993" y="1879158"/>
                  </a:lnTo>
                  <a:lnTo>
                    <a:pt x="2881023" y="1963972"/>
                  </a:lnTo>
                  <a:lnTo>
                    <a:pt x="3122212" y="1998427"/>
                  </a:lnTo>
                  <a:lnTo>
                    <a:pt x="3116911" y="5300"/>
                  </a:lnTo>
                  <a:lnTo>
                    <a:pt x="0" y="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9">
              <a:extLst>
                <a:ext uri="{FF2B5EF4-FFF2-40B4-BE49-F238E27FC236}">
                  <a16:creationId xmlns:a16="http://schemas.microsoft.com/office/drawing/2014/main" id="{93862E7E-0762-D43A-9E12-FE47BD9868CF}"/>
                </a:ext>
              </a:extLst>
            </p:cNvPr>
            <p:cNvSpPr/>
            <p:nvPr/>
          </p:nvSpPr>
          <p:spPr>
            <a:xfrm>
              <a:off x="972710" y="1505447"/>
              <a:ext cx="2899575" cy="1844703"/>
            </a:xfrm>
            <a:custGeom>
              <a:avLst/>
              <a:gdLst>
                <a:gd name="connsiteX0" fmla="*/ 0 w 2899575"/>
                <a:gd name="connsiteY0" fmla="*/ 0 h 1844703"/>
                <a:gd name="connsiteX1" fmla="*/ 92765 w 2899575"/>
                <a:gd name="connsiteY1" fmla="*/ 217336 h 1844703"/>
                <a:gd name="connsiteX2" fmla="*/ 180229 w 2899575"/>
                <a:gd name="connsiteY2" fmla="*/ 384313 h 1844703"/>
                <a:gd name="connsiteX3" fmla="*/ 267693 w 2899575"/>
                <a:gd name="connsiteY3" fmla="*/ 530087 h 1844703"/>
                <a:gd name="connsiteX4" fmla="*/ 386963 w 2899575"/>
                <a:gd name="connsiteY4" fmla="*/ 694414 h 1844703"/>
                <a:gd name="connsiteX5" fmla="*/ 553940 w 2899575"/>
                <a:gd name="connsiteY5" fmla="*/ 874643 h 1844703"/>
                <a:gd name="connsiteX6" fmla="*/ 824285 w 2899575"/>
                <a:gd name="connsiteY6" fmla="*/ 1099930 h 1844703"/>
                <a:gd name="connsiteX7" fmla="*/ 1158240 w 2899575"/>
                <a:gd name="connsiteY7" fmla="*/ 1296063 h 1844703"/>
                <a:gd name="connsiteX8" fmla="*/ 1492194 w 2899575"/>
                <a:gd name="connsiteY8" fmla="*/ 1444487 h 1844703"/>
                <a:gd name="connsiteX9" fmla="*/ 1812897 w 2899575"/>
                <a:gd name="connsiteY9" fmla="*/ 1558456 h 1844703"/>
                <a:gd name="connsiteX10" fmla="*/ 2478156 w 2899575"/>
                <a:gd name="connsiteY10" fmla="*/ 1746636 h 1844703"/>
                <a:gd name="connsiteX11" fmla="*/ 2899575 w 2899575"/>
                <a:gd name="connsiteY11" fmla="*/ 1844703 h 1844703"/>
                <a:gd name="connsiteX12" fmla="*/ 2899575 w 2899575"/>
                <a:gd name="connsiteY12" fmla="*/ 5301 h 1844703"/>
                <a:gd name="connsiteX13" fmla="*/ 0 w 2899575"/>
                <a:gd name="connsiteY13" fmla="*/ 0 h 184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575" h="1844703">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10">
              <a:extLst>
                <a:ext uri="{FF2B5EF4-FFF2-40B4-BE49-F238E27FC236}">
                  <a16:creationId xmlns:a16="http://schemas.microsoft.com/office/drawing/2014/main" id="{878A8E37-3299-7339-F743-D2C321CC6350}"/>
                </a:ext>
              </a:extLst>
            </p:cNvPr>
            <p:cNvSpPr/>
            <p:nvPr/>
          </p:nvSpPr>
          <p:spPr>
            <a:xfrm>
              <a:off x="1150289" y="1508097"/>
              <a:ext cx="2724647" cy="1823500"/>
            </a:xfrm>
            <a:custGeom>
              <a:avLst/>
              <a:gdLst>
                <a:gd name="connsiteX0" fmla="*/ 0 w 2724647"/>
                <a:gd name="connsiteY0" fmla="*/ 0 h 1823500"/>
                <a:gd name="connsiteX1" fmla="*/ 76862 w 2724647"/>
                <a:gd name="connsiteY1" fmla="*/ 156376 h 1823500"/>
                <a:gd name="connsiteX2" fmla="*/ 161676 w 2724647"/>
                <a:gd name="connsiteY2" fmla="*/ 318053 h 1823500"/>
                <a:gd name="connsiteX3" fmla="*/ 243840 w 2724647"/>
                <a:gd name="connsiteY3" fmla="*/ 447924 h 1823500"/>
                <a:gd name="connsiteX4" fmla="*/ 363109 w 2724647"/>
                <a:gd name="connsiteY4" fmla="*/ 596348 h 1823500"/>
                <a:gd name="connsiteX5" fmla="*/ 424069 w 2724647"/>
                <a:gd name="connsiteY5" fmla="*/ 675861 h 1823500"/>
                <a:gd name="connsiteX6" fmla="*/ 633454 w 2724647"/>
                <a:gd name="connsiteY6" fmla="*/ 909100 h 1823500"/>
                <a:gd name="connsiteX7" fmla="*/ 895847 w 2724647"/>
                <a:gd name="connsiteY7" fmla="*/ 1126435 h 1823500"/>
                <a:gd name="connsiteX8" fmla="*/ 1129085 w 2724647"/>
                <a:gd name="connsiteY8" fmla="*/ 1277510 h 1823500"/>
                <a:gd name="connsiteX9" fmla="*/ 1404730 w 2724647"/>
                <a:gd name="connsiteY9" fmla="*/ 1420633 h 1823500"/>
                <a:gd name="connsiteX10" fmla="*/ 1704229 w 2724647"/>
                <a:gd name="connsiteY10" fmla="*/ 1545204 h 1823500"/>
                <a:gd name="connsiteX11" fmla="*/ 2067339 w 2724647"/>
                <a:gd name="connsiteY11" fmla="*/ 1661823 h 1823500"/>
                <a:gd name="connsiteX12" fmla="*/ 2724647 w 2724647"/>
                <a:gd name="connsiteY12" fmla="*/ 1823500 h 1823500"/>
                <a:gd name="connsiteX13" fmla="*/ 2721996 w 2724647"/>
                <a:gd name="connsiteY13" fmla="*/ 5301 h 1823500"/>
                <a:gd name="connsiteX14" fmla="*/ 0 w 2724647"/>
                <a:gd name="connsiteY14" fmla="*/ 0 h 18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4647" h="1823500">
                  <a:moveTo>
                    <a:pt x="0" y="0"/>
                  </a:moveTo>
                  <a:lnTo>
                    <a:pt x="76862" y="156376"/>
                  </a:lnTo>
                  <a:lnTo>
                    <a:pt x="161676" y="318053"/>
                  </a:lnTo>
                  <a:lnTo>
                    <a:pt x="243840" y="447924"/>
                  </a:lnTo>
                  <a:lnTo>
                    <a:pt x="363109" y="596348"/>
                  </a:lnTo>
                  <a:lnTo>
                    <a:pt x="424069" y="675861"/>
                  </a:lnTo>
                  <a:lnTo>
                    <a:pt x="633454" y="909100"/>
                  </a:lnTo>
                  <a:lnTo>
                    <a:pt x="895847" y="1126435"/>
                  </a:lnTo>
                  <a:lnTo>
                    <a:pt x="1129085" y="1277510"/>
                  </a:lnTo>
                  <a:lnTo>
                    <a:pt x="1404730" y="1420633"/>
                  </a:lnTo>
                  <a:lnTo>
                    <a:pt x="1704229" y="1545204"/>
                  </a:lnTo>
                  <a:lnTo>
                    <a:pt x="2067339" y="1661823"/>
                  </a:lnTo>
                  <a:lnTo>
                    <a:pt x="2724647" y="1823500"/>
                  </a:lnTo>
                  <a:cubicBezTo>
                    <a:pt x="2723763" y="1217434"/>
                    <a:pt x="2722880" y="611367"/>
                    <a:pt x="2721996" y="530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Shape 11">
              <a:extLst>
                <a:ext uri="{FF2B5EF4-FFF2-40B4-BE49-F238E27FC236}">
                  <a16:creationId xmlns:a16="http://schemas.microsoft.com/office/drawing/2014/main" id="{4C143F18-03CA-E183-43C3-EDDD9C616E93}"/>
                </a:ext>
              </a:extLst>
            </p:cNvPr>
            <p:cNvSpPr/>
            <p:nvPr/>
          </p:nvSpPr>
          <p:spPr>
            <a:xfrm>
              <a:off x="1213899" y="1508097"/>
              <a:ext cx="2661037" cy="1818199"/>
            </a:xfrm>
            <a:custGeom>
              <a:avLst/>
              <a:gdLst>
                <a:gd name="connsiteX0" fmla="*/ 0 w 2661037"/>
                <a:gd name="connsiteY0" fmla="*/ 0 h 1818199"/>
                <a:gd name="connsiteX1" fmla="*/ 79513 w 2661037"/>
                <a:gd name="connsiteY1" fmla="*/ 198783 h 1818199"/>
                <a:gd name="connsiteX2" fmla="*/ 198783 w 2661037"/>
                <a:gd name="connsiteY2" fmla="*/ 434672 h 1818199"/>
                <a:gd name="connsiteX3" fmla="*/ 320703 w 2661037"/>
                <a:gd name="connsiteY3" fmla="*/ 620202 h 1818199"/>
                <a:gd name="connsiteX4" fmla="*/ 527437 w 2661037"/>
                <a:gd name="connsiteY4" fmla="*/ 869343 h 1818199"/>
                <a:gd name="connsiteX5" fmla="*/ 728870 w 2661037"/>
                <a:gd name="connsiteY5" fmla="*/ 1054873 h 1818199"/>
                <a:gd name="connsiteX6" fmla="*/ 1001864 w 2661037"/>
                <a:gd name="connsiteY6" fmla="*/ 1245705 h 1818199"/>
                <a:gd name="connsiteX7" fmla="*/ 1237753 w 2661037"/>
                <a:gd name="connsiteY7" fmla="*/ 1367625 h 1818199"/>
                <a:gd name="connsiteX8" fmla="*/ 1611464 w 2661037"/>
                <a:gd name="connsiteY8" fmla="*/ 1537253 h 1818199"/>
                <a:gd name="connsiteX9" fmla="*/ 2077941 w 2661037"/>
                <a:gd name="connsiteY9" fmla="*/ 1688327 h 1818199"/>
                <a:gd name="connsiteX10" fmla="*/ 2658386 w 2661037"/>
                <a:gd name="connsiteY10" fmla="*/ 1818199 h 1818199"/>
                <a:gd name="connsiteX11" fmla="*/ 2661037 w 2661037"/>
                <a:gd name="connsiteY11" fmla="*/ 5301 h 1818199"/>
                <a:gd name="connsiteX12" fmla="*/ 0 w 2661037"/>
                <a:gd name="connsiteY12" fmla="*/ 0 h 181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1037" h="1818199">
                  <a:moveTo>
                    <a:pt x="0" y="0"/>
                  </a:moveTo>
                  <a:lnTo>
                    <a:pt x="79513" y="198783"/>
                  </a:lnTo>
                  <a:lnTo>
                    <a:pt x="198783" y="434672"/>
                  </a:lnTo>
                  <a:lnTo>
                    <a:pt x="320703" y="620202"/>
                  </a:lnTo>
                  <a:lnTo>
                    <a:pt x="527437" y="869343"/>
                  </a:lnTo>
                  <a:lnTo>
                    <a:pt x="728870" y="1054873"/>
                  </a:lnTo>
                  <a:lnTo>
                    <a:pt x="1001864" y="1245705"/>
                  </a:lnTo>
                  <a:lnTo>
                    <a:pt x="1237753" y="1367625"/>
                  </a:lnTo>
                  <a:lnTo>
                    <a:pt x="1611464" y="1537253"/>
                  </a:lnTo>
                  <a:lnTo>
                    <a:pt x="2077941" y="1688327"/>
                  </a:lnTo>
                  <a:lnTo>
                    <a:pt x="2658386" y="1818199"/>
                  </a:lnTo>
                  <a:cubicBezTo>
                    <a:pt x="2659270" y="1213900"/>
                    <a:pt x="2660153" y="609600"/>
                    <a:pt x="2661037" y="5301"/>
                  </a:cubicBez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CasellaDiTesto 36">
            <a:extLst>
              <a:ext uri="{FF2B5EF4-FFF2-40B4-BE49-F238E27FC236}">
                <a16:creationId xmlns:a16="http://schemas.microsoft.com/office/drawing/2014/main" id="{DE539F81-1CD0-500C-25B8-15B766E53290}"/>
              </a:ext>
            </a:extLst>
          </p:cNvPr>
          <p:cNvSpPr txBox="1"/>
          <p:nvPr/>
        </p:nvSpPr>
        <p:spPr>
          <a:xfrm>
            <a:off x="4497115" y="1441364"/>
            <a:ext cx="3465579" cy="369332"/>
          </a:xfrm>
          <a:prstGeom prst="rect">
            <a:avLst/>
          </a:prstGeom>
          <a:solidFill>
            <a:schemeClr val="bg1"/>
          </a:solidFill>
        </p:spPr>
        <p:txBody>
          <a:bodyPr wrap="square" rtlCol="0">
            <a:spAutoFit/>
          </a:bodyPr>
          <a:lstStyle/>
          <a:p>
            <a:r>
              <a:rPr lang="en-GB" b="1" dirty="0"/>
              <a:t>Quadrupole - </a:t>
            </a:r>
            <a:r>
              <a:rPr lang="en-GB" b="1" dirty="0" err="1"/>
              <a:t>ReBCO</a:t>
            </a:r>
            <a:r>
              <a:rPr lang="en-GB" b="1" dirty="0"/>
              <a:t> @ 4.5K</a:t>
            </a:r>
            <a:r>
              <a:rPr lang="en-GB" b="1" baseline="30000" dirty="0"/>
              <a:t> [1,2,3]</a:t>
            </a:r>
            <a:endParaRPr lang="en-GB" b="1" dirty="0"/>
          </a:p>
        </p:txBody>
      </p:sp>
      <p:sp>
        <p:nvSpPr>
          <p:cNvPr id="71" name="Rettangolo 70">
            <a:extLst>
              <a:ext uri="{FF2B5EF4-FFF2-40B4-BE49-F238E27FC236}">
                <a16:creationId xmlns:a16="http://schemas.microsoft.com/office/drawing/2014/main" id="{5995D91A-5859-C287-8490-B623C40AA7A1}"/>
              </a:ext>
            </a:extLst>
          </p:cNvPr>
          <p:cNvSpPr/>
          <p:nvPr/>
        </p:nvSpPr>
        <p:spPr>
          <a:xfrm>
            <a:off x="7056312" y="3388927"/>
            <a:ext cx="112516" cy="11676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75" name="CasellaDiTesto 74">
            <a:extLst>
              <a:ext uri="{FF2B5EF4-FFF2-40B4-BE49-F238E27FC236}">
                <a16:creationId xmlns:a16="http://schemas.microsoft.com/office/drawing/2014/main" id="{202E1B94-8CC7-9125-EA6F-C9E0371F4131}"/>
              </a:ext>
            </a:extLst>
          </p:cNvPr>
          <p:cNvSpPr txBox="1"/>
          <p:nvPr/>
        </p:nvSpPr>
        <p:spPr>
          <a:xfrm>
            <a:off x="6168687" y="3738210"/>
            <a:ext cx="1802965" cy="461665"/>
          </a:xfrm>
          <a:prstGeom prst="rect">
            <a:avLst/>
          </a:prstGeom>
          <a:noFill/>
        </p:spPr>
        <p:txBody>
          <a:bodyPr wrap="square" rtlCol="0">
            <a:spAutoFit/>
          </a:bodyPr>
          <a:lstStyle/>
          <a:p>
            <a:pPr algn="ctr"/>
            <a:r>
              <a:rPr lang="en-GB" sz="1200" dirty="0">
                <a:solidFill>
                  <a:srgbClr val="FF0000"/>
                </a:solidFill>
              </a:rPr>
              <a:t>[300T/m, 140 mm] </a:t>
            </a:r>
          </a:p>
          <a:p>
            <a:pPr algn="ctr"/>
            <a:r>
              <a:rPr lang="en-GB" sz="1200" b="1" i="1" dirty="0">
                <a:solidFill>
                  <a:srgbClr val="FF0000"/>
                </a:solidFill>
              </a:rPr>
              <a:t>Proposed design point</a:t>
            </a:r>
          </a:p>
        </p:txBody>
      </p:sp>
      <p:grpSp>
        <p:nvGrpSpPr>
          <p:cNvPr id="78" name="Group 51">
            <a:extLst>
              <a:ext uri="{FF2B5EF4-FFF2-40B4-BE49-F238E27FC236}">
                <a16:creationId xmlns:a16="http://schemas.microsoft.com/office/drawing/2014/main" id="{4EB9B0B8-4588-4E37-307E-71610DF89049}"/>
              </a:ext>
            </a:extLst>
          </p:cNvPr>
          <p:cNvGrpSpPr/>
          <p:nvPr/>
        </p:nvGrpSpPr>
        <p:grpSpPr>
          <a:xfrm>
            <a:off x="19923" y="1503905"/>
            <a:ext cx="4032000" cy="3196373"/>
            <a:chOff x="8153400" y="1235534"/>
            <a:chExt cx="4032000" cy="3196373"/>
          </a:xfrm>
        </p:grpSpPr>
        <p:pic>
          <p:nvPicPr>
            <p:cNvPr id="79" name="Picture 7">
              <a:extLst>
                <a:ext uri="{FF2B5EF4-FFF2-40B4-BE49-F238E27FC236}">
                  <a16:creationId xmlns:a16="http://schemas.microsoft.com/office/drawing/2014/main" id="{36A1253C-206A-42CE-6BF9-4C20EECFF619}"/>
                </a:ext>
              </a:extLst>
            </p:cNvPr>
            <p:cNvPicPr>
              <a:picLocks noChangeAspect="1"/>
            </p:cNvPicPr>
            <p:nvPr/>
          </p:nvPicPr>
          <p:blipFill>
            <a:blip r:embed="rId4">
              <a:extLst>
                <a:ext uri="{28A0092B-C50C-407E-A947-70E740481C1C}">
                  <a14:useLocalDpi xmlns:a14="http://schemas.microsoft.com/office/drawing/2010/main" val="0"/>
                </a:ext>
              </a:extLst>
            </a:blip>
            <a:srcRect t="-1542" b="-1"/>
            <a:stretch>
              <a:fillRect/>
            </a:stretch>
          </p:blipFill>
          <p:spPr>
            <a:xfrm>
              <a:off x="8153400" y="1235534"/>
              <a:ext cx="4032000" cy="3196373"/>
            </a:xfrm>
            <a:prstGeom prst="rect">
              <a:avLst/>
            </a:prstGeom>
          </p:spPr>
        </p:pic>
        <p:sp>
          <p:nvSpPr>
            <p:cNvPr id="80" name="Freeform: Shape 22">
              <a:extLst>
                <a:ext uri="{FF2B5EF4-FFF2-40B4-BE49-F238E27FC236}">
                  <a16:creationId xmlns:a16="http://schemas.microsoft.com/office/drawing/2014/main" id="{2AFFDD59-8609-34F7-0406-87C8707D87A0}"/>
                </a:ext>
              </a:extLst>
            </p:cNvPr>
            <p:cNvSpPr/>
            <p:nvPr/>
          </p:nvSpPr>
          <p:spPr>
            <a:xfrm>
              <a:off x="8926664" y="1492195"/>
              <a:ext cx="3138115" cy="2578873"/>
            </a:xfrm>
            <a:custGeom>
              <a:avLst/>
              <a:gdLst>
                <a:gd name="connsiteX0" fmla="*/ 0 w 3138115"/>
                <a:gd name="connsiteY0" fmla="*/ 7951 h 2578873"/>
                <a:gd name="connsiteX1" fmla="*/ 108668 w 3138115"/>
                <a:gd name="connsiteY1" fmla="*/ 363109 h 2578873"/>
                <a:gd name="connsiteX2" fmla="*/ 235889 w 3138115"/>
                <a:gd name="connsiteY2" fmla="*/ 683812 h 2578873"/>
                <a:gd name="connsiteX3" fmla="*/ 376362 w 3138115"/>
                <a:gd name="connsiteY3" fmla="*/ 967408 h 2578873"/>
                <a:gd name="connsiteX4" fmla="*/ 532738 w 3138115"/>
                <a:gd name="connsiteY4" fmla="*/ 1200647 h 2578873"/>
                <a:gd name="connsiteX5" fmla="*/ 715618 w 3138115"/>
                <a:gd name="connsiteY5" fmla="*/ 1457739 h 2578873"/>
                <a:gd name="connsiteX6" fmla="*/ 922352 w 3138115"/>
                <a:gd name="connsiteY6" fmla="*/ 1706880 h 2578873"/>
                <a:gd name="connsiteX7" fmla="*/ 2064689 w 3138115"/>
                <a:gd name="connsiteY7" fmla="*/ 2578873 h 2578873"/>
                <a:gd name="connsiteX8" fmla="*/ 3132814 w 3138115"/>
                <a:gd name="connsiteY8" fmla="*/ 2573572 h 2578873"/>
                <a:gd name="connsiteX9" fmla="*/ 3138115 w 3138115"/>
                <a:gd name="connsiteY9" fmla="*/ 0 h 2578873"/>
                <a:gd name="connsiteX10" fmla="*/ 0 w 3138115"/>
                <a:gd name="connsiteY10" fmla="*/ 7951 h 25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115" h="2578873">
                  <a:moveTo>
                    <a:pt x="0" y="7951"/>
                  </a:moveTo>
                  <a:lnTo>
                    <a:pt x="108668" y="363109"/>
                  </a:lnTo>
                  <a:lnTo>
                    <a:pt x="235889" y="683812"/>
                  </a:lnTo>
                  <a:lnTo>
                    <a:pt x="376362" y="967408"/>
                  </a:lnTo>
                  <a:lnTo>
                    <a:pt x="532738" y="1200647"/>
                  </a:lnTo>
                  <a:lnTo>
                    <a:pt x="715618" y="1457739"/>
                  </a:lnTo>
                  <a:lnTo>
                    <a:pt x="922352" y="1706880"/>
                  </a:lnTo>
                  <a:lnTo>
                    <a:pt x="2064689" y="2578873"/>
                  </a:lnTo>
                  <a:lnTo>
                    <a:pt x="3132814" y="2573572"/>
                  </a:lnTo>
                  <a:lnTo>
                    <a:pt x="3138115" y="0"/>
                  </a:lnTo>
                  <a:lnTo>
                    <a:pt x="0" y="7951"/>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Shape 23">
              <a:extLst>
                <a:ext uri="{FF2B5EF4-FFF2-40B4-BE49-F238E27FC236}">
                  <a16:creationId xmlns:a16="http://schemas.microsoft.com/office/drawing/2014/main" id="{C7DFA2BE-043E-111A-2137-8E306AB9573B}"/>
                </a:ext>
              </a:extLst>
            </p:cNvPr>
            <p:cNvSpPr/>
            <p:nvPr/>
          </p:nvSpPr>
          <p:spPr>
            <a:xfrm>
              <a:off x="9668786" y="1497496"/>
              <a:ext cx="2393343" cy="2568271"/>
            </a:xfrm>
            <a:custGeom>
              <a:avLst/>
              <a:gdLst>
                <a:gd name="connsiteX0" fmla="*/ 0 w 2393343"/>
                <a:gd name="connsiteY0" fmla="*/ 0 h 2568271"/>
                <a:gd name="connsiteX1" fmla="*/ 100717 w 2393343"/>
                <a:gd name="connsiteY1" fmla="*/ 235888 h 2568271"/>
                <a:gd name="connsiteX2" fmla="*/ 230588 w 2393343"/>
                <a:gd name="connsiteY2" fmla="*/ 485029 h 2568271"/>
                <a:gd name="connsiteX3" fmla="*/ 402866 w 2393343"/>
                <a:gd name="connsiteY3" fmla="*/ 784528 h 2568271"/>
                <a:gd name="connsiteX4" fmla="*/ 644056 w 2393343"/>
                <a:gd name="connsiteY4" fmla="*/ 1182094 h 2568271"/>
                <a:gd name="connsiteX5" fmla="*/ 911750 w 2393343"/>
                <a:gd name="connsiteY5" fmla="*/ 1571707 h 2568271"/>
                <a:gd name="connsiteX6" fmla="*/ 1020417 w 2393343"/>
                <a:gd name="connsiteY6" fmla="*/ 1728083 h 2568271"/>
                <a:gd name="connsiteX7" fmla="*/ 1240404 w 2393343"/>
                <a:gd name="connsiteY7" fmla="*/ 1958671 h 2568271"/>
                <a:gd name="connsiteX8" fmla="*/ 1333169 w 2393343"/>
                <a:gd name="connsiteY8" fmla="*/ 2568271 h 2568271"/>
                <a:gd name="connsiteX9" fmla="*/ 2393343 w 2393343"/>
                <a:gd name="connsiteY9" fmla="*/ 2568271 h 2568271"/>
                <a:gd name="connsiteX10" fmla="*/ 2393343 w 2393343"/>
                <a:gd name="connsiteY10" fmla="*/ 2650 h 2568271"/>
                <a:gd name="connsiteX11" fmla="*/ 0 w 2393343"/>
                <a:gd name="connsiteY11" fmla="*/ 0 h 256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43" h="2568271">
                  <a:moveTo>
                    <a:pt x="0" y="0"/>
                  </a:moveTo>
                  <a:lnTo>
                    <a:pt x="100717" y="235888"/>
                  </a:lnTo>
                  <a:lnTo>
                    <a:pt x="230588" y="485029"/>
                  </a:lnTo>
                  <a:lnTo>
                    <a:pt x="402866" y="784528"/>
                  </a:lnTo>
                  <a:lnTo>
                    <a:pt x="644056" y="1182094"/>
                  </a:lnTo>
                  <a:lnTo>
                    <a:pt x="911750" y="1571707"/>
                  </a:lnTo>
                  <a:lnTo>
                    <a:pt x="1020417" y="1728083"/>
                  </a:lnTo>
                  <a:lnTo>
                    <a:pt x="1240404" y="1958671"/>
                  </a:lnTo>
                  <a:lnTo>
                    <a:pt x="1333169" y="2568271"/>
                  </a:lnTo>
                  <a:lnTo>
                    <a:pt x="2393343" y="2568271"/>
                  </a:lnTo>
                  <a:lnTo>
                    <a:pt x="2393343" y="2650"/>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Shape 24">
              <a:extLst>
                <a:ext uri="{FF2B5EF4-FFF2-40B4-BE49-F238E27FC236}">
                  <a16:creationId xmlns:a16="http://schemas.microsoft.com/office/drawing/2014/main" id="{F0A3C414-C1E8-4322-F1C0-2509EEC78267}"/>
                </a:ext>
              </a:extLst>
            </p:cNvPr>
            <p:cNvSpPr/>
            <p:nvPr/>
          </p:nvSpPr>
          <p:spPr>
            <a:xfrm>
              <a:off x="10161767" y="1494845"/>
              <a:ext cx="1900362" cy="2570922"/>
            </a:xfrm>
            <a:custGeom>
              <a:avLst/>
              <a:gdLst>
                <a:gd name="connsiteX0" fmla="*/ 0 w 1900362"/>
                <a:gd name="connsiteY0" fmla="*/ 0 h 2570922"/>
                <a:gd name="connsiteX1" fmla="*/ 156376 w 1900362"/>
                <a:gd name="connsiteY1" fmla="*/ 283597 h 2570922"/>
                <a:gd name="connsiteX2" fmla="*/ 254442 w 1900362"/>
                <a:gd name="connsiteY2" fmla="*/ 450574 h 2570922"/>
                <a:gd name="connsiteX3" fmla="*/ 432021 w 1900362"/>
                <a:gd name="connsiteY3" fmla="*/ 712967 h 2570922"/>
                <a:gd name="connsiteX4" fmla="*/ 614901 w 1900362"/>
                <a:gd name="connsiteY4" fmla="*/ 1052223 h 2570922"/>
                <a:gd name="connsiteX5" fmla="*/ 840188 w 1900362"/>
                <a:gd name="connsiteY5" fmla="*/ 2570922 h 2570922"/>
                <a:gd name="connsiteX6" fmla="*/ 1900362 w 1900362"/>
                <a:gd name="connsiteY6" fmla="*/ 2565621 h 2570922"/>
                <a:gd name="connsiteX7" fmla="*/ 1897711 w 1900362"/>
                <a:gd name="connsiteY7" fmla="*/ 2651 h 2570922"/>
                <a:gd name="connsiteX8" fmla="*/ 0 w 1900362"/>
                <a:gd name="connsiteY8"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362" h="2570922">
                  <a:moveTo>
                    <a:pt x="0" y="0"/>
                  </a:moveTo>
                  <a:lnTo>
                    <a:pt x="156376" y="283597"/>
                  </a:lnTo>
                  <a:lnTo>
                    <a:pt x="254442" y="450574"/>
                  </a:lnTo>
                  <a:lnTo>
                    <a:pt x="432021" y="712967"/>
                  </a:lnTo>
                  <a:lnTo>
                    <a:pt x="614901" y="1052223"/>
                  </a:lnTo>
                  <a:lnTo>
                    <a:pt x="840188" y="2570922"/>
                  </a:lnTo>
                  <a:lnTo>
                    <a:pt x="1900362" y="2565621"/>
                  </a:lnTo>
                  <a:cubicBezTo>
                    <a:pt x="1899478" y="1711298"/>
                    <a:pt x="1898595" y="856974"/>
                    <a:pt x="1897711" y="265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Shape 25">
              <a:extLst>
                <a:ext uri="{FF2B5EF4-FFF2-40B4-BE49-F238E27FC236}">
                  <a16:creationId xmlns:a16="http://schemas.microsoft.com/office/drawing/2014/main" id="{25425EB1-1C96-F1EB-17A4-8790A272C492}"/>
                </a:ext>
              </a:extLst>
            </p:cNvPr>
            <p:cNvSpPr/>
            <p:nvPr/>
          </p:nvSpPr>
          <p:spPr>
            <a:xfrm>
              <a:off x="10331395" y="1494845"/>
              <a:ext cx="1730734" cy="2568272"/>
            </a:xfrm>
            <a:custGeom>
              <a:avLst/>
              <a:gdLst>
                <a:gd name="connsiteX0" fmla="*/ 0 w 1730734"/>
                <a:gd name="connsiteY0" fmla="*/ 0 h 2568272"/>
                <a:gd name="connsiteX1" fmla="*/ 106017 w 1730734"/>
                <a:gd name="connsiteY1" fmla="*/ 318052 h 2568272"/>
                <a:gd name="connsiteX2" fmla="*/ 254442 w 1730734"/>
                <a:gd name="connsiteY2" fmla="*/ 681162 h 2568272"/>
                <a:gd name="connsiteX3" fmla="*/ 357808 w 1730734"/>
                <a:gd name="connsiteY3" fmla="*/ 882595 h 2568272"/>
                <a:gd name="connsiteX4" fmla="*/ 445273 w 1730734"/>
                <a:gd name="connsiteY4" fmla="*/ 1052223 h 2568272"/>
                <a:gd name="connsiteX5" fmla="*/ 670560 w 1730734"/>
                <a:gd name="connsiteY5" fmla="*/ 2568272 h 2568272"/>
                <a:gd name="connsiteX6" fmla="*/ 1730734 w 1730734"/>
                <a:gd name="connsiteY6" fmla="*/ 2565621 h 2568272"/>
                <a:gd name="connsiteX7" fmla="*/ 1730734 w 1730734"/>
                <a:gd name="connsiteY7" fmla="*/ 5301 h 2568272"/>
                <a:gd name="connsiteX8" fmla="*/ 0 w 1730734"/>
                <a:gd name="connsiteY8" fmla="*/ 0 h 256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734" h="2568272">
                  <a:moveTo>
                    <a:pt x="0" y="0"/>
                  </a:moveTo>
                  <a:lnTo>
                    <a:pt x="106017" y="318052"/>
                  </a:lnTo>
                  <a:lnTo>
                    <a:pt x="254442" y="681162"/>
                  </a:lnTo>
                  <a:lnTo>
                    <a:pt x="357808" y="882595"/>
                  </a:lnTo>
                  <a:lnTo>
                    <a:pt x="445273" y="1052223"/>
                  </a:lnTo>
                  <a:lnTo>
                    <a:pt x="670560" y="2568272"/>
                  </a:lnTo>
                  <a:lnTo>
                    <a:pt x="1730734" y="2565621"/>
                  </a:lnTo>
                  <a:lnTo>
                    <a:pt x="1730734" y="5301"/>
                  </a:lnTo>
                  <a:lnTo>
                    <a:pt x="0" y="0"/>
                  </a:lnTo>
                  <a:close/>
                </a:path>
              </a:pathLst>
            </a:custGeom>
            <a:solidFill>
              <a:srgbClr val="FF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7" name="CasellaDiTesto 86">
            <a:extLst>
              <a:ext uri="{FF2B5EF4-FFF2-40B4-BE49-F238E27FC236}">
                <a16:creationId xmlns:a16="http://schemas.microsoft.com/office/drawing/2014/main" id="{C1A77D4F-788B-950F-514F-E2B5AC9D12FA}"/>
              </a:ext>
            </a:extLst>
          </p:cNvPr>
          <p:cNvSpPr txBox="1"/>
          <p:nvPr/>
        </p:nvSpPr>
        <p:spPr>
          <a:xfrm>
            <a:off x="538555" y="1382873"/>
            <a:ext cx="3465579" cy="369332"/>
          </a:xfrm>
          <a:prstGeom prst="rect">
            <a:avLst/>
          </a:prstGeom>
          <a:solidFill>
            <a:schemeClr val="bg1"/>
          </a:solidFill>
        </p:spPr>
        <p:txBody>
          <a:bodyPr wrap="square" rtlCol="0">
            <a:spAutoFit/>
          </a:bodyPr>
          <a:lstStyle/>
          <a:p>
            <a:pPr algn="ctr"/>
            <a:r>
              <a:rPr lang="en-GB" b="1" dirty="0"/>
              <a:t>Dipole- </a:t>
            </a:r>
            <a:r>
              <a:rPr lang="en-GB" b="1" dirty="0" err="1"/>
              <a:t>ReBCO</a:t>
            </a:r>
            <a:r>
              <a:rPr lang="en-GB" b="1" dirty="0"/>
              <a:t> @ 20K</a:t>
            </a:r>
            <a:r>
              <a:rPr lang="en-GB" b="1" baseline="30000" dirty="0"/>
              <a:t>[1,2,3]</a:t>
            </a:r>
          </a:p>
        </p:txBody>
      </p:sp>
      <p:sp>
        <p:nvSpPr>
          <p:cNvPr id="96" name="Rettangolo 95">
            <a:extLst>
              <a:ext uri="{FF2B5EF4-FFF2-40B4-BE49-F238E27FC236}">
                <a16:creationId xmlns:a16="http://schemas.microsoft.com/office/drawing/2014/main" id="{ACF95544-5736-D8C2-A166-37A9F28244A9}"/>
              </a:ext>
            </a:extLst>
          </p:cNvPr>
          <p:cNvSpPr/>
          <p:nvPr/>
        </p:nvSpPr>
        <p:spPr>
          <a:xfrm>
            <a:off x="2384186" y="3299548"/>
            <a:ext cx="112516" cy="11676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asellaDiTesto 96">
            <a:extLst>
              <a:ext uri="{FF2B5EF4-FFF2-40B4-BE49-F238E27FC236}">
                <a16:creationId xmlns:a16="http://schemas.microsoft.com/office/drawing/2014/main" id="{94B51F0A-D164-8FB8-C549-6A1236F642B2}"/>
              </a:ext>
            </a:extLst>
          </p:cNvPr>
          <p:cNvSpPr txBox="1"/>
          <p:nvPr/>
        </p:nvSpPr>
        <p:spPr>
          <a:xfrm>
            <a:off x="1577183" y="3384431"/>
            <a:ext cx="1802965" cy="461665"/>
          </a:xfrm>
          <a:prstGeom prst="rect">
            <a:avLst/>
          </a:prstGeom>
          <a:noFill/>
        </p:spPr>
        <p:txBody>
          <a:bodyPr wrap="square" rtlCol="0">
            <a:spAutoFit/>
          </a:bodyPr>
          <a:lstStyle/>
          <a:p>
            <a:pPr algn="ctr"/>
            <a:r>
              <a:rPr lang="en-GB" sz="1200" dirty="0">
                <a:solidFill>
                  <a:srgbClr val="FF0000"/>
                </a:solidFill>
              </a:rPr>
              <a:t>[14T, 140 mm] </a:t>
            </a:r>
          </a:p>
          <a:p>
            <a:pPr algn="ctr"/>
            <a:r>
              <a:rPr lang="en-GB" sz="1200" b="1" i="1" dirty="0">
                <a:solidFill>
                  <a:srgbClr val="FF0000"/>
                </a:solidFill>
              </a:rPr>
              <a:t>Proposed design point</a:t>
            </a:r>
          </a:p>
        </p:txBody>
      </p:sp>
      <p:sp>
        <p:nvSpPr>
          <p:cNvPr id="102" name="CasellaDiTesto 101">
            <a:extLst>
              <a:ext uri="{FF2B5EF4-FFF2-40B4-BE49-F238E27FC236}">
                <a16:creationId xmlns:a16="http://schemas.microsoft.com/office/drawing/2014/main" id="{B6C7C1F6-3C61-4D0B-4364-AD6FFACAA104}"/>
              </a:ext>
            </a:extLst>
          </p:cNvPr>
          <p:cNvSpPr txBox="1"/>
          <p:nvPr/>
        </p:nvSpPr>
        <p:spPr>
          <a:xfrm>
            <a:off x="209188" y="4835443"/>
            <a:ext cx="5004403" cy="738664"/>
          </a:xfrm>
          <a:prstGeom prst="rect">
            <a:avLst/>
          </a:prstGeom>
          <a:noFill/>
        </p:spPr>
        <p:txBody>
          <a:bodyPr wrap="square">
            <a:spAutoFit/>
          </a:bodyPr>
          <a:lstStyle/>
          <a:p>
            <a:r>
              <a:rPr lang="it-IT" sz="1400" dirty="0"/>
              <a:t>Technology </a:t>
            </a:r>
            <a:r>
              <a:rPr lang="it-IT" sz="1400" dirty="0" err="1"/>
              <a:t>demonstrators</a:t>
            </a:r>
            <a:r>
              <a:rPr lang="it-IT" sz="1400" dirty="0"/>
              <a:t> </a:t>
            </a:r>
            <a:r>
              <a:rPr lang="it-IT" sz="1400" dirty="0" err="1"/>
              <a:t>corresponding</a:t>
            </a:r>
            <a:r>
              <a:rPr lang="it-IT" sz="1400" dirty="0"/>
              <a:t> to </a:t>
            </a:r>
            <a:r>
              <a:rPr lang="it-IT" sz="1400" dirty="0" err="1"/>
              <a:t>proposed</a:t>
            </a:r>
            <a:r>
              <a:rPr lang="it-IT" sz="1400" dirty="0"/>
              <a:t> design point </a:t>
            </a:r>
            <a:r>
              <a:rPr lang="it-IT" sz="1400" dirty="0" err="1"/>
              <a:t>identified</a:t>
            </a:r>
            <a:r>
              <a:rPr lang="it-IT" sz="1400" dirty="0"/>
              <a:t> </a:t>
            </a:r>
            <a:r>
              <a:rPr lang="it-IT" sz="1400" dirty="0" err="1"/>
              <a:t>as</a:t>
            </a:r>
            <a:r>
              <a:rPr lang="it-IT" sz="1400" dirty="0"/>
              <a:t> milestones in the </a:t>
            </a:r>
            <a:r>
              <a:rPr lang="it-IT" sz="1400" dirty="0" err="1"/>
              <a:t>supplementary</a:t>
            </a:r>
            <a:r>
              <a:rPr lang="it-IT" sz="1400" dirty="0"/>
              <a:t> report to the </a:t>
            </a:r>
            <a:r>
              <a:rPr lang="it-IT" sz="1400" dirty="0" err="1"/>
              <a:t>European</a:t>
            </a:r>
            <a:r>
              <a:rPr lang="it-IT" sz="1400" dirty="0"/>
              <a:t> Strategy for </a:t>
            </a:r>
            <a:r>
              <a:rPr lang="it-IT" sz="1400" dirty="0" err="1"/>
              <a:t>Particle</a:t>
            </a:r>
            <a:r>
              <a:rPr lang="it-IT" sz="1400" dirty="0"/>
              <a:t> </a:t>
            </a:r>
            <a:r>
              <a:rPr lang="it-IT" sz="1400" dirty="0" err="1"/>
              <a:t>Physics</a:t>
            </a:r>
            <a:r>
              <a:rPr lang="it-IT" sz="1400" dirty="0"/>
              <a:t> (</a:t>
            </a:r>
            <a:r>
              <a:rPr lang="it-IT" sz="1400" b="0" u="sng" dirty="0">
                <a:effectLst/>
                <a:hlinkClick r:id="rId5"/>
              </a:rPr>
              <a:t>arXiv:2504.21417</a:t>
            </a:r>
            <a:r>
              <a:rPr lang="it-IT" sz="1400" b="0" u="sng" dirty="0">
                <a:effectLst/>
              </a:rPr>
              <a:t>)</a:t>
            </a:r>
          </a:p>
        </p:txBody>
      </p:sp>
      <mc:AlternateContent xmlns:mc="http://schemas.openxmlformats.org/markup-compatibility/2006" xmlns:a14="http://schemas.microsoft.com/office/drawing/2010/main">
        <mc:Choice Requires="a14">
          <p:sp>
            <p:nvSpPr>
              <p:cNvPr id="103" name="CasellaDiTesto 102">
                <a:extLst>
                  <a:ext uri="{FF2B5EF4-FFF2-40B4-BE49-F238E27FC236}">
                    <a16:creationId xmlns:a16="http://schemas.microsoft.com/office/drawing/2014/main" id="{CBCA08E7-004A-2A4B-6A25-863902232E6B}"/>
                  </a:ext>
                </a:extLst>
              </p:cNvPr>
              <p:cNvSpPr txBox="1"/>
              <p:nvPr/>
            </p:nvSpPr>
            <p:spPr>
              <a:xfrm>
                <a:off x="8027311" y="3263987"/>
                <a:ext cx="4038285"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𝑪</m:t>
                      </m:r>
                      <m:r>
                        <a:rPr lang="en-US" sz="1600" b="1" i="1" smtClean="0">
                          <a:latin typeface="Cambria Math" panose="02040503050406030204" pitchFamily="18" charset="0"/>
                        </a:rPr>
                        <m:t> </m:t>
                      </m:r>
                      <m:d>
                        <m:dPr>
                          <m:begChr m:val="["/>
                          <m:endChr m:val="]"/>
                          <m:ctrlPr>
                            <a:rPr lang="en-US" sz="1600" b="1" i="1">
                              <a:latin typeface="Cambria Math" panose="02040503050406030204" pitchFamily="18" charset="0"/>
                            </a:rPr>
                          </m:ctrlPr>
                        </m:dPr>
                        <m:e>
                          <m:f>
                            <m:fPr>
                              <m:ctrlPr>
                                <a:rPr lang="en-US" sz="1600" b="1" i="1">
                                  <a:latin typeface="Cambria Math" panose="02040503050406030204" pitchFamily="18" charset="0"/>
                                </a:rPr>
                              </m:ctrlPr>
                            </m:fPr>
                            <m:num>
                              <m:r>
                                <a:rPr lang="en-US" sz="1600" b="1" i="1">
                                  <a:latin typeface="Cambria Math" panose="02040503050406030204" pitchFamily="18" charset="0"/>
                                </a:rPr>
                                <m:t>𝒌𝑬𝑼𝑹</m:t>
                              </m:r>
                            </m:num>
                            <m:den>
                              <m:r>
                                <a:rPr lang="en-US" sz="1600" b="1" i="1">
                                  <a:latin typeface="Cambria Math" panose="02040503050406030204" pitchFamily="18" charset="0"/>
                                </a:rPr>
                                <m:t>𝒎</m:t>
                              </m:r>
                            </m:den>
                          </m:f>
                        </m:e>
                      </m:d>
                      <m:r>
                        <a:rPr lang="en-US" sz="1600" b="1" i="1">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𝒄𝒐𝒊𝒍</m:t>
                          </m:r>
                        </m:sub>
                      </m:sSub>
                      <m:r>
                        <a:rPr lang="en-US" sz="1600" b="1" i="1" smtClean="0">
                          <a:solidFill>
                            <a:schemeClr val="tx1"/>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𝑪𝒐𝒍𝒅𝑴𝒂𝒔𝒔</m:t>
                          </m:r>
                        </m:sub>
                      </m:sSub>
                      <m:r>
                        <a:rPr lang="en-US" sz="1600" b="1" i="1" smtClean="0">
                          <a:solidFill>
                            <a:schemeClr val="tx1"/>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𝑪𝒓𝒚𝒐𝑴𝒂𝒈𝒏𝒆𝒕</m:t>
                          </m:r>
                        </m:sub>
                      </m:sSub>
                    </m:oMath>
                  </m:oMathPara>
                </a14:m>
                <a:endParaRPr lang="en-GB" sz="1600" b="1" dirty="0">
                  <a:solidFill>
                    <a:schemeClr val="tx1"/>
                  </a:solidFill>
                </a:endParaRPr>
              </a:p>
            </p:txBody>
          </p:sp>
        </mc:Choice>
        <mc:Fallback xmlns="">
          <p:sp>
            <p:nvSpPr>
              <p:cNvPr id="103" name="CasellaDiTesto 102">
                <a:extLst>
                  <a:ext uri="{FF2B5EF4-FFF2-40B4-BE49-F238E27FC236}">
                    <a16:creationId xmlns:a16="http://schemas.microsoft.com/office/drawing/2014/main" id="{CBCA08E7-004A-2A4B-6A25-863902232E6B}"/>
                  </a:ext>
                </a:extLst>
              </p:cNvPr>
              <p:cNvSpPr txBox="1">
                <a:spLocks noRot="1" noChangeAspect="1" noMove="1" noResize="1" noEditPoints="1" noAdjustHandles="1" noChangeArrowheads="1" noChangeShapeType="1" noTextEdit="1"/>
              </p:cNvSpPr>
              <p:nvPr/>
            </p:nvSpPr>
            <p:spPr>
              <a:xfrm>
                <a:off x="8027311" y="3263987"/>
                <a:ext cx="4038285" cy="474361"/>
              </a:xfrm>
              <a:prstGeom prst="rect">
                <a:avLst/>
              </a:prstGeom>
              <a:blipFill>
                <a:blip r:embed="rId12"/>
                <a:stretch>
                  <a:fillRect l="-943" r="-629" b="-10256"/>
                </a:stretch>
              </a:blipFill>
            </p:spPr>
            <p:txBody>
              <a:bodyPr/>
              <a:lstStyle/>
              <a:p>
                <a:r>
                  <a:rPr lang="en-GB">
                    <a:noFill/>
                  </a:rPr>
                  <a:t> </a:t>
                </a:r>
              </a:p>
            </p:txBody>
          </p:sp>
        </mc:Fallback>
      </mc:AlternateContent>
      <p:sp>
        <p:nvSpPr>
          <p:cNvPr id="104" name="CasellaDiTesto 103">
            <a:extLst>
              <a:ext uri="{FF2B5EF4-FFF2-40B4-BE49-F238E27FC236}">
                <a16:creationId xmlns:a16="http://schemas.microsoft.com/office/drawing/2014/main" id="{33F9A577-54DF-D4FF-7150-3BEAFAF6A792}"/>
              </a:ext>
            </a:extLst>
          </p:cNvPr>
          <p:cNvSpPr txBox="1"/>
          <p:nvPr/>
        </p:nvSpPr>
        <p:spPr>
          <a:xfrm>
            <a:off x="8260584" y="3784587"/>
            <a:ext cx="4023118" cy="646331"/>
          </a:xfrm>
          <a:prstGeom prst="rect">
            <a:avLst/>
          </a:prstGeom>
          <a:noFill/>
        </p:spPr>
        <p:txBody>
          <a:bodyPr wrap="square" rtlCol="0">
            <a:spAutoFit/>
          </a:bodyPr>
          <a:lstStyle/>
          <a:p>
            <a:r>
              <a:rPr lang="en-GB" dirty="0" err="1"/>
              <a:t>C</a:t>
            </a:r>
            <a:r>
              <a:rPr lang="en-GB" baseline="-25000" dirty="0" err="1"/>
              <a:t>ReBCO</a:t>
            </a:r>
            <a:r>
              <a:rPr lang="en-GB" dirty="0"/>
              <a:t>=8013 EUR/kg (today’s prize)</a:t>
            </a:r>
          </a:p>
          <a:p>
            <a:r>
              <a:rPr lang="en-GB" b="1" dirty="0" err="1">
                <a:solidFill>
                  <a:srgbClr val="FF0000"/>
                </a:solidFill>
              </a:rPr>
              <a:t>C</a:t>
            </a:r>
            <a:r>
              <a:rPr lang="en-GB" b="1" baseline="-25000" dirty="0" err="1">
                <a:solidFill>
                  <a:srgbClr val="FF0000"/>
                </a:solidFill>
              </a:rPr>
              <a:t>ReBCO</a:t>
            </a:r>
            <a:r>
              <a:rPr lang="en-GB" b="1" dirty="0">
                <a:solidFill>
                  <a:srgbClr val="FF0000"/>
                </a:solidFill>
              </a:rPr>
              <a:t>= 2671 EUR/kg (aspirational)</a:t>
            </a:r>
          </a:p>
        </p:txBody>
      </p:sp>
      <p:pic>
        <p:nvPicPr>
          <p:cNvPr id="105" name="Picture 7" descr="A diagram of a mathematical equation&#10;&#10;Description automatically generated with medium confidence">
            <a:extLst>
              <a:ext uri="{FF2B5EF4-FFF2-40B4-BE49-F238E27FC236}">
                <a16:creationId xmlns:a16="http://schemas.microsoft.com/office/drawing/2014/main" id="{A5958469-4559-036E-1ED2-D88283251655}"/>
              </a:ext>
            </a:extLst>
          </p:cNvPr>
          <p:cNvPicPr>
            <a:picLocks noChangeAspect="1"/>
          </p:cNvPicPr>
          <p:nvPr/>
        </p:nvPicPr>
        <p:blipFill>
          <a:blip r:embed="rId13">
            <a:alphaModFix/>
          </a:blip>
          <a:srcRect r="49238"/>
          <a:stretch>
            <a:fillRect/>
          </a:stretch>
        </p:blipFill>
        <p:spPr>
          <a:xfrm>
            <a:off x="544571" y="3465462"/>
            <a:ext cx="891294" cy="844169"/>
          </a:xfrm>
          <a:prstGeom prst="rect">
            <a:avLst/>
          </a:prstGeom>
        </p:spPr>
      </p:pic>
      <p:pic>
        <p:nvPicPr>
          <p:cNvPr id="106" name="Picture 7" descr="A diagram of a mathematical equation&#10;&#10;Description automatically generated with medium confidence">
            <a:extLst>
              <a:ext uri="{FF2B5EF4-FFF2-40B4-BE49-F238E27FC236}">
                <a16:creationId xmlns:a16="http://schemas.microsoft.com/office/drawing/2014/main" id="{F61519A1-E777-347A-03BA-AA4CA69A7FE0}"/>
              </a:ext>
            </a:extLst>
          </p:cNvPr>
          <p:cNvPicPr>
            <a:picLocks noChangeAspect="1"/>
          </p:cNvPicPr>
          <p:nvPr/>
        </p:nvPicPr>
        <p:blipFill>
          <a:blip r:embed="rId13"/>
          <a:srcRect l="50069"/>
          <a:stretch>
            <a:fillRect/>
          </a:stretch>
        </p:blipFill>
        <p:spPr>
          <a:xfrm>
            <a:off x="4563925" y="3442567"/>
            <a:ext cx="965712" cy="929871"/>
          </a:xfrm>
          <a:prstGeom prst="rect">
            <a:avLst/>
          </a:prstGeom>
        </p:spPr>
      </p:pic>
      <p:sp>
        <p:nvSpPr>
          <p:cNvPr id="107" name="TextBox 72">
            <a:extLst>
              <a:ext uri="{FF2B5EF4-FFF2-40B4-BE49-F238E27FC236}">
                <a16:creationId xmlns:a16="http://schemas.microsoft.com/office/drawing/2014/main" id="{01A4981B-8E5E-0902-22B7-A9ED225D47CC}"/>
              </a:ext>
            </a:extLst>
          </p:cNvPr>
          <p:cNvSpPr txBox="1"/>
          <p:nvPr/>
        </p:nvSpPr>
        <p:spPr>
          <a:xfrm>
            <a:off x="7969002" y="1426919"/>
            <a:ext cx="4357796" cy="2062103"/>
          </a:xfrm>
          <a:prstGeom prst="rect">
            <a:avLst/>
          </a:prstGeom>
          <a:noFill/>
        </p:spPr>
        <p:txBody>
          <a:bodyPr wrap="non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Summary of technical assumptions:</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Single sector coil</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Maximum allowed stress: 400 MPa</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Fujikura Tape, </a:t>
            </a:r>
            <a:r>
              <a:rPr lang="en-US" sz="1600" dirty="0" err="1">
                <a:latin typeface="Calibri" panose="020F0502020204030204" pitchFamily="34" charset="0"/>
                <a:ea typeface="Calibri" panose="020F0502020204030204" pitchFamily="34" charset="0"/>
                <a:cs typeface="Calibri" panose="020F0502020204030204" pitchFamily="34" charset="0"/>
              </a:rPr>
              <a:t>Roebel</a:t>
            </a:r>
            <a:r>
              <a:rPr lang="en-US" sz="1600" dirty="0">
                <a:latin typeface="Calibri" panose="020F0502020204030204" pitchFamily="34" charset="0"/>
                <a:ea typeface="Calibri" panose="020F0502020204030204" pitchFamily="34" charset="0"/>
                <a:cs typeface="Calibri" panose="020F0502020204030204" pitchFamily="34" charset="0"/>
              </a:rPr>
              <a:t>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Non-insulated or Metal-insulated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Baseline for ARC dipoles: 20 K, 400 KEur/m</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Baseline for IR quadrupoles: 4.5 K, 800 KEur/m</a:t>
            </a:r>
          </a:p>
          <a:p>
            <a:pPr marL="285750" indent="-285750">
              <a:buClr>
                <a:srgbClr val="FF0000"/>
              </a:buClr>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e 2">
            <a:extLst>
              <a:ext uri="{FF2B5EF4-FFF2-40B4-BE49-F238E27FC236}">
                <a16:creationId xmlns:a16="http://schemas.microsoft.com/office/drawing/2014/main" id="{C665EE09-68C2-1044-3168-A74DD6FEF739}"/>
              </a:ext>
            </a:extLst>
          </p:cNvPr>
          <p:cNvSpPr/>
          <p:nvPr/>
        </p:nvSpPr>
        <p:spPr>
          <a:xfrm>
            <a:off x="2616839" y="3294637"/>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extLst>
              <a:ext uri="{FF2B5EF4-FFF2-40B4-BE49-F238E27FC236}">
                <a16:creationId xmlns:a16="http://schemas.microsoft.com/office/drawing/2014/main" id="{EC248401-762F-FFF9-7D80-46E1EF9CDAFB}"/>
              </a:ext>
            </a:extLst>
          </p:cNvPr>
          <p:cNvSpPr txBox="1"/>
          <p:nvPr/>
        </p:nvSpPr>
        <p:spPr>
          <a:xfrm>
            <a:off x="2026113" y="3012818"/>
            <a:ext cx="1802965" cy="276999"/>
          </a:xfrm>
          <a:prstGeom prst="rect">
            <a:avLst/>
          </a:prstGeom>
          <a:noFill/>
        </p:spPr>
        <p:txBody>
          <a:bodyPr wrap="square" rtlCol="0">
            <a:spAutoFit/>
          </a:bodyPr>
          <a:lstStyle/>
          <a:p>
            <a:r>
              <a:rPr lang="en-GB" sz="1200" dirty="0"/>
              <a:t>ARC [16T, 140 mm]</a:t>
            </a:r>
          </a:p>
        </p:txBody>
      </p:sp>
      <p:sp>
        <p:nvSpPr>
          <p:cNvPr id="11" name="Ovale 10">
            <a:extLst>
              <a:ext uri="{FF2B5EF4-FFF2-40B4-BE49-F238E27FC236}">
                <a16:creationId xmlns:a16="http://schemas.microsoft.com/office/drawing/2014/main" id="{A6DB3338-8C9B-EBEE-4DEB-D953C31A519F}"/>
              </a:ext>
            </a:extLst>
          </p:cNvPr>
          <p:cNvSpPr/>
          <p:nvPr/>
        </p:nvSpPr>
        <p:spPr>
          <a:xfrm>
            <a:off x="1802408" y="2113730"/>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11">
            <a:extLst>
              <a:ext uri="{FF2B5EF4-FFF2-40B4-BE49-F238E27FC236}">
                <a16:creationId xmlns:a16="http://schemas.microsoft.com/office/drawing/2014/main" id="{A40036EA-E6C3-A3B2-2EC9-66D16AFB242A}"/>
              </a:ext>
            </a:extLst>
          </p:cNvPr>
          <p:cNvSpPr/>
          <p:nvPr/>
        </p:nvSpPr>
        <p:spPr>
          <a:xfrm>
            <a:off x="1465196" y="2222098"/>
            <a:ext cx="1168039" cy="216935"/>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a:extLst>
              <a:ext uri="{FF2B5EF4-FFF2-40B4-BE49-F238E27FC236}">
                <a16:creationId xmlns:a16="http://schemas.microsoft.com/office/drawing/2014/main" id="{18FC7B1D-EC3D-572E-F5CF-BC91681261F7}"/>
              </a:ext>
            </a:extLst>
          </p:cNvPr>
          <p:cNvSpPr txBox="1"/>
          <p:nvPr/>
        </p:nvSpPr>
        <p:spPr>
          <a:xfrm>
            <a:off x="1417744" y="2168619"/>
            <a:ext cx="1354850" cy="276999"/>
          </a:xfrm>
          <a:prstGeom prst="rect">
            <a:avLst/>
          </a:prstGeom>
          <a:noFill/>
        </p:spPr>
        <p:txBody>
          <a:bodyPr wrap="square" rtlCol="0">
            <a:spAutoFit/>
          </a:bodyPr>
          <a:lstStyle/>
          <a:p>
            <a:r>
              <a:rPr lang="en-GB" sz="1200" dirty="0"/>
              <a:t>IR [10T, 300 mm]</a:t>
            </a:r>
          </a:p>
        </p:txBody>
      </p:sp>
      <p:grpSp>
        <p:nvGrpSpPr>
          <p:cNvPr id="22" name="Gruppo 21">
            <a:extLst>
              <a:ext uri="{FF2B5EF4-FFF2-40B4-BE49-F238E27FC236}">
                <a16:creationId xmlns:a16="http://schemas.microsoft.com/office/drawing/2014/main" id="{AA8433BB-DEE9-BDD5-ACB2-B7266BCE67CD}"/>
              </a:ext>
            </a:extLst>
          </p:cNvPr>
          <p:cNvGrpSpPr/>
          <p:nvPr/>
        </p:nvGrpSpPr>
        <p:grpSpPr>
          <a:xfrm>
            <a:off x="5841208" y="2830166"/>
            <a:ext cx="1755060" cy="345276"/>
            <a:chOff x="5074849" y="-651049"/>
            <a:chExt cx="1755060" cy="345276"/>
          </a:xfrm>
        </p:grpSpPr>
        <p:sp>
          <p:nvSpPr>
            <p:cNvPr id="23" name="Ovale 22">
              <a:extLst>
                <a:ext uri="{FF2B5EF4-FFF2-40B4-BE49-F238E27FC236}">
                  <a16:creationId xmlns:a16="http://schemas.microsoft.com/office/drawing/2014/main" id="{7C981F1C-C867-FA5D-C9F7-70D35594134F}"/>
                </a:ext>
              </a:extLst>
            </p:cNvPr>
            <p:cNvSpPr/>
            <p:nvPr/>
          </p:nvSpPr>
          <p:spPr>
            <a:xfrm>
              <a:off x="5759699" y="-416386"/>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C557F904-EEFA-8D82-DA2E-F6EAD94F16D7}"/>
                </a:ext>
              </a:extLst>
            </p:cNvPr>
            <p:cNvSpPr txBox="1"/>
            <p:nvPr/>
          </p:nvSpPr>
          <p:spPr>
            <a:xfrm>
              <a:off x="5074849" y="-651049"/>
              <a:ext cx="1755060" cy="276999"/>
            </a:xfrm>
            <a:prstGeom prst="rect">
              <a:avLst/>
            </a:prstGeom>
            <a:noFill/>
          </p:spPr>
          <p:txBody>
            <a:bodyPr wrap="square" rtlCol="0">
              <a:spAutoFit/>
            </a:bodyPr>
            <a:lstStyle/>
            <a:p>
              <a:r>
                <a:rPr lang="en-GB" sz="1200" dirty="0"/>
                <a:t>ARC [240T/m, 170 mm]</a:t>
              </a:r>
            </a:p>
          </p:txBody>
        </p:sp>
        <p:sp>
          <p:nvSpPr>
            <p:cNvPr id="25" name="Rettangolo 24">
              <a:extLst>
                <a:ext uri="{FF2B5EF4-FFF2-40B4-BE49-F238E27FC236}">
                  <a16:creationId xmlns:a16="http://schemas.microsoft.com/office/drawing/2014/main" id="{A9A9BAD1-FF3C-8906-33AE-0210B4A16F81}"/>
                </a:ext>
              </a:extLst>
            </p:cNvPr>
            <p:cNvSpPr/>
            <p:nvPr/>
          </p:nvSpPr>
          <p:spPr>
            <a:xfrm>
              <a:off x="5106247" y="-587461"/>
              <a:ext cx="1664668" cy="236428"/>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uppo 25">
            <a:extLst>
              <a:ext uri="{FF2B5EF4-FFF2-40B4-BE49-F238E27FC236}">
                <a16:creationId xmlns:a16="http://schemas.microsoft.com/office/drawing/2014/main" id="{99925A35-FCA9-F531-636E-D994A6995843}"/>
              </a:ext>
            </a:extLst>
          </p:cNvPr>
          <p:cNvGrpSpPr/>
          <p:nvPr/>
        </p:nvGrpSpPr>
        <p:grpSpPr>
          <a:xfrm>
            <a:off x="4831913" y="2237319"/>
            <a:ext cx="1800257" cy="347023"/>
            <a:chOff x="7639674" y="-468947"/>
            <a:chExt cx="1800257" cy="347023"/>
          </a:xfrm>
        </p:grpSpPr>
        <p:sp>
          <p:nvSpPr>
            <p:cNvPr id="27" name="Ovale 26">
              <a:extLst>
                <a:ext uri="{FF2B5EF4-FFF2-40B4-BE49-F238E27FC236}">
                  <a16:creationId xmlns:a16="http://schemas.microsoft.com/office/drawing/2014/main" id="{5F7D73CC-E7CC-0A3F-CB2C-49BCA582029A}"/>
                </a:ext>
              </a:extLst>
            </p:cNvPr>
            <p:cNvSpPr/>
            <p:nvPr/>
          </p:nvSpPr>
          <p:spPr>
            <a:xfrm>
              <a:off x="8210795" y="-468947"/>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asellaDiTesto 27">
              <a:extLst>
                <a:ext uri="{FF2B5EF4-FFF2-40B4-BE49-F238E27FC236}">
                  <a16:creationId xmlns:a16="http://schemas.microsoft.com/office/drawing/2014/main" id="{22146948-04FA-3A14-BA41-1BE8730AC6AA}"/>
                </a:ext>
              </a:extLst>
            </p:cNvPr>
            <p:cNvSpPr txBox="1"/>
            <p:nvPr/>
          </p:nvSpPr>
          <p:spPr>
            <a:xfrm>
              <a:off x="7684871" y="-398923"/>
              <a:ext cx="1755060" cy="276999"/>
            </a:xfrm>
            <a:prstGeom prst="rect">
              <a:avLst/>
            </a:prstGeom>
            <a:noFill/>
          </p:spPr>
          <p:txBody>
            <a:bodyPr wrap="square" rtlCol="0">
              <a:spAutoFit/>
            </a:bodyPr>
            <a:lstStyle/>
            <a:p>
              <a:r>
                <a:rPr lang="en-GB" sz="1200" dirty="0"/>
                <a:t>IR [115T/m, 290 mm]</a:t>
              </a:r>
            </a:p>
          </p:txBody>
        </p:sp>
        <p:sp>
          <p:nvSpPr>
            <p:cNvPr id="30" name="Rettangolo 29">
              <a:extLst>
                <a:ext uri="{FF2B5EF4-FFF2-40B4-BE49-F238E27FC236}">
                  <a16:creationId xmlns:a16="http://schemas.microsoft.com/office/drawing/2014/main" id="{753D29C1-7F2F-D746-FFF1-8DB32A345851}"/>
                </a:ext>
              </a:extLst>
            </p:cNvPr>
            <p:cNvSpPr/>
            <p:nvPr/>
          </p:nvSpPr>
          <p:spPr>
            <a:xfrm>
              <a:off x="7639674" y="-326284"/>
              <a:ext cx="1489577" cy="167389"/>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6" name="Gruppo 55">
            <a:extLst>
              <a:ext uri="{FF2B5EF4-FFF2-40B4-BE49-F238E27FC236}">
                <a16:creationId xmlns:a16="http://schemas.microsoft.com/office/drawing/2014/main" id="{A17AC246-A3D4-B514-058A-030BD58BCC71}"/>
              </a:ext>
            </a:extLst>
          </p:cNvPr>
          <p:cNvGrpSpPr/>
          <p:nvPr/>
        </p:nvGrpSpPr>
        <p:grpSpPr>
          <a:xfrm>
            <a:off x="6601216" y="3163678"/>
            <a:ext cx="1755060" cy="385551"/>
            <a:chOff x="3466248" y="-760738"/>
            <a:chExt cx="1755060" cy="385551"/>
          </a:xfrm>
        </p:grpSpPr>
        <p:sp>
          <p:nvSpPr>
            <p:cNvPr id="57" name="Ovale 56">
              <a:extLst>
                <a:ext uri="{FF2B5EF4-FFF2-40B4-BE49-F238E27FC236}">
                  <a16:creationId xmlns:a16="http://schemas.microsoft.com/office/drawing/2014/main" id="{37D723DD-870F-5B2B-757F-ED669C1C5C94}"/>
                </a:ext>
              </a:extLst>
            </p:cNvPr>
            <p:cNvSpPr/>
            <p:nvPr/>
          </p:nvSpPr>
          <p:spPr>
            <a:xfrm>
              <a:off x="4156483" y="-485800"/>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asellaDiTesto 57">
              <a:extLst>
                <a:ext uri="{FF2B5EF4-FFF2-40B4-BE49-F238E27FC236}">
                  <a16:creationId xmlns:a16="http://schemas.microsoft.com/office/drawing/2014/main" id="{241A0BCA-8A1A-B0E9-2277-3FF1C6F86DF7}"/>
                </a:ext>
              </a:extLst>
            </p:cNvPr>
            <p:cNvSpPr txBox="1"/>
            <p:nvPr/>
          </p:nvSpPr>
          <p:spPr>
            <a:xfrm>
              <a:off x="3466248" y="-760738"/>
              <a:ext cx="1755060" cy="276999"/>
            </a:xfrm>
            <a:prstGeom prst="rect">
              <a:avLst/>
            </a:prstGeom>
            <a:noFill/>
          </p:spPr>
          <p:txBody>
            <a:bodyPr wrap="square" rtlCol="0">
              <a:spAutoFit/>
            </a:bodyPr>
            <a:lstStyle/>
            <a:p>
              <a:r>
                <a:rPr lang="en-GB" sz="1200" dirty="0"/>
                <a:t>ARC [330T/m, 130 mm]</a:t>
              </a:r>
            </a:p>
          </p:txBody>
        </p:sp>
      </p:grpSp>
      <p:grpSp>
        <p:nvGrpSpPr>
          <p:cNvPr id="16" name="Gruppo 15">
            <a:extLst>
              <a:ext uri="{FF2B5EF4-FFF2-40B4-BE49-F238E27FC236}">
                <a16:creationId xmlns:a16="http://schemas.microsoft.com/office/drawing/2014/main" id="{F7C0FB7F-EDFB-F01B-75AD-FAB23E662B69}"/>
              </a:ext>
            </a:extLst>
          </p:cNvPr>
          <p:cNvGrpSpPr>
            <a:grpSpLocks noChangeAspect="1"/>
          </p:cNvGrpSpPr>
          <p:nvPr/>
        </p:nvGrpSpPr>
        <p:grpSpPr>
          <a:xfrm>
            <a:off x="5263533" y="4873208"/>
            <a:ext cx="6719279" cy="1347476"/>
            <a:chOff x="5505838" y="4786589"/>
            <a:chExt cx="6477722" cy="921196"/>
          </a:xfrm>
        </p:grpSpPr>
        <p:pic>
          <p:nvPicPr>
            <p:cNvPr id="14" name="Picture 6" descr="A screenshot of a document&#10;&#10;AI-generated content may be incorrect.">
              <a:extLst>
                <a:ext uri="{FF2B5EF4-FFF2-40B4-BE49-F238E27FC236}">
                  <a16:creationId xmlns:a16="http://schemas.microsoft.com/office/drawing/2014/main" id="{224BD40F-F33E-8E32-2F02-CDAC81545CFA}"/>
                </a:ext>
              </a:extLst>
            </p:cNvPr>
            <p:cNvPicPr>
              <a:picLocks noChangeAspect="1"/>
            </p:cNvPicPr>
            <p:nvPr/>
          </p:nvPicPr>
          <p:blipFill>
            <a:blip r:embed="rId14">
              <a:extLst>
                <a:ext uri="{28A0092B-C50C-407E-A947-70E740481C1C}">
                  <a14:useLocalDpi xmlns:a14="http://schemas.microsoft.com/office/drawing/2010/main" val="0"/>
                </a:ext>
              </a:extLst>
            </a:blip>
            <a:srcRect b="90288"/>
            <a:stretch>
              <a:fillRect/>
            </a:stretch>
          </p:blipFill>
          <p:spPr>
            <a:xfrm>
              <a:off x="5505838" y="4786589"/>
              <a:ext cx="6477722" cy="251725"/>
            </a:xfrm>
            <a:prstGeom prst="rect">
              <a:avLst/>
            </a:prstGeom>
          </p:spPr>
        </p:pic>
        <p:pic>
          <p:nvPicPr>
            <p:cNvPr id="15" name="Picture 6" descr="A screenshot of a document&#10;&#10;AI-generated content may be incorrect.">
              <a:extLst>
                <a:ext uri="{FF2B5EF4-FFF2-40B4-BE49-F238E27FC236}">
                  <a16:creationId xmlns:a16="http://schemas.microsoft.com/office/drawing/2014/main" id="{2493F216-8F91-1908-411B-B0B29C49586D}"/>
                </a:ext>
              </a:extLst>
            </p:cNvPr>
            <p:cNvPicPr>
              <a:picLocks noChangeAspect="1"/>
            </p:cNvPicPr>
            <p:nvPr/>
          </p:nvPicPr>
          <p:blipFill>
            <a:blip r:embed="rId14">
              <a:extLst>
                <a:ext uri="{28A0092B-C50C-407E-A947-70E740481C1C}">
                  <a14:useLocalDpi xmlns:a14="http://schemas.microsoft.com/office/drawing/2010/main" val="0"/>
                </a:ext>
              </a:extLst>
            </a:blip>
            <a:srcRect t="75727" b="-1758"/>
            <a:stretch>
              <a:fillRect/>
            </a:stretch>
          </p:blipFill>
          <p:spPr>
            <a:xfrm>
              <a:off x="5505838" y="5033097"/>
              <a:ext cx="6477722" cy="674688"/>
            </a:xfrm>
            <a:prstGeom prst="rect">
              <a:avLst/>
            </a:prstGeom>
          </p:spPr>
        </p:pic>
      </p:grpSp>
      <p:sp>
        <p:nvSpPr>
          <p:cNvPr id="17" name="Titolo 4">
            <a:extLst>
              <a:ext uri="{FF2B5EF4-FFF2-40B4-BE49-F238E27FC236}">
                <a16:creationId xmlns:a16="http://schemas.microsoft.com/office/drawing/2014/main" id="{ED687B46-85B9-96A4-97B7-E521B19D3085}"/>
              </a:ext>
            </a:extLst>
          </p:cNvPr>
          <p:cNvSpPr txBox="1">
            <a:spLocks/>
          </p:cNvSpPr>
          <p:nvPr/>
        </p:nvSpPr>
        <p:spPr>
          <a:xfrm>
            <a:off x="2558988"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GB" noProof="0" dirty="0">
                <a:solidFill>
                  <a:srgbClr val="003296"/>
                </a:solidFill>
              </a:rPr>
              <a:t>A-B and A-G Plots</a:t>
            </a:r>
            <a:br>
              <a:rPr lang="en-GB" noProof="0" dirty="0">
                <a:solidFill>
                  <a:srgbClr val="003296"/>
                </a:solidFill>
              </a:rPr>
            </a:br>
            <a:endParaRPr lang="en-GB" noProof="0" dirty="0">
              <a:solidFill>
                <a:srgbClr val="003296"/>
              </a:solidFill>
            </a:endParaRPr>
          </a:p>
        </p:txBody>
      </p:sp>
      <p:sp>
        <p:nvSpPr>
          <p:cNvPr id="2" name="Segnaposto piè di pagina 1">
            <a:extLst>
              <a:ext uri="{FF2B5EF4-FFF2-40B4-BE49-F238E27FC236}">
                <a16:creationId xmlns:a16="http://schemas.microsoft.com/office/drawing/2014/main" id="{539CD6DE-432B-7594-AEC7-EAB45C1425D3}"/>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2281205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AB2ED-D938-DBFE-C39E-071EBF1436E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691C08-88D8-13FC-E283-494C0CAD3A19}"/>
              </a:ext>
            </a:extLst>
          </p:cNvPr>
          <p:cNvSpPr>
            <a:spLocks noGrp="1"/>
          </p:cNvSpPr>
          <p:nvPr>
            <p:ph type="sldNum" sz="quarter" idx="4"/>
          </p:nvPr>
        </p:nvSpPr>
        <p:spPr/>
        <p:txBody>
          <a:bodyPr/>
          <a:lstStyle/>
          <a:p>
            <a:fld id="{005C7FBA-D4E9-46CA-9321-3ADA2E368FCD}" type="slidenum">
              <a:rPr lang="en-GB" smtClean="0"/>
              <a:t>11</a:t>
            </a:fld>
            <a:endParaRPr lang="en-GB"/>
          </a:p>
        </p:txBody>
      </p:sp>
      <p:sp>
        <p:nvSpPr>
          <p:cNvPr id="46" name="CasellaDiTesto 45">
            <a:extLst>
              <a:ext uri="{FF2B5EF4-FFF2-40B4-BE49-F238E27FC236}">
                <a16:creationId xmlns:a16="http://schemas.microsoft.com/office/drawing/2014/main" id="{79980183-5580-1811-4283-55418D93E9CB}"/>
              </a:ext>
            </a:extLst>
          </p:cNvPr>
          <p:cNvSpPr txBox="1"/>
          <p:nvPr/>
        </p:nvSpPr>
        <p:spPr>
          <a:xfrm>
            <a:off x="9530494" y="2718803"/>
            <a:ext cx="2435630" cy="307777"/>
          </a:xfrm>
          <a:prstGeom prst="rect">
            <a:avLst/>
          </a:prstGeom>
          <a:noFill/>
        </p:spPr>
        <p:txBody>
          <a:bodyPr wrap="square" rtlCol="0">
            <a:spAutoFit/>
          </a:bodyPr>
          <a:lstStyle/>
          <a:p>
            <a:r>
              <a:rPr lang="en-GB" sz="1400" b="1" dirty="0">
                <a:solidFill>
                  <a:schemeClr val="bg1"/>
                </a:solidFill>
              </a:rPr>
              <a:t>N.B. displacement x 100</a:t>
            </a:r>
          </a:p>
        </p:txBody>
      </p:sp>
      <p:sp>
        <p:nvSpPr>
          <p:cNvPr id="16" name="Titolo 4">
            <a:extLst>
              <a:ext uri="{FF2B5EF4-FFF2-40B4-BE49-F238E27FC236}">
                <a16:creationId xmlns:a16="http://schemas.microsoft.com/office/drawing/2014/main" id="{9D6BB78F-4C2C-9601-3114-DDE3CF1B0C30}"/>
              </a:ext>
            </a:extLst>
          </p:cNvPr>
          <p:cNvSpPr txBox="1">
            <a:spLocks/>
          </p:cNvSpPr>
          <p:nvPr/>
        </p:nvSpPr>
        <p:spPr>
          <a:xfrm>
            <a:off x="2565614"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US" noProof="0" dirty="0">
                <a:solidFill>
                  <a:srgbClr val="003296"/>
                </a:solidFill>
              </a:rPr>
              <a:t>Combined function magnets</a:t>
            </a:r>
            <a:endParaRPr lang="en-GB" noProof="0" dirty="0">
              <a:solidFill>
                <a:srgbClr val="003296"/>
              </a:solidFill>
            </a:endParaRPr>
          </a:p>
        </p:txBody>
      </p:sp>
      <p:sp>
        <p:nvSpPr>
          <p:cNvPr id="9" name="Segnaposto piè di pagina 8">
            <a:extLst>
              <a:ext uri="{FF2B5EF4-FFF2-40B4-BE49-F238E27FC236}">
                <a16:creationId xmlns:a16="http://schemas.microsoft.com/office/drawing/2014/main" id="{747F3971-EA14-55F2-97F6-C89A1B00FD44}"/>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
        <p:nvSpPr>
          <p:cNvPr id="2" name="CasellaDiTesto 1">
            <a:extLst>
              <a:ext uri="{FF2B5EF4-FFF2-40B4-BE49-F238E27FC236}">
                <a16:creationId xmlns:a16="http://schemas.microsoft.com/office/drawing/2014/main" id="{F33F2E8E-9124-488D-7B0C-221BFBDE41A2}"/>
              </a:ext>
            </a:extLst>
          </p:cNvPr>
          <p:cNvSpPr txBox="1"/>
          <p:nvPr/>
        </p:nvSpPr>
        <p:spPr>
          <a:xfrm>
            <a:off x="475722" y="1252882"/>
            <a:ext cx="5578368" cy="769441"/>
          </a:xfrm>
          <a:prstGeom prst="rect">
            <a:avLst/>
          </a:prstGeom>
          <a:noFill/>
        </p:spPr>
        <p:txBody>
          <a:bodyPr wrap="square">
            <a:spAutoFit/>
          </a:bodyPr>
          <a:lstStyle/>
          <a:p>
            <a:r>
              <a:rPr lang="en-GB" sz="2200" dirty="0">
                <a:latin typeface="Calibri" panose="020F0502020204030204" pitchFamily="34" charset="0"/>
                <a:cs typeface="Calibri" panose="020F0502020204030204" pitchFamily="34" charset="0"/>
              </a:rPr>
              <a:t>The </a:t>
            </a:r>
            <a:r>
              <a:rPr lang="en-GB" sz="2200" dirty="0">
                <a:solidFill>
                  <a:srgbClr val="00B0F0"/>
                </a:solidFill>
                <a:latin typeface="Calibri" panose="020F0502020204030204" pitchFamily="34" charset="0"/>
                <a:cs typeface="Calibri" panose="020F0502020204030204" pitchFamily="34" charset="0"/>
              </a:rPr>
              <a:t>straight path </a:t>
            </a:r>
            <a:r>
              <a:rPr lang="en-GB" sz="2200" dirty="0">
                <a:latin typeface="Calibri" panose="020F0502020204030204" pitchFamily="34" charset="0"/>
                <a:cs typeface="Calibri" panose="020F0502020204030204" pitchFamily="34" charset="0"/>
              </a:rPr>
              <a:t>generates huge dose induced by the neutrino beams from muon decays</a:t>
            </a:r>
          </a:p>
        </p:txBody>
      </p:sp>
      <p:sp>
        <p:nvSpPr>
          <p:cNvPr id="3" name="Freccia giù 8">
            <a:extLst>
              <a:ext uri="{FF2B5EF4-FFF2-40B4-BE49-F238E27FC236}">
                <a16:creationId xmlns:a16="http://schemas.microsoft.com/office/drawing/2014/main" id="{E60E3FE1-2768-B95E-9A57-A5841A80431D}"/>
              </a:ext>
            </a:extLst>
          </p:cNvPr>
          <p:cNvSpPr/>
          <p:nvPr/>
        </p:nvSpPr>
        <p:spPr>
          <a:xfrm rot="16200000">
            <a:off x="7458908" y="291231"/>
            <a:ext cx="195376" cy="22050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magine 4">
            <a:extLst>
              <a:ext uri="{FF2B5EF4-FFF2-40B4-BE49-F238E27FC236}">
                <a16:creationId xmlns:a16="http://schemas.microsoft.com/office/drawing/2014/main" id="{92FF418A-D501-2E5F-5F09-205A594E0FF2}"/>
              </a:ext>
            </a:extLst>
          </p:cNvPr>
          <p:cNvPicPr>
            <a:picLocks noChangeAspect="1"/>
          </p:cNvPicPr>
          <p:nvPr/>
        </p:nvPicPr>
        <p:blipFill>
          <a:blip r:embed="rId3"/>
          <a:stretch>
            <a:fillRect/>
          </a:stretch>
        </p:blipFill>
        <p:spPr>
          <a:xfrm>
            <a:off x="1704473" y="2114798"/>
            <a:ext cx="1900494" cy="1844494"/>
          </a:xfrm>
          <a:prstGeom prst="rect">
            <a:avLst/>
          </a:prstGeom>
        </p:spPr>
      </p:pic>
      <p:pic>
        <p:nvPicPr>
          <p:cNvPr id="6" name="Immagine 5">
            <a:extLst>
              <a:ext uri="{FF2B5EF4-FFF2-40B4-BE49-F238E27FC236}">
                <a16:creationId xmlns:a16="http://schemas.microsoft.com/office/drawing/2014/main" id="{E9B06A04-85DE-817E-B26D-C2F415E244CE}"/>
              </a:ext>
            </a:extLst>
          </p:cNvPr>
          <p:cNvPicPr>
            <a:picLocks noChangeAspect="1"/>
          </p:cNvPicPr>
          <p:nvPr/>
        </p:nvPicPr>
        <p:blipFill>
          <a:blip r:embed="rId4"/>
          <a:stretch>
            <a:fillRect/>
          </a:stretch>
        </p:blipFill>
        <p:spPr>
          <a:xfrm>
            <a:off x="3674752" y="2115771"/>
            <a:ext cx="1900494" cy="1665193"/>
          </a:xfrm>
          <a:prstGeom prst="rect">
            <a:avLst/>
          </a:prstGeom>
        </p:spPr>
      </p:pic>
      <p:pic>
        <p:nvPicPr>
          <p:cNvPr id="7" name="Picture 18" descr=" 2Dmod.pct                                                      00027962Macintosh HD                   B7472E7A:">
            <a:extLst>
              <a:ext uri="{FF2B5EF4-FFF2-40B4-BE49-F238E27FC236}">
                <a16:creationId xmlns:a16="http://schemas.microsoft.com/office/drawing/2014/main" id="{37015901-D392-B542-85F3-BAE1BA9768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17" t="30246" r="40792" b="30840"/>
          <a:stretch/>
        </p:blipFill>
        <p:spPr bwMode="auto">
          <a:xfrm>
            <a:off x="7226827" y="1876598"/>
            <a:ext cx="1903691" cy="202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9549CADA-CC72-E81B-0119-4EEC25DE0FA8}"/>
              </a:ext>
            </a:extLst>
          </p:cNvPr>
          <p:cNvSpPr txBox="1"/>
          <p:nvPr/>
        </p:nvSpPr>
        <p:spPr>
          <a:xfrm>
            <a:off x="6712371" y="4092264"/>
            <a:ext cx="4958168" cy="2308324"/>
          </a:xfrm>
          <a:prstGeom prst="rect">
            <a:avLst/>
          </a:prstGeom>
          <a:noFill/>
        </p:spPr>
        <p:txBody>
          <a:bodyPr wrap="square" rtlCol="0">
            <a:spAutoFit/>
          </a:bodyPr>
          <a:lstStyle/>
          <a:p>
            <a:pPr marL="800100" lvl="1" indent="-342900">
              <a:buFont typeface="Wingdings" pitchFamily="2" charset="2"/>
              <a:buChar char="Ø"/>
            </a:pPr>
            <a:r>
              <a:rPr lang="en-GB" b="1" u="sng" dirty="0">
                <a:latin typeface="Calibri" panose="020F0502020204030204" pitchFamily="34" charset="0"/>
                <a:cs typeface="Calibri" panose="020F0502020204030204" pitchFamily="34" charset="0"/>
              </a:rPr>
              <a:t>Pros</a:t>
            </a:r>
            <a:r>
              <a:rPr lang="en-GB" dirty="0">
                <a:latin typeface="Calibri" panose="020F0502020204030204" pitchFamily="34" charset="0"/>
                <a:cs typeface="Calibri" panose="020F0502020204030204" pitchFamily="34" charset="0"/>
              </a:rPr>
              <a:t>: Single type of coil </a:t>
            </a:r>
          </a:p>
          <a:p>
            <a:pPr marL="800100" lvl="1" indent="-342900">
              <a:buFont typeface="Wingdings" pitchFamily="2" charset="2"/>
              <a:buChar char="Ø"/>
            </a:pPr>
            <a:r>
              <a:rPr lang="en-GB" dirty="0">
                <a:latin typeface="Calibri" panose="020F0502020204030204" pitchFamily="34" charset="0"/>
                <a:cs typeface="Calibri" panose="020F0502020204030204" pitchFamily="34" charset="0"/>
              </a:rPr>
              <a:t>Optimized margin and field quality</a:t>
            </a:r>
          </a:p>
          <a:p>
            <a:pPr lvl="1"/>
            <a:endParaRPr lang="en-GB" dirty="0">
              <a:latin typeface="Calibri" panose="020F0502020204030204" pitchFamily="34" charset="0"/>
              <a:cs typeface="Calibri" panose="020F0502020204030204" pitchFamily="34" charset="0"/>
            </a:endParaRPr>
          </a:p>
          <a:p>
            <a:pPr marL="800100" lvl="1" indent="-342900">
              <a:buFont typeface="Wingdings" pitchFamily="2" charset="2"/>
              <a:buChar char="Ø"/>
            </a:pPr>
            <a:r>
              <a:rPr lang="en-GB" b="1" u="sng" dirty="0">
                <a:latin typeface="Calibri" panose="020F0502020204030204" pitchFamily="34" charset="0"/>
                <a:cs typeface="Calibri" panose="020F0502020204030204" pitchFamily="34" charset="0"/>
              </a:rPr>
              <a:t>Cons</a:t>
            </a:r>
            <a:r>
              <a:rPr lang="en-GB"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Fixed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Dipole</a:t>
            </a:r>
            <a:r>
              <a:rPr lang="it-IT" dirty="0">
                <a:latin typeface="Calibri" panose="020F0502020204030204" pitchFamily="34" charset="0"/>
                <a:cs typeface="Calibri" panose="020F0502020204030204" pitchFamily="34" charset="0"/>
              </a:rPr>
              <a:t>/Quadrupole ratio</a:t>
            </a:r>
          </a:p>
          <a:p>
            <a:pPr marL="800100" lvl="1" indent="-342900">
              <a:buFont typeface="Wingdings" pitchFamily="2" charset="2"/>
              <a:buChar char="Ø"/>
            </a:pPr>
            <a:r>
              <a:rPr lang="it-IT" dirty="0">
                <a:latin typeface="Calibri" panose="020F0502020204030204" pitchFamily="34" charset="0"/>
                <a:cs typeface="Calibri" panose="020F0502020204030204" pitchFamily="34" charset="0"/>
              </a:rPr>
              <a:t>Stress on the </a:t>
            </a:r>
            <a:r>
              <a:rPr lang="it-IT" dirty="0" err="1">
                <a:latin typeface="Calibri" panose="020F0502020204030204" pitchFamily="34" charset="0"/>
                <a:cs typeface="Calibri" panose="020F0502020204030204" pitchFamily="34" charset="0"/>
              </a:rPr>
              <a:t>supporting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structure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not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balanced</a:t>
            </a:r>
            <a:r>
              <a:rPr lang="it-IT" dirty="0">
                <a:latin typeface="Calibri" panose="020F0502020204030204" pitchFamily="34" charset="0"/>
                <a:cs typeface="Calibri" panose="020F0502020204030204" pitchFamily="34" charset="0"/>
              </a:rPr>
              <a:t> </a:t>
            </a:r>
          </a:p>
          <a:p>
            <a:pPr marL="800100" lvl="1" indent="-342900">
              <a:buFont typeface="Wingdings" pitchFamily="2" charset="2"/>
              <a:buChar char="Ø"/>
            </a:pPr>
            <a:r>
              <a:rPr lang="it-IT" dirty="0">
                <a:latin typeface="Calibri" panose="020F0502020204030204" pitchFamily="34" charset="0"/>
                <a:cs typeface="Calibri" panose="020F0502020204030204" pitchFamily="34" charset="0"/>
              </a:rPr>
              <a:t>Magnet </a:t>
            </a:r>
            <a:r>
              <a:rPr lang="it-IT" dirty="0" err="1">
                <a:latin typeface="Calibri" panose="020F0502020204030204" pitchFamily="34" charset="0"/>
                <a:cs typeface="Calibri" panose="020F0502020204030204" pitchFamily="34" charset="0"/>
              </a:rPr>
              <a:t>protection</a:t>
            </a:r>
            <a:r>
              <a:rPr lang="it-IT" dirty="0">
                <a:latin typeface="Calibri" panose="020F0502020204030204" pitchFamily="34" charset="0"/>
                <a:cs typeface="Calibri" panose="020F0502020204030204" pitchFamily="34" charset="0"/>
              </a:rPr>
              <a:t> more </a:t>
            </a:r>
            <a:r>
              <a:rPr lang="it-IT" dirty="0" err="1">
                <a:latin typeface="Calibri" panose="020F0502020204030204" pitchFamily="34" charset="0"/>
                <a:cs typeface="Calibri" panose="020F0502020204030204" pitchFamily="34" charset="0"/>
              </a:rPr>
              <a:t>difficult</a:t>
            </a:r>
            <a:endParaRPr lang="en-GB" dirty="0">
              <a:latin typeface="Calibri" panose="020F0502020204030204" pitchFamily="34" charset="0"/>
              <a:cs typeface="Calibri" panose="020F0502020204030204" pitchFamily="34" charset="0"/>
            </a:endParaRPr>
          </a:p>
          <a:p>
            <a:pPr marL="800100" lvl="1" indent="-342900">
              <a:buFont typeface="Wingdings" pitchFamily="2" charset="2"/>
              <a:buChar char="Ø"/>
            </a:pPr>
            <a:endParaRPr lang="en-GB" dirty="0"/>
          </a:p>
        </p:txBody>
      </p:sp>
      <p:sp>
        <p:nvSpPr>
          <p:cNvPr id="11" name="CasellaDiTesto 10">
            <a:extLst>
              <a:ext uri="{FF2B5EF4-FFF2-40B4-BE49-F238E27FC236}">
                <a16:creationId xmlns:a16="http://schemas.microsoft.com/office/drawing/2014/main" id="{E6C4F3D2-F3A4-437C-DBC3-2361F51AA416}"/>
              </a:ext>
            </a:extLst>
          </p:cNvPr>
          <p:cNvSpPr txBox="1"/>
          <p:nvPr/>
        </p:nvSpPr>
        <p:spPr>
          <a:xfrm>
            <a:off x="-44826" y="3967873"/>
            <a:ext cx="6619463" cy="2308324"/>
          </a:xfrm>
          <a:prstGeom prst="rect">
            <a:avLst/>
          </a:prstGeom>
          <a:noFill/>
        </p:spPr>
        <p:txBody>
          <a:bodyPr wrap="square">
            <a:spAutoFit/>
          </a:bodyPr>
          <a:lstStyle/>
          <a:p>
            <a:pPr marL="800100" lvl="1" indent="-342900">
              <a:buFont typeface="Wingdings" pitchFamily="2" charset="2"/>
              <a:buChar char="Ø"/>
            </a:pPr>
            <a:r>
              <a:rPr lang="en-GB" b="1" u="sng" dirty="0">
                <a:latin typeface="Calibri" panose="020F0502020204030204" pitchFamily="34" charset="0"/>
                <a:cs typeface="Calibri" panose="020F0502020204030204" pitchFamily="34" charset="0"/>
              </a:rPr>
              <a:t>Pros</a:t>
            </a:r>
            <a:r>
              <a:rPr lang="en-GB" dirty="0">
                <a:latin typeface="Calibri" panose="020F0502020204030204" pitchFamily="34" charset="0"/>
                <a:cs typeface="Calibri" panose="020F0502020204030204" pitchFamily="34" charset="0"/>
              </a:rPr>
              <a:t>: Separate Powering Dipole/Quadrupole</a:t>
            </a:r>
          </a:p>
          <a:p>
            <a:pPr marL="800100" lvl="1" indent="-342900">
              <a:buFont typeface="Wingdings" pitchFamily="2" charset="2"/>
              <a:buChar char="Ø"/>
            </a:pPr>
            <a:r>
              <a:rPr lang="en-GB" dirty="0">
                <a:latin typeface="Calibri" panose="020F0502020204030204" pitchFamily="34" charset="0"/>
                <a:cs typeface="Calibri" panose="020F0502020204030204" pitchFamily="34" charset="0"/>
              </a:rPr>
              <a:t>Inherit experience on Nb3Sn magnets for HiLumi and  LARP-US development program</a:t>
            </a:r>
          </a:p>
          <a:p>
            <a:pPr marL="800100" lvl="1" indent="-342900">
              <a:buFont typeface="Wingdings" pitchFamily="2" charset="2"/>
              <a:buChar char="Ø"/>
            </a:pPr>
            <a:endParaRPr lang="en-GB" dirty="0">
              <a:latin typeface="Calibri" panose="020F0502020204030204" pitchFamily="34" charset="0"/>
              <a:cs typeface="Calibri" panose="020F0502020204030204" pitchFamily="34" charset="0"/>
            </a:endParaRPr>
          </a:p>
          <a:p>
            <a:pPr marL="800100" lvl="1" indent="-342900">
              <a:buFont typeface="Wingdings" pitchFamily="2" charset="2"/>
              <a:buChar char="Ø"/>
            </a:pPr>
            <a:r>
              <a:rPr lang="en-GB" b="1" u="sng" dirty="0">
                <a:latin typeface="Calibri" panose="020F0502020204030204" pitchFamily="34" charset="0"/>
                <a:cs typeface="Calibri" panose="020F0502020204030204" pitchFamily="34" charset="0"/>
              </a:rPr>
              <a:t>Cons</a:t>
            </a:r>
            <a:r>
              <a:rPr lang="en-GB" dirty="0">
                <a:latin typeface="Calibri" panose="020F0502020204030204" pitchFamily="34" charset="0"/>
                <a:cs typeface="Calibri" panose="020F0502020204030204" pitchFamily="34" charset="0"/>
              </a:rPr>
              <a:t>: Stress on Coil is critical (large forces where currents are opposite)</a:t>
            </a:r>
          </a:p>
          <a:p>
            <a:pPr marL="800100" lvl="1" indent="-342900">
              <a:buFont typeface="Wingdings" pitchFamily="2" charset="2"/>
              <a:buChar char="Ø"/>
            </a:pPr>
            <a:r>
              <a:rPr lang="en-GB" dirty="0">
                <a:latin typeface="Calibri" panose="020F0502020204030204" pitchFamily="34" charset="0"/>
                <a:cs typeface="Calibri" panose="020F0502020204030204" pitchFamily="34" charset="0"/>
              </a:rPr>
              <a:t>Alignment between the two coils</a:t>
            </a:r>
          </a:p>
          <a:p>
            <a:pPr marL="800100" lvl="1" indent="-342900">
              <a:buFont typeface="Wingdings" pitchFamily="2" charset="2"/>
              <a:buChar char="Ø"/>
            </a:pPr>
            <a:r>
              <a:rPr lang="en-GB" dirty="0">
                <a:latin typeface="Calibri" panose="020F0502020204030204" pitchFamily="34" charset="0"/>
                <a:cs typeface="Calibri" panose="020F0502020204030204" pitchFamily="34" charset="0"/>
              </a:rPr>
              <a:t>Two types of different coil to be produced (Higher Costs)</a:t>
            </a:r>
          </a:p>
        </p:txBody>
      </p:sp>
      <p:sp>
        <p:nvSpPr>
          <p:cNvPr id="12" name="CasellaDiTesto 11">
            <a:extLst>
              <a:ext uri="{FF2B5EF4-FFF2-40B4-BE49-F238E27FC236}">
                <a16:creationId xmlns:a16="http://schemas.microsoft.com/office/drawing/2014/main" id="{26DB4FE9-F5FF-B88B-849E-539E77041F00}"/>
              </a:ext>
            </a:extLst>
          </p:cNvPr>
          <p:cNvSpPr txBox="1"/>
          <p:nvPr/>
        </p:nvSpPr>
        <p:spPr>
          <a:xfrm>
            <a:off x="9191455" y="3546252"/>
            <a:ext cx="1013906" cy="307777"/>
          </a:xfrm>
          <a:prstGeom prst="rect">
            <a:avLst/>
          </a:prstGeom>
          <a:noFill/>
        </p:spPr>
        <p:txBody>
          <a:bodyPr wrap="square">
            <a:spAutoFit/>
          </a:bodyPr>
          <a:lstStyle/>
          <a:p>
            <a:r>
              <a:rPr lang="en-GB" sz="1400" i="1" dirty="0"/>
              <a:t>T. </a:t>
            </a:r>
            <a:r>
              <a:rPr lang="en-GB" sz="1400" i="1" dirty="0" err="1"/>
              <a:t>Ogitsu</a:t>
            </a:r>
            <a:endParaRPr lang="en-GB" sz="1400" i="1" dirty="0"/>
          </a:p>
        </p:txBody>
      </p:sp>
      <p:sp>
        <p:nvSpPr>
          <p:cNvPr id="13" name="CasellaDiTesto 12">
            <a:extLst>
              <a:ext uri="{FF2B5EF4-FFF2-40B4-BE49-F238E27FC236}">
                <a16:creationId xmlns:a16="http://schemas.microsoft.com/office/drawing/2014/main" id="{47443075-7E29-0247-1D8E-B2B2905FEE37}"/>
              </a:ext>
            </a:extLst>
          </p:cNvPr>
          <p:cNvSpPr txBox="1"/>
          <p:nvPr/>
        </p:nvSpPr>
        <p:spPr>
          <a:xfrm>
            <a:off x="492043" y="2223649"/>
            <a:ext cx="6100996" cy="369332"/>
          </a:xfrm>
          <a:prstGeom prst="rect">
            <a:avLst/>
          </a:prstGeom>
          <a:noFill/>
        </p:spPr>
        <p:txBody>
          <a:bodyPr wrap="square">
            <a:spAutoFit/>
          </a:bodyPr>
          <a:lstStyle/>
          <a:p>
            <a:r>
              <a:rPr lang="en-GB" sz="1800" b="1" u="sng" dirty="0">
                <a:solidFill>
                  <a:srgbClr val="FF0000"/>
                </a:solidFill>
                <a:latin typeface="Calibri" panose="020F0502020204030204" pitchFamily="34" charset="0"/>
                <a:cs typeface="Calibri" panose="020F0502020204030204" pitchFamily="34" charset="0"/>
              </a:rPr>
              <a:t>Nested</a:t>
            </a:r>
          </a:p>
        </p:txBody>
      </p:sp>
      <p:sp>
        <p:nvSpPr>
          <p:cNvPr id="21" name="CasellaDiTesto 20">
            <a:extLst>
              <a:ext uri="{FF2B5EF4-FFF2-40B4-BE49-F238E27FC236}">
                <a16:creationId xmlns:a16="http://schemas.microsoft.com/office/drawing/2014/main" id="{DD391A6C-94D8-7449-D468-5EEC6638B61B}"/>
              </a:ext>
            </a:extLst>
          </p:cNvPr>
          <p:cNvSpPr txBox="1"/>
          <p:nvPr/>
        </p:nvSpPr>
        <p:spPr>
          <a:xfrm>
            <a:off x="9130518" y="2041084"/>
            <a:ext cx="6100996" cy="369332"/>
          </a:xfrm>
          <a:prstGeom prst="rect">
            <a:avLst/>
          </a:prstGeom>
          <a:noFill/>
        </p:spPr>
        <p:txBody>
          <a:bodyPr wrap="square">
            <a:spAutoFit/>
          </a:bodyPr>
          <a:lstStyle/>
          <a:p>
            <a:r>
              <a:rPr lang="en-GB" sz="1800" b="1" u="sng" dirty="0">
                <a:solidFill>
                  <a:srgbClr val="FF0000"/>
                </a:solidFill>
                <a:latin typeface="Calibri" panose="020F0502020204030204" pitchFamily="34" charset="0"/>
                <a:cs typeface="Calibri" panose="020F0502020204030204" pitchFamily="34" charset="0"/>
              </a:rPr>
              <a:t>Asymmetric</a:t>
            </a:r>
            <a:endParaRPr lang="en-GB" dirty="0">
              <a:latin typeface="Calibri" panose="020F0502020204030204" pitchFamily="34" charset="0"/>
              <a:cs typeface="Calibri" panose="020F0502020204030204" pitchFamily="34" charset="0"/>
            </a:endParaRPr>
          </a:p>
        </p:txBody>
      </p:sp>
      <p:sp>
        <p:nvSpPr>
          <p:cNvPr id="22" name="CasellaDiTesto 21">
            <a:extLst>
              <a:ext uri="{FF2B5EF4-FFF2-40B4-BE49-F238E27FC236}">
                <a16:creationId xmlns:a16="http://schemas.microsoft.com/office/drawing/2014/main" id="{63A05E6E-503B-D639-4FA1-507F61460F53}"/>
              </a:ext>
            </a:extLst>
          </p:cNvPr>
          <p:cNvSpPr txBox="1"/>
          <p:nvPr/>
        </p:nvSpPr>
        <p:spPr>
          <a:xfrm>
            <a:off x="8103157" y="1158606"/>
            <a:ext cx="4051641" cy="646331"/>
          </a:xfrm>
          <a:prstGeom prst="rect">
            <a:avLst/>
          </a:prstGeom>
          <a:noFill/>
        </p:spPr>
        <p:txBody>
          <a:bodyPr wrap="square">
            <a:spAutoFit/>
          </a:bodyPr>
          <a:lstStyle/>
          <a:p>
            <a:pPr algn="ctr"/>
            <a:r>
              <a:rPr lang="en-GB" sz="1800" i="1" u="sng" dirty="0">
                <a:solidFill>
                  <a:schemeClr val="accent1"/>
                </a:solidFill>
                <a:latin typeface="Calibri" panose="020F0502020204030204" pitchFamily="34" charset="0"/>
                <a:cs typeface="Calibri" panose="020F0502020204030204" pitchFamily="34" charset="0"/>
              </a:rPr>
              <a:t>COMBINED FUNCTION </a:t>
            </a:r>
          </a:p>
          <a:p>
            <a:pPr algn="ctr"/>
            <a:r>
              <a:rPr lang="en-GB" sz="1800" i="1" u="sng" dirty="0">
                <a:solidFill>
                  <a:schemeClr val="accent1"/>
                </a:solidFill>
                <a:latin typeface="Calibri" panose="020F0502020204030204" pitchFamily="34" charset="0"/>
                <a:cs typeface="Calibri" panose="020F0502020204030204" pitchFamily="34" charset="0"/>
              </a:rPr>
              <a:t>MAGNETS</a:t>
            </a:r>
          </a:p>
        </p:txBody>
      </p:sp>
    </p:spTree>
    <p:extLst>
      <p:ext uri="{BB962C8B-B14F-4D97-AF65-F5344CB8AC3E}">
        <p14:creationId xmlns:p14="http://schemas.microsoft.com/office/powerpoint/2010/main" val="235939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3F43-3ED0-11D5-4A0F-C1E6ED991A9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30410-EC45-AB9B-C4E4-EC127D56449A}"/>
              </a:ext>
            </a:extLst>
          </p:cNvPr>
          <p:cNvSpPr>
            <a:spLocks noGrp="1"/>
          </p:cNvSpPr>
          <p:nvPr>
            <p:ph type="sldNum" sz="quarter" idx="4"/>
          </p:nvPr>
        </p:nvSpPr>
        <p:spPr/>
        <p:txBody>
          <a:bodyPr/>
          <a:lstStyle/>
          <a:p>
            <a:fld id="{005C7FBA-D4E9-46CA-9321-3ADA2E368FCD}" type="slidenum">
              <a:rPr lang="en-GB" smtClean="0"/>
              <a:t>12</a:t>
            </a:fld>
            <a:endParaRPr lang="en-GB"/>
          </a:p>
        </p:txBody>
      </p:sp>
      <p:sp>
        <p:nvSpPr>
          <p:cNvPr id="46" name="CasellaDiTesto 45">
            <a:extLst>
              <a:ext uri="{FF2B5EF4-FFF2-40B4-BE49-F238E27FC236}">
                <a16:creationId xmlns:a16="http://schemas.microsoft.com/office/drawing/2014/main" id="{1BD30CE6-FFFA-AA59-1EBF-2D8F2ECEAAC2}"/>
              </a:ext>
            </a:extLst>
          </p:cNvPr>
          <p:cNvSpPr txBox="1"/>
          <p:nvPr/>
        </p:nvSpPr>
        <p:spPr>
          <a:xfrm>
            <a:off x="9530494" y="2718803"/>
            <a:ext cx="2435630" cy="307777"/>
          </a:xfrm>
          <a:prstGeom prst="rect">
            <a:avLst/>
          </a:prstGeom>
          <a:noFill/>
        </p:spPr>
        <p:txBody>
          <a:bodyPr wrap="square" rtlCol="0">
            <a:spAutoFit/>
          </a:bodyPr>
          <a:lstStyle/>
          <a:p>
            <a:r>
              <a:rPr lang="en-GB" sz="1400" b="1" dirty="0">
                <a:solidFill>
                  <a:schemeClr val="bg1"/>
                </a:solidFill>
              </a:rPr>
              <a:t>N.B. displacement x 100</a:t>
            </a:r>
          </a:p>
        </p:txBody>
      </p:sp>
      <p:sp>
        <p:nvSpPr>
          <p:cNvPr id="16" name="Titolo 4">
            <a:extLst>
              <a:ext uri="{FF2B5EF4-FFF2-40B4-BE49-F238E27FC236}">
                <a16:creationId xmlns:a16="http://schemas.microsoft.com/office/drawing/2014/main" id="{D8CA76D8-CA4D-A94A-945A-A26F54B0ECD5}"/>
              </a:ext>
            </a:extLst>
          </p:cNvPr>
          <p:cNvSpPr txBox="1">
            <a:spLocks/>
          </p:cNvSpPr>
          <p:nvPr/>
        </p:nvSpPr>
        <p:spPr>
          <a:xfrm>
            <a:off x="2565614"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US" noProof="0" dirty="0">
                <a:solidFill>
                  <a:srgbClr val="003296"/>
                </a:solidFill>
              </a:rPr>
              <a:t>Which Type of Nested Solution?</a:t>
            </a:r>
            <a:endParaRPr lang="en-GB" noProof="0" dirty="0">
              <a:solidFill>
                <a:srgbClr val="003296"/>
              </a:solidFill>
            </a:endParaRPr>
          </a:p>
        </p:txBody>
      </p:sp>
      <p:sp>
        <p:nvSpPr>
          <p:cNvPr id="9" name="Segnaposto piè di pagina 8">
            <a:extLst>
              <a:ext uri="{FF2B5EF4-FFF2-40B4-BE49-F238E27FC236}">
                <a16:creationId xmlns:a16="http://schemas.microsoft.com/office/drawing/2014/main" id="{77CD8008-96AD-1E62-9601-87F2EB0FA900}"/>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grpSp>
        <p:nvGrpSpPr>
          <p:cNvPr id="10" name="Group 12">
            <a:extLst>
              <a:ext uri="{FF2B5EF4-FFF2-40B4-BE49-F238E27FC236}">
                <a16:creationId xmlns:a16="http://schemas.microsoft.com/office/drawing/2014/main" id="{58CFECAA-8100-9412-202D-53B2E3CAE7A4}"/>
              </a:ext>
            </a:extLst>
          </p:cNvPr>
          <p:cNvGrpSpPr>
            <a:grpSpLocks noChangeAspect="1"/>
          </p:cNvGrpSpPr>
          <p:nvPr/>
        </p:nvGrpSpPr>
        <p:grpSpPr>
          <a:xfrm>
            <a:off x="6205588" y="1203789"/>
            <a:ext cx="3830439" cy="2847892"/>
            <a:chOff x="6095999" y="2379911"/>
            <a:chExt cx="4768759" cy="3545524"/>
          </a:xfrm>
        </p:grpSpPr>
        <p:pic>
          <p:nvPicPr>
            <p:cNvPr id="14" name="Picture 13" descr="A rainbow colored circle with lines and dots&#10;&#10;Description automatically generated with medium confidence">
              <a:extLst>
                <a:ext uri="{FF2B5EF4-FFF2-40B4-BE49-F238E27FC236}">
                  <a16:creationId xmlns:a16="http://schemas.microsoft.com/office/drawing/2014/main" id="{4AA0C2C8-9A59-91D7-FFAA-C0596A318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79911"/>
              <a:ext cx="4768758" cy="3545524"/>
            </a:xfrm>
            <a:prstGeom prst="rect">
              <a:avLst/>
            </a:prstGeom>
          </p:spPr>
        </p:pic>
        <p:pic>
          <p:nvPicPr>
            <p:cNvPr id="15" name="Picture 14" descr="A black background with white lines and red dots&#10;&#10;Description automatically generated">
              <a:extLst>
                <a:ext uri="{FF2B5EF4-FFF2-40B4-BE49-F238E27FC236}">
                  <a16:creationId xmlns:a16="http://schemas.microsoft.com/office/drawing/2014/main" id="{21D4D8E5-086C-43E1-1911-6DAD001D7B22}"/>
                </a:ext>
              </a:extLst>
            </p:cNvPr>
            <p:cNvPicPr>
              <a:picLocks noChangeAspect="1"/>
            </p:cNvPicPr>
            <p:nvPr/>
          </p:nvPicPr>
          <p:blipFill rotWithShape="1">
            <a:blip r:embed="rId4">
              <a:alphaModFix amt="15000"/>
              <a:extLst>
                <a:ext uri="{28A0092B-C50C-407E-A947-70E740481C1C}">
                  <a14:useLocalDpi xmlns:a14="http://schemas.microsoft.com/office/drawing/2010/main" val="0"/>
                </a:ext>
              </a:extLst>
            </a:blip>
            <a:srcRect l="9282" t="41827" r="13832" b="2188"/>
            <a:stretch/>
          </p:blipFill>
          <p:spPr>
            <a:xfrm>
              <a:off x="6095999" y="2379911"/>
              <a:ext cx="4768758" cy="2947740"/>
            </a:xfrm>
            <a:prstGeom prst="rect">
              <a:avLst/>
            </a:prstGeom>
          </p:spPr>
        </p:pic>
      </p:grpSp>
      <p:grpSp>
        <p:nvGrpSpPr>
          <p:cNvPr id="17" name="Group 15">
            <a:extLst>
              <a:ext uri="{FF2B5EF4-FFF2-40B4-BE49-F238E27FC236}">
                <a16:creationId xmlns:a16="http://schemas.microsoft.com/office/drawing/2014/main" id="{2E45C7E0-A95B-A155-03D9-B844C5D78E17}"/>
              </a:ext>
            </a:extLst>
          </p:cNvPr>
          <p:cNvGrpSpPr>
            <a:grpSpLocks noChangeAspect="1"/>
          </p:cNvGrpSpPr>
          <p:nvPr/>
        </p:nvGrpSpPr>
        <p:grpSpPr>
          <a:xfrm>
            <a:off x="509814" y="1186595"/>
            <a:ext cx="3813791" cy="2865086"/>
            <a:chOff x="128259" y="2379910"/>
            <a:chExt cx="4719540" cy="3545524"/>
          </a:xfrm>
        </p:grpSpPr>
        <p:pic>
          <p:nvPicPr>
            <p:cNvPr id="18" name="Picture 16" descr="A rainbow colored circle with lines and dots&#10;&#10;Description automatically generated with medium confidence">
              <a:extLst>
                <a:ext uri="{FF2B5EF4-FFF2-40B4-BE49-F238E27FC236}">
                  <a16:creationId xmlns:a16="http://schemas.microsoft.com/office/drawing/2014/main" id="{73D95C48-3CD8-18E3-FB47-C58CBC83F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60" y="2379910"/>
              <a:ext cx="4719539" cy="3545524"/>
            </a:xfrm>
            <a:prstGeom prst="rect">
              <a:avLst/>
            </a:prstGeom>
          </p:spPr>
        </p:pic>
        <p:pic>
          <p:nvPicPr>
            <p:cNvPr id="19" name="Picture 17" descr="A black background with red and white lines&#10;&#10;Description automatically generated">
              <a:extLst>
                <a:ext uri="{FF2B5EF4-FFF2-40B4-BE49-F238E27FC236}">
                  <a16:creationId xmlns:a16="http://schemas.microsoft.com/office/drawing/2014/main" id="{1215C993-5705-2478-AD33-78D0C83A3C67}"/>
                </a:ext>
              </a:extLst>
            </p:cNvPr>
            <p:cNvPicPr>
              <a:picLocks noChangeAspect="1"/>
            </p:cNvPicPr>
            <p:nvPr/>
          </p:nvPicPr>
          <p:blipFill rotWithShape="1">
            <a:blip r:embed="rId6">
              <a:alphaModFix amt="15000"/>
              <a:extLst>
                <a:ext uri="{28A0092B-C50C-407E-A947-70E740481C1C}">
                  <a14:useLocalDpi xmlns:a14="http://schemas.microsoft.com/office/drawing/2010/main" val="0"/>
                </a:ext>
              </a:extLst>
            </a:blip>
            <a:srcRect l="5754" t="38074" r="9662" b="1208"/>
            <a:stretch/>
          </p:blipFill>
          <p:spPr>
            <a:xfrm>
              <a:off x="128259" y="2401187"/>
              <a:ext cx="4719539" cy="2926464"/>
            </a:xfrm>
            <a:prstGeom prst="rect">
              <a:avLst/>
            </a:prstGeom>
          </p:spPr>
        </p:pic>
      </p:grpSp>
      <mc:AlternateContent xmlns:mc="http://schemas.openxmlformats.org/markup-compatibility/2006" xmlns:a14="http://schemas.microsoft.com/office/drawing/2010/main">
        <mc:Choice Requires="a14">
          <p:sp>
            <p:nvSpPr>
              <p:cNvPr id="20" name="TextBox 18">
                <a:extLst>
                  <a:ext uri="{FF2B5EF4-FFF2-40B4-BE49-F238E27FC236}">
                    <a16:creationId xmlns:a16="http://schemas.microsoft.com/office/drawing/2014/main" id="{AA179FE7-E380-E63D-AC34-1DFCDEB8F775}"/>
                  </a:ext>
                </a:extLst>
              </p:cNvPr>
              <p:cNvSpPr txBox="1"/>
              <p:nvPr/>
            </p:nvSpPr>
            <p:spPr>
              <a:xfrm>
                <a:off x="4393059" y="1203789"/>
                <a:ext cx="1743076" cy="15542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Quad into dipole: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ReBCO</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sup>
                    </m:s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11.7</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143.3</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m:t>
                    </m:r>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8">
                <a:extLst>
                  <a:ext uri="{FF2B5EF4-FFF2-40B4-BE49-F238E27FC236}">
                    <a16:creationId xmlns:a16="http://schemas.microsoft.com/office/drawing/2014/main" id="{AA179FE7-E380-E63D-AC34-1DFCDEB8F775}"/>
                  </a:ext>
                </a:extLst>
              </p:cNvPr>
              <p:cNvSpPr txBox="1">
                <a:spLocks noRot="1" noChangeAspect="1" noMove="1" noResize="1" noEditPoints="1" noAdjustHandles="1" noChangeArrowheads="1" noChangeShapeType="1" noTextEdit="1"/>
              </p:cNvSpPr>
              <p:nvPr/>
            </p:nvSpPr>
            <p:spPr>
              <a:xfrm>
                <a:off x="4393059" y="1203789"/>
                <a:ext cx="1743076" cy="1554272"/>
              </a:xfrm>
              <a:prstGeom prst="rect">
                <a:avLst/>
              </a:prstGeom>
              <a:blipFill>
                <a:blip r:embed="rId7"/>
                <a:stretch>
                  <a:fillRect l="-2098" t="-1176" b="-78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TextBox 19">
                <a:extLst>
                  <a:ext uri="{FF2B5EF4-FFF2-40B4-BE49-F238E27FC236}">
                    <a16:creationId xmlns:a16="http://schemas.microsoft.com/office/drawing/2014/main" id="{0A9563D8-A997-67C4-50E4-0B6A39637351}"/>
                  </a:ext>
                </a:extLst>
              </p:cNvPr>
              <p:cNvSpPr txBox="1"/>
              <p:nvPr/>
            </p:nvSpPr>
            <p:spPr>
              <a:xfrm>
                <a:off x="10113087" y="1186595"/>
                <a:ext cx="1785189" cy="18004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Dipole into quad: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ReBCO</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=3.5⋅</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sup>
                    </m:s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12.4</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it-IT"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90.4</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m:t>
                    </m:r>
                  </m:oMath>
                </a14:m>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19">
                <a:extLst>
                  <a:ext uri="{FF2B5EF4-FFF2-40B4-BE49-F238E27FC236}">
                    <a16:creationId xmlns:a16="http://schemas.microsoft.com/office/drawing/2014/main" id="{0A9563D8-A997-67C4-50E4-0B6A39637351}"/>
                  </a:ext>
                </a:extLst>
              </p:cNvPr>
              <p:cNvSpPr txBox="1">
                <a:spLocks noRot="1" noChangeAspect="1" noMove="1" noResize="1" noEditPoints="1" noAdjustHandles="1" noChangeArrowheads="1" noChangeShapeType="1" noTextEdit="1"/>
              </p:cNvSpPr>
              <p:nvPr/>
            </p:nvSpPr>
            <p:spPr>
              <a:xfrm>
                <a:off x="10113087" y="1186595"/>
                <a:ext cx="1785189" cy="1800493"/>
              </a:xfrm>
              <a:prstGeom prst="rect">
                <a:avLst/>
              </a:prstGeom>
              <a:blipFill>
                <a:blip r:embed="rId8"/>
                <a:stretch>
                  <a:fillRect l="-2048" t="-1017"/>
                </a:stretch>
              </a:blipFill>
            </p:spPr>
            <p:txBody>
              <a:bodyPr/>
              <a:lstStyle/>
              <a:p>
                <a:r>
                  <a:rPr lang="it-IT">
                    <a:noFill/>
                  </a:rPr>
                  <a:t> </a:t>
                </a:r>
              </a:p>
            </p:txBody>
          </p:sp>
        </mc:Fallback>
      </mc:AlternateContent>
      <p:pic>
        <p:nvPicPr>
          <p:cNvPr id="25" name="Immagine 9" descr="Immagine che contiene testo, schermata, Carattere, cerchio&#10;&#10;Descrizione generata automaticamente">
            <a:extLst>
              <a:ext uri="{FF2B5EF4-FFF2-40B4-BE49-F238E27FC236}">
                <a16:creationId xmlns:a16="http://schemas.microsoft.com/office/drawing/2014/main" id="{781E708D-8568-CA2E-4364-6D51E22A2DF0}"/>
              </a:ext>
            </a:extLst>
          </p:cNvPr>
          <p:cNvPicPr>
            <a:picLocks noChangeAspect="1"/>
          </p:cNvPicPr>
          <p:nvPr/>
        </p:nvPicPr>
        <p:blipFill rotWithShape="1">
          <a:blip r:embed="rId9"/>
          <a:srcRect t="729"/>
          <a:stretch/>
        </p:blipFill>
        <p:spPr>
          <a:xfrm>
            <a:off x="9371232" y="4215389"/>
            <a:ext cx="2715286" cy="2055441"/>
          </a:xfrm>
          <a:prstGeom prst="rect">
            <a:avLst/>
          </a:prstGeom>
          <a:ln>
            <a:noFill/>
          </a:ln>
          <a:effectLst>
            <a:outerShdw blurRad="292100" dist="139700" dir="2700000" algn="tl" rotWithShape="0">
              <a:srgbClr val="333333">
                <a:alpha val="65000"/>
              </a:srgbClr>
            </a:outerShdw>
          </a:effectLst>
        </p:spPr>
      </p:pic>
      <p:sp>
        <p:nvSpPr>
          <p:cNvPr id="32" name="TextBox 28">
            <a:extLst>
              <a:ext uri="{FF2B5EF4-FFF2-40B4-BE49-F238E27FC236}">
                <a16:creationId xmlns:a16="http://schemas.microsoft.com/office/drawing/2014/main" id="{478ECAA7-8101-263B-134C-2D140E80A9FA}"/>
              </a:ext>
            </a:extLst>
          </p:cNvPr>
          <p:cNvSpPr txBox="1"/>
          <p:nvPr/>
        </p:nvSpPr>
        <p:spPr>
          <a:xfrm>
            <a:off x="105482" y="4218158"/>
            <a:ext cx="5282207" cy="20005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0000"/>
              </a:buClr>
              <a:buSzTx/>
              <a:buFontTx/>
              <a:buNone/>
              <a:tabLst/>
              <a:defRPr/>
            </a:pPr>
            <a:r>
              <a:rPr kumimoji="0" lang="en-US" sz="1600" b="1" i="0" u="none" strike="noStrike" kern="1200" cap="none" spc="0" normalizeH="0" baseline="0" noProof="0" dirty="0">
                <a:ln>
                  <a:noFill/>
                </a:ln>
                <a:solidFill>
                  <a:srgbClr val="6C2F6D"/>
                </a:solidFill>
                <a:effectLst/>
                <a:uLnTx/>
                <a:uFillTx/>
                <a:latin typeface="Calibri" panose="020F0502020204030204" pitchFamily="34" charset="0"/>
                <a:ea typeface="Calibri" panose="020F0502020204030204" pitchFamily="34" charset="0"/>
                <a:cs typeface="Calibri" panose="020F0502020204030204" pitchFamily="34" charset="0"/>
              </a:rPr>
              <a:t>Arc:</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Combined function magnets: B1,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B1+B2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B1+B3</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 8…16 T; G ≈ 320 T/m; G’ ≈ 7100 T/m</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Aperture ≈ 130 mm</a:t>
            </a:r>
          </a:p>
          <a:p>
            <a:pPr marL="0" marR="0" lvl="0" indent="0" algn="l" defTabSz="914400" rtl="0" eaLnBrk="1" fontAlgn="auto" latinLnBrk="0" hangingPunct="1">
              <a:lnSpc>
                <a:spcPct val="150000"/>
              </a:lnSpc>
              <a:spcBef>
                <a:spcPts val="0"/>
              </a:spcBef>
              <a:spcAft>
                <a:spcPts val="0"/>
              </a:spcAft>
              <a:buClr>
                <a:srgbClr val="FF0000"/>
              </a:buClr>
              <a:buSzTx/>
              <a:buFontTx/>
              <a:buNone/>
              <a:tabLst/>
              <a:defRPr/>
            </a:pPr>
            <a:r>
              <a:rPr kumimoji="0" lang="en-US" sz="1600" b="1" i="0" u="none" strike="noStrike" kern="1200" cap="none" spc="0" normalizeH="0" baseline="0" noProof="0" dirty="0">
                <a:ln>
                  <a:noFill/>
                </a:ln>
                <a:solidFill>
                  <a:srgbClr val="6C2F6D"/>
                </a:solidFill>
                <a:effectLst/>
                <a:uLnTx/>
                <a:uFillTx/>
                <a:latin typeface="Calibri" panose="020F0502020204030204" pitchFamily="34" charset="0"/>
                <a:ea typeface="Calibri" panose="020F0502020204030204" pitchFamily="34" charset="0"/>
                <a:cs typeface="Calibri" panose="020F0502020204030204" pitchFamily="34" charset="0"/>
              </a:rPr>
              <a:t>Final focus:</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Combined function magnets: B1, B2,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B1+B2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B1+B3</a:t>
            </a: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 ≈ 4…16 T; G ≈ 100…300 T/m; G’ ≈ 12000 T/m</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endParaRPr lang="en-US"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6C2F6D"/>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Aperture ≈ 120…300 mm</a:t>
            </a:r>
          </a:p>
        </p:txBody>
      </p:sp>
      <p:sp>
        <p:nvSpPr>
          <p:cNvPr id="33" name="TextBox 3">
            <a:extLst>
              <a:ext uri="{FF2B5EF4-FFF2-40B4-BE49-F238E27FC236}">
                <a16:creationId xmlns:a16="http://schemas.microsoft.com/office/drawing/2014/main" id="{04733244-13EE-736C-0F30-F1565B537454}"/>
              </a:ext>
            </a:extLst>
          </p:cNvPr>
          <p:cNvSpPr txBox="1"/>
          <p:nvPr/>
        </p:nvSpPr>
        <p:spPr>
          <a:xfrm>
            <a:off x="5010556" y="4860849"/>
            <a:ext cx="4095178" cy="1323439"/>
          </a:xfrm>
          <a:prstGeom prst="rect">
            <a:avLst/>
          </a:prstGeom>
          <a:noFill/>
          <a:ln w="19050">
            <a:gradFill flip="none" rotWithShape="1">
              <a:gsLst>
                <a:gs pos="0">
                  <a:srgbClr val="E53950"/>
                </a:gs>
                <a:gs pos="100000">
                  <a:srgbClr val="2D40BB"/>
                </a:gs>
              </a:gsLst>
              <a:lin ang="16200000" scaled="1"/>
              <a:tileRect/>
            </a:gra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quadrupole into dipole configuration is the most efficient one, in accordance with US-MAP. Additionally, for combined function magnets in the muon collider, quadrupoles are generally required to be stronger than dipoles.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
            <a:extLst>
              <a:ext uri="{FF2B5EF4-FFF2-40B4-BE49-F238E27FC236}">
                <a16:creationId xmlns:a16="http://schemas.microsoft.com/office/drawing/2014/main" id="{A8DACC4C-3878-CF45-0786-502F1294E08A}"/>
              </a:ext>
            </a:extLst>
          </p:cNvPr>
          <p:cNvSpPr txBox="1"/>
          <p:nvPr/>
        </p:nvSpPr>
        <p:spPr>
          <a:xfrm>
            <a:off x="4123773" y="3150324"/>
            <a:ext cx="2281645" cy="584775"/>
          </a:xfrm>
          <a:prstGeom prst="rect">
            <a:avLst/>
          </a:prstGeom>
          <a:solidFill>
            <a:schemeClr val="accent2">
              <a:lumMod val="20000"/>
              <a:lumOff val="8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These two configurations are NOT realistic.</a:t>
            </a:r>
          </a:p>
        </p:txBody>
      </p:sp>
      <p:sp>
        <p:nvSpPr>
          <p:cNvPr id="35" name="Arrow: Right 10">
            <a:extLst>
              <a:ext uri="{FF2B5EF4-FFF2-40B4-BE49-F238E27FC236}">
                <a16:creationId xmlns:a16="http://schemas.microsoft.com/office/drawing/2014/main" id="{F8F02096-AFDE-57D4-4B88-819F71F4FABE}"/>
              </a:ext>
            </a:extLst>
          </p:cNvPr>
          <p:cNvSpPr/>
          <p:nvPr/>
        </p:nvSpPr>
        <p:spPr>
          <a:xfrm rot="5400000">
            <a:off x="4965974" y="4036817"/>
            <a:ext cx="719509" cy="732280"/>
          </a:xfrm>
          <a:prstGeom prst="rightArrow">
            <a:avLst/>
          </a:prstGeom>
          <a:gradFill flip="none" rotWithShape="1">
            <a:gsLst>
              <a:gs pos="0">
                <a:srgbClr val="E53950"/>
              </a:gs>
              <a:gs pos="100000">
                <a:srgbClr val="2D40BB"/>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679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D3885-F2EA-A991-38CE-7CC60CB9D97D}"/>
            </a:ext>
          </a:extLst>
        </p:cNvPr>
        <p:cNvGrpSpPr/>
        <p:nvPr/>
      </p:nvGrpSpPr>
      <p:grpSpPr>
        <a:xfrm>
          <a:off x="0" y="0"/>
          <a:ext cx="0" cy="0"/>
          <a:chOff x="0" y="0"/>
          <a:chExt cx="0" cy="0"/>
        </a:xfrm>
      </p:grpSpPr>
      <p:pic>
        <p:nvPicPr>
          <p:cNvPr id="22" name="Picture 3">
            <a:extLst>
              <a:ext uri="{FF2B5EF4-FFF2-40B4-BE49-F238E27FC236}">
                <a16:creationId xmlns:a16="http://schemas.microsoft.com/office/drawing/2014/main" id="{50DE13FE-296A-3757-C60A-53CB403347D7}"/>
              </a:ext>
            </a:extLst>
          </p:cNvPr>
          <p:cNvPicPr>
            <a:picLocks noChangeAspect="1"/>
          </p:cNvPicPr>
          <p:nvPr/>
        </p:nvPicPr>
        <p:blipFill>
          <a:blip r:embed="rId3">
            <a:alphaModFix/>
          </a:blip>
          <a:srcRect/>
          <a:stretch/>
        </p:blipFill>
        <p:spPr>
          <a:xfrm>
            <a:off x="3582775" y="3055900"/>
            <a:ext cx="5565600" cy="3422454"/>
          </a:xfrm>
          <a:prstGeom prst="rect">
            <a:avLst/>
          </a:prstGeom>
        </p:spPr>
      </p:pic>
      <p:sp>
        <p:nvSpPr>
          <p:cNvPr id="4" name="Slide Number Placeholder 3">
            <a:extLst>
              <a:ext uri="{FF2B5EF4-FFF2-40B4-BE49-F238E27FC236}">
                <a16:creationId xmlns:a16="http://schemas.microsoft.com/office/drawing/2014/main" id="{3E0DDC52-472B-C1DB-1F0E-FFEF2F60367E}"/>
              </a:ext>
            </a:extLst>
          </p:cNvPr>
          <p:cNvSpPr>
            <a:spLocks noGrp="1"/>
          </p:cNvSpPr>
          <p:nvPr>
            <p:ph type="sldNum" sz="quarter" idx="4"/>
          </p:nvPr>
        </p:nvSpPr>
        <p:spPr/>
        <p:txBody>
          <a:bodyPr/>
          <a:lstStyle/>
          <a:p>
            <a:fld id="{005C7FBA-D4E9-46CA-9321-3ADA2E368FCD}" type="slidenum">
              <a:rPr lang="en-GB" smtClean="0"/>
              <a:t>13</a:t>
            </a:fld>
            <a:endParaRPr lang="en-GB"/>
          </a:p>
        </p:txBody>
      </p:sp>
      <p:pic>
        <p:nvPicPr>
          <p:cNvPr id="38" name="Immagine 37">
            <a:extLst>
              <a:ext uri="{FF2B5EF4-FFF2-40B4-BE49-F238E27FC236}">
                <a16:creationId xmlns:a16="http://schemas.microsoft.com/office/drawing/2014/main" id="{C307B414-595D-B3F5-D38F-92C030A1FE70}"/>
              </a:ext>
            </a:extLst>
          </p:cNvPr>
          <p:cNvPicPr>
            <a:picLocks noChangeAspect="1"/>
          </p:cNvPicPr>
          <p:nvPr/>
        </p:nvPicPr>
        <p:blipFill>
          <a:blip r:embed="rId4"/>
          <a:stretch>
            <a:fillRect/>
          </a:stretch>
        </p:blipFill>
        <p:spPr>
          <a:xfrm>
            <a:off x="496820" y="1370479"/>
            <a:ext cx="2625232" cy="2387628"/>
          </a:xfrm>
          <a:prstGeom prst="rect">
            <a:avLst/>
          </a:prstGeom>
        </p:spPr>
      </p:pic>
      <p:pic>
        <p:nvPicPr>
          <p:cNvPr id="39" name="Picture 52" descr="A screen shot of a computer&#10;&#10;Description automatically generated">
            <a:extLst>
              <a:ext uri="{FF2B5EF4-FFF2-40B4-BE49-F238E27FC236}">
                <a16:creationId xmlns:a16="http://schemas.microsoft.com/office/drawing/2014/main" id="{80B44570-BE89-6B89-274E-3BA732A7A963}"/>
              </a:ext>
            </a:extLst>
          </p:cNvPr>
          <p:cNvPicPr>
            <a:picLocks noChangeAspect="1"/>
          </p:cNvPicPr>
          <p:nvPr/>
        </p:nvPicPr>
        <p:blipFill rotWithShape="1">
          <a:blip r:embed="rId5"/>
          <a:srcRect l="8512" t="24078" r="9403" b="2154"/>
          <a:stretch/>
        </p:blipFill>
        <p:spPr>
          <a:xfrm>
            <a:off x="9168443" y="1421910"/>
            <a:ext cx="2814369" cy="17675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6" name="CasellaDiTesto 45">
            <a:extLst>
              <a:ext uri="{FF2B5EF4-FFF2-40B4-BE49-F238E27FC236}">
                <a16:creationId xmlns:a16="http://schemas.microsoft.com/office/drawing/2014/main" id="{3263E7CA-B6CD-1065-1F90-8EC7DFC40897}"/>
              </a:ext>
            </a:extLst>
          </p:cNvPr>
          <p:cNvSpPr txBox="1"/>
          <p:nvPr/>
        </p:nvSpPr>
        <p:spPr>
          <a:xfrm>
            <a:off x="9530494" y="2718803"/>
            <a:ext cx="2435630" cy="307777"/>
          </a:xfrm>
          <a:prstGeom prst="rect">
            <a:avLst/>
          </a:prstGeom>
          <a:noFill/>
        </p:spPr>
        <p:txBody>
          <a:bodyPr wrap="square" rtlCol="0">
            <a:spAutoFit/>
          </a:bodyPr>
          <a:lstStyle/>
          <a:p>
            <a:r>
              <a:rPr lang="en-GB" sz="1400" b="1" dirty="0">
                <a:solidFill>
                  <a:schemeClr val="bg1"/>
                </a:solidFill>
              </a:rPr>
              <a:t>N.B. displacement x 100</a:t>
            </a:r>
          </a:p>
        </p:txBody>
      </p:sp>
      <p:pic>
        <p:nvPicPr>
          <p:cNvPr id="48" name="Picture 7" descr="A screen shot of a computer&#10;&#10;Description automatically generated">
            <a:extLst>
              <a:ext uri="{FF2B5EF4-FFF2-40B4-BE49-F238E27FC236}">
                <a16:creationId xmlns:a16="http://schemas.microsoft.com/office/drawing/2014/main" id="{73321DD1-AD8A-25B3-C14A-4A4440601A6D}"/>
              </a:ext>
            </a:extLst>
          </p:cNvPr>
          <p:cNvPicPr>
            <a:picLocks noChangeAspect="1"/>
          </p:cNvPicPr>
          <p:nvPr/>
        </p:nvPicPr>
        <p:blipFill>
          <a:blip r:embed="rId6"/>
          <a:srcRect t="24091" r="21899"/>
          <a:stretch/>
        </p:blipFill>
        <p:spPr>
          <a:xfrm>
            <a:off x="9069950" y="3868092"/>
            <a:ext cx="2828289" cy="1626966"/>
          </a:xfrm>
          <a:prstGeom prst="rect">
            <a:avLst/>
          </a:prstGeom>
        </p:spPr>
      </p:pic>
      <p:sp>
        <p:nvSpPr>
          <p:cNvPr id="5" name="TextBox 3">
            <a:extLst>
              <a:ext uri="{FF2B5EF4-FFF2-40B4-BE49-F238E27FC236}">
                <a16:creationId xmlns:a16="http://schemas.microsoft.com/office/drawing/2014/main" id="{B05477DC-F9AC-19B7-7214-DD2A08439A41}"/>
              </a:ext>
            </a:extLst>
          </p:cNvPr>
          <p:cNvSpPr txBox="1"/>
          <p:nvPr/>
        </p:nvSpPr>
        <p:spPr>
          <a:xfrm>
            <a:off x="391308" y="4002153"/>
            <a:ext cx="3613995" cy="1692771"/>
          </a:xfrm>
          <a:prstGeom prst="rect">
            <a:avLst/>
          </a:prstGeom>
          <a:noFill/>
        </p:spPr>
        <p:txBody>
          <a:bodyPr wrap="square">
            <a:spAutoFit/>
          </a:bodyPr>
          <a:lstStyle/>
          <a:p>
            <a:pPr lvl="0" algn="ctr" defTabSz="914400">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lang="en-US" sz="1400" dirty="0">
                <a:solidFill>
                  <a:prstClr val="black"/>
                </a:solidFill>
              </a:rPr>
              <a:t>lattice design v0.7</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8 T, 100 T/m, aperture of 310 mm (FF)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8 T, 320 T/m, aperture of 130 mm (ARC)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 T, 240 T/m, aperture of 170 mm (Corr.)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 T, 330 T/m, aperture of 130 mm (Corr.)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34">
            <a:extLst>
              <a:ext uri="{FF2B5EF4-FFF2-40B4-BE49-F238E27FC236}">
                <a16:creationId xmlns:a16="http://schemas.microsoft.com/office/drawing/2014/main" id="{0C5E0EE7-7BF0-34B2-1155-416FA65D83FF}"/>
              </a:ext>
            </a:extLst>
          </p:cNvPr>
          <p:cNvSpPr txBox="1"/>
          <p:nvPr/>
        </p:nvSpPr>
        <p:spPr>
          <a:xfrm>
            <a:off x="384989" y="5452547"/>
            <a:ext cx="3119125" cy="384721"/>
          </a:xfrm>
          <a:prstGeom prst="rect">
            <a:avLst/>
          </a:prstGeom>
          <a:noFill/>
          <a:ln>
            <a:solidFill>
              <a:srgbClr val="00B0F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GB" sz="1300" b="1"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Kyriacos</a:t>
            </a:r>
            <a:r>
              <a:rPr kumimoji="0" lang="en-GB" sz="1100" b="1"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Skoufaris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1" u="sng"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https://indico.cern.ch/event/1351046/</a:t>
            </a:r>
            <a:endParaRPr kumimoji="0" lang="en-GB" sz="600" b="1" i="1" u="sng"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35">
            <a:extLst>
              <a:ext uri="{FF2B5EF4-FFF2-40B4-BE49-F238E27FC236}">
                <a16:creationId xmlns:a16="http://schemas.microsoft.com/office/drawing/2014/main" id="{0C554D2B-B499-E635-BFE6-AA5C6D355AC9}"/>
              </a:ext>
            </a:extLst>
          </p:cNvPr>
          <p:cNvSpPr/>
          <p:nvPr/>
        </p:nvSpPr>
        <p:spPr>
          <a:xfrm>
            <a:off x="128169" y="4002152"/>
            <a:ext cx="3478945" cy="18804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asellaDiTesto 20">
            <a:extLst>
              <a:ext uri="{FF2B5EF4-FFF2-40B4-BE49-F238E27FC236}">
                <a16:creationId xmlns:a16="http://schemas.microsoft.com/office/drawing/2014/main" id="{869D9A76-24AA-E279-9145-6259F3FDF8FB}"/>
              </a:ext>
            </a:extLst>
          </p:cNvPr>
          <p:cNvSpPr txBox="1"/>
          <p:nvPr/>
        </p:nvSpPr>
        <p:spPr>
          <a:xfrm>
            <a:off x="4005304" y="2856847"/>
            <a:ext cx="4820380" cy="369332"/>
          </a:xfrm>
          <a:prstGeom prst="rect">
            <a:avLst/>
          </a:prstGeom>
          <a:solidFill>
            <a:schemeClr val="bg1"/>
          </a:solidFill>
        </p:spPr>
        <p:txBody>
          <a:bodyPr wrap="square" rtlCol="0">
            <a:spAutoFit/>
          </a:bodyPr>
          <a:lstStyle/>
          <a:p>
            <a:r>
              <a:rPr lang="en-GB" b="1" dirty="0" err="1"/>
              <a:t>ReBCO</a:t>
            </a:r>
            <a:r>
              <a:rPr lang="en-GB" b="1" dirty="0"/>
              <a:t> Cost limit =400 </a:t>
            </a:r>
            <a:r>
              <a:rPr lang="en-GB" b="1" dirty="0" err="1"/>
              <a:t>kEUR</a:t>
            </a:r>
            <a:r>
              <a:rPr lang="en-GB" b="1" dirty="0"/>
              <a:t>/m T</a:t>
            </a:r>
            <a:r>
              <a:rPr lang="en-GB" b="1" baseline="-25000" dirty="0"/>
              <a:t>op</a:t>
            </a:r>
            <a:r>
              <a:rPr lang="en-GB" b="1" dirty="0"/>
              <a:t>=4.5K</a:t>
            </a:r>
          </a:p>
        </p:txBody>
      </p:sp>
      <p:sp>
        <p:nvSpPr>
          <p:cNvPr id="24" name="TextBox 61">
            <a:extLst>
              <a:ext uri="{FF2B5EF4-FFF2-40B4-BE49-F238E27FC236}">
                <a16:creationId xmlns:a16="http://schemas.microsoft.com/office/drawing/2014/main" id="{8B5F8BD8-FBDA-579E-11A4-8062ADAB45BA}"/>
              </a:ext>
            </a:extLst>
          </p:cNvPr>
          <p:cNvSpPr txBox="1"/>
          <p:nvPr/>
        </p:nvSpPr>
        <p:spPr>
          <a:xfrm>
            <a:off x="537251" y="6040735"/>
            <a:ext cx="5289111" cy="307777"/>
          </a:xfrm>
          <a:prstGeom prst="rect">
            <a:avLst/>
          </a:prstGeom>
          <a:noFill/>
        </p:spPr>
        <p:txBody>
          <a:bodyPr wrap="square">
            <a:spAutoFit/>
          </a:bodyPr>
          <a:lstStyle/>
          <a:p>
            <a:r>
              <a:rPr lang="en-US" sz="1400" i="1" dirty="0">
                <a:solidFill>
                  <a:srgbClr val="00B0F0"/>
                </a:solidFill>
                <a:cs typeface="Calibri" panose="020F0502020204030204" pitchFamily="34" charset="0"/>
              </a:rPr>
              <a:t>Courtesy of </a:t>
            </a:r>
            <a:r>
              <a:rPr lang="en-US" sz="1400" i="1" dirty="0" err="1">
                <a:solidFill>
                  <a:srgbClr val="00B0F0"/>
                </a:solidFill>
                <a:latin typeface="Calibri" panose="020F0502020204030204" pitchFamily="34" charset="0"/>
                <a:cs typeface="Calibri" panose="020F0502020204030204" pitchFamily="34" charset="0"/>
              </a:rPr>
              <a:t>D.Novelli</a:t>
            </a:r>
            <a:endParaRPr lang="en-GB" sz="800" i="1" u="sng" dirty="0">
              <a:solidFill>
                <a:srgbClr val="00B0F0"/>
              </a:solidFill>
              <a:latin typeface="Calibri" panose="020F0502020204030204" pitchFamily="34" charset="0"/>
              <a:cs typeface="Calibri" panose="020F0502020204030204" pitchFamily="34" charset="0"/>
            </a:endParaRPr>
          </a:p>
        </p:txBody>
      </p:sp>
      <p:sp>
        <p:nvSpPr>
          <p:cNvPr id="3" name="Isosceles Triangle 36">
            <a:extLst>
              <a:ext uri="{FF2B5EF4-FFF2-40B4-BE49-F238E27FC236}">
                <a16:creationId xmlns:a16="http://schemas.microsoft.com/office/drawing/2014/main" id="{B3BC546F-6B02-51EC-126B-CDAE924FEF5C}"/>
              </a:ext>
            </a:extLst>
          </p:cNvPr>
          <p:cNvSpPr/>
          <p:nvPr/>
        </p:nvSpPr>
        <p:spPr>
          <a:xfrm>
            <a:off x="277008" y="4410741"/>
            <a:ext cx="137160" cy="137160"/>
          </a:xfrm>
          <a:prstGeom prst="triangle">
            <a:avLst/>
          </a:prstGeom>
          <a:solidFill>
            <a:srgbClr val="874E44"/>
          </a:solidFill>
          <a:ln>
            <a:solidFill>
              <a:srgbClr val="874E44"/>
            </a:solidFill>
          </a:ln>
          <a:effectLst>
            <a:glow rad="63500">
              <a:srgbClr val="874E44">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Isosceles Triangle 37">
            <a:extLst>
              <a:ext uri="{FF2B5EF4-FFF2-40B4-BE49-F238E27FC236}">
                <a16:creationId xmlns:a16="http://schemas.microsoft.com/office/drawing/2014/main" id="{FEE705D0-4662-81B4-05A3-9FB96160B915}"/>
              </a:ext>
            </a:extLst>
          </p:cNvPr>
          <p:cNvSpPr/>
          <p:nvPr/>
        </p:nvSpPr>
        <p:spPr>
          <a:xfrm>
            <a:off x="277008" y="4656402"/>
            <a:ext cx="137160" cy="137160"/>
          </a:xfrm>
          <a:prstGeom prst="triangle">
            <a:avLst/>
          </a:prstGeom>
          <a:solidFill>
            <a:srgbClr val="00DA63"/>
          </a:solidFill>
          <a:ln>
            <a:noFill/>
          </a:ln>
          <a:effectLst>
            <a:glow rad="63500">
              <a:srgbClr val="00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Isosceles Triangle 38">
            <a:extLst>
              <a:ext uri="{FF2B5EF4-FFF2-40B4-BE49-F238E27FC236}">
                <a16:creationId xmlns:a16="http://schemas.microsoft.com/office/drawing/2014/main" id="{4EBF802A-5B19-927A-2FBB-F474FC7B42B5}"/>
              </a:ext>
            </a:extLst>
          </p:cNvPr>
          <p:cNvSpPr/>
          <p:nvPr/>
        </p:nvSpPr>
        <p:spPr>
          <a:xfrm>
            <a:off x="277008" y="4908668"/>
            <a:ext cx="137160" cy="137160"/>
          </a:xfrm>
          <a:prstGeom prst="triangle">
            <a:avLst/>
          </a:prstGeom>
          <a:solidFill>
            <a:srgbClr val="FF0000"/>
          </a:solidFill>
          <a:ln>
            <a:noFill/>
          </a:ln>
          <a:effectLst>
            <a:glow rad="635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36">
            <a:extLst>
              <a:ext uri="{FF2B5EF4-FFF2-40B4-BE49-F238E27FC236}">
                <a16:creationId xmlns:a16="http://schemas.microsoft.com/office/drawing/2014/main" id="{E39F2315-D2D3-C2A9-561E-13E9E7D65DE9}"/>
              </a:ext>
            </a:extLst>
          </p:cNvPr>
          <p:cNvSpPr/>
          <p:nvPr/>
        </p:nvSpPr>
        <p:spPr>
          <a:xfrm>
            <a:off x="4925208" y="5081301"/>
            <a:ext cx="137160" cy="137160"/>
          </a:xfrm>
          <a:prstGeom prst="triangle">
            <a:avLst/>
          </a:prstGeom>
          <a:solidFill>
            <a:srgbClr val="874E44"/>
          </a:solidFill>
          <a:ln>
            <a:noFill/>
          </a:ln>
          <a:effectLst>
            <a:glow rad="63500">
              <a:srgbClr val="874E44">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37">
            <a:extLst>
              <a:ext uri="{FF2B5EF4-FFF2-40B4-BE49-F238E27FC236}">
                <a16:creationId xmlns:a16="http://schemas.microsoft.com/office/drawing/2014/main" id="{DA74A6E6-B05E-5439-AFA3-532B90606C40}"/>
              </a:ext>
            </a:extLst>
          </p:cNvPr>
          <p:cNvSpPr/>
          <p:nvPr/>
        </p:nvSpPr>
        <p:spPr>
          <a:xfrm>
            <a:off x="7058808" y="5067882"/>
            <a:ext cx="137160" cy="137160"/>
          </a:xfrm>
          <a:prstGeom prst="triangle">
            <a:avLst/>
          </a:prstGeom>
          <a:solidFill>
            <a:srgbClr val="00DA63"/>
          </a:solidFill>
          <a:ln>
            <a:noFill/>
          </a:ln>
          <a:effectLst>
            <a:glow rad="63500">
              <a:srgbClr val="00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38">
            <a:extLst>
              <a:ext uri="{FF2B5EF4-FFF2-40B4-BE49-F238E27FC236}">
                <a16:creationId xmlns:a16="http://schemas.microsoft.com/office/drawing/2014/main" id="{90FC8DEF-7328-6E23-798D-516236EBB82B}"/>
              </a:ext>
            </a:extLst>
          </p:cNvPr>
          <p:cNvSpPr/>
          <p:nvPr/>
        </p:nvSpPr>
        <p:spPr>
          <a:xfrm>
            <a:off x="6220608" y="5548748"/>
            <a:ext cx="137160" cy="137160"/>
          </a:xfrm>
          <a:prstGeom prst="triangle">
            <a:avLst/>
          </a:prstGeom>
          <a:solidFill>
            <a:srgbClr val="FF0000"/>
          </a:solidFill>
          <a:ln>
            <a:noFill/>
          </a:ln>
          <a:effectLst>
            <a:glow rad="635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ttangolo 29">
            <a:extLst>
              <a:ext uri="{FF2B5EF4-FFF2-40B4-BE49-F238E27FC236}">
                <a16:creationId xmlns:a16="http://schemas.microsoft.com/office/drawing/2014/main" id="{ABED1DB2-D5C6-D567-3279-DC9676F4E686}"/>
              </a:ext>
            </a:extLst>
          </p:cNvPr>
          <p:cNvSpPr/>
          <p:nvPr/>
        </p:nvSpPr>
        <p:spPr>
          <a:xfrm>
            <a:off x="277008" y="5205042"/>
            <a:ext cx="137160" cy="141658"/>
          </a:xfrm>
          <a:prstGeom prst="rect">
            <a:avLst/>
          </a:prstGeom>
          <a:solidFill>
            <a:srgbClr val="04DA63"/>
          </a:solidFill>
          <a:ln>
            <a:solidFill>
              <a:srgbClr val="04DA63"/>
            </a:solidFill>
          </a:ln>
          <a:effectLst>
            <a:glow rad="101600">
              <a:srgbClr val="04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ttangolo 30">
            <a:extLst>
              <a:ext uri="{FF2B5EF4-FFF2-40B4-BE49-F238E27FC236}">
                <a16:creationId xmlns:a16="http://schemas.microsoft.com/office/drawing/2014/main" id="{563FB7D5-F893-4633-AD75-CAD73D7F18E6}"/>
              </a:ext>
            </a:extLst>
          </p:cNvPr>
          <p:cNvSpPr/>
          <p:nvPr/>
        </p:nvSpPr>
        <p:spPr>
          <a:xfrm>
            <a:off x="7130538" y="5624095"/>
            <a:ext cx="137160" cy="141658"/>
          </a:xfrm>
          <a:prstGeom prst="rect">
            <a:avLst/>
          </a:prstGeom>
          <a:solidFill>
            <a:srgbClr val="04DA63"/>
          </a:solidFill>
          <a:ln>
            <a:solidFill>
              <a:srgbClr val="04DA63"/>
            </a:solidFill>
          </a:ln>
          <a:effectLst>
            <a:glow rad="101600">
              <a:srgbClr val="04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a:extLst>
              <a:ext uri="{FF2B5EF4-FFF2-40B4-BE49-F238E27FC236}">
                <a16:creationId xmlns:a16="http://schemas.microsoft.com/office/drawing/2014/main" id="{EF8F21F7-ABDF-BCC1-259C-2F9EC1444119}"/>
              </a:ext>
            </a:extLst>
          </p:cNvPr>
          <p:cNvPicPr>
            <a:picLocks noChangeAspect="1"/>
          </p:cNvPicPr>
          <p:nvPr/>
        </p:nvPicPr>
        <p:blipFill>
          <a:blip r:embed="rId7">
            <a:alphaModFix/>
          </a:blip>
          <a:srcRect l="77050" t="7142" r="2737" b="68754"/>
          <a:stretch>
            <a:fillRect/>
          </a:stretch>
        </p:blipFill>
        <p:spPr>
          <a:xfrm>
            <a:off x="7300454" y="3226179"/>
            <a:ext cx="1700166" cy="1255712"/>
          </a:xfrm>
          <a:prstGeom prst="rect">
            <a:avLst/>
          </a:prstGeom>
        </p:spPr>
      </p:pic>
      <p:sp>
        <p:nvSpPr>
          <p:cNvPr id="16" name="Titolo 4">
            <a:extLst>
              <a:ext uri="{FF2B5EF4-FFF2-40B4-BE49-F238E27FC236}">
                <a16:creationId xmlns:a16="http://schemas.microsoft.com/office/drawing/2014/main" id="{8DF9FF3B-5F62-70C9-1788-5DF4101C5A0D}"/>
              </a:ext>
            </a:extLst>
          </p:cNvPr>
          <p:cNvSpPr txBox="1">
            <a:spLocks/>
          </p:cNvSpPr>
          <p:nvPr/>
        </p:nvSpPr>
        <p:spPr>
          <a:xfrm>
            <a:off x="2565614"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US" noProof="0" dirty="0">
                <a:solidFill>
                  <a:srgbClr val="003296"/>
                </a:solidFill>
              </a:rPr>
              <a:t>B-G plots for combined function magnets</a:t>
            </a:r>
            <a:endParaRPr lang="en-GB" noProof="0" dirty="0">
              <a:solidFill>
                <a:srgbClr val="003296"/>
              </a:solidFill>
            </a:endParaRPr>
          </a:p>
        </p:txBody>
      </p:sp>
      <p:sp>
        <p:nvSpPr>
          <p:cNvPr id="2" name="CasellaDiTesto 1">
            <a:extLst>
              <a:ext uri="{FF2B5EF4-FFF2-40B4-BE49-F238E27FC236}">
                <a16:creationId xmlns:a16="http://schemas.microsoft.com/office/drawing/2014/main" id="{11D428F0-FA18-37A1-EB48-BF3171A9C0B2}"/>
              </a:ext>
            </a:extLst>
          </p:cNvPr>
          <p:cNvSpPr txBox="1"/>
          <p:nvPr/>
        </p:nvSpPr>
        <p:spPr>
          <a:xfrm>
            <a:off x="9069950" y="3143326"/>
            <a:ext cx="3157129" cy="738664"/>
          </a:xfrm>
          <a:prstGeom prst="rect">
            <a:avLst/>
          </a:prstGeom>
          <a:noFill/>
        </p:spPr>
        <p:txBody>
          <a:bodyPr wrap="square" rtlCol="0">
            <a:spAutoFit/>
          </a:bodyPr>
          <a:lstStyle/>
          <a:p>
            <a:r>
              <a:rPr lang="en-GB" sz="1400" i="1" dirty="0"/>
              <a:t>Inward movement of the inner coil (quadrupole) -&gt; must be intercept by the mechanical structure</a:t>
            </a:r>
          </a:p>
        </p:txBody>
      </p:sp>
      <p:sp>
        <p:nvSpPr>
          <p:cNvPr id="7" name="CasellaDiTesto 6">
            <a:extLst>
              <a:ext uri="{FF2B5EF4-FFF2-40B4-BE49-F238E27FC236}">
                <a16:creationId xmlns:a16="http://schemas.microsoft.com/office/drawing/2014/main" id="{E834FFA6-CB2C-3818-5EE4-D5D37AC09A0B}"/>
              </a:ext>
            </a:extLst>
          </p:cNvPr>
          <p:cNvSpPr txBox="1"/>
          <p:nvPr/>
        </p:nvSpPr>
        <p:spPr>
          <a:xfrm>
            <a:off x="8983601" y="5500962"/>
            <a:ext cx="3257611" cy="954107"/>
          </a:xfrm>
          <a:prstGeom prst="rect">
            <a:avLst/>
          </a:prstGeom>
          <a:noFill/>
        </p:spPr>
        <p:txBody>
          <a:bodyPr wrap="square" rtlCol="0">
            <a:spAutoFit/>
          </a:bodyPr>
          <a:lstStyle/>
          <a:p>
            <a:pPr algn="ctr"/>
            <a:r>
              <a:rPr lang="en-GB" sz="1400" i="1" dirty="0"/>
              <a:t>An inner infinite rigid structure was assumed in this simplified calculation. More realistic solution will be studied when a specific design will be decided</a:t>
            </a:r>
          </a:p>
        </p:txBody>
      </p:sp>
      <p:sp>
        <p:nvSpPr>
          <p:cNvPr id="8" name="CasellaDiTesto 7">
            <a:extLst>
              <a:ext uri="{FF2B5EF4-FFF2-40B4-BE49-F238E27FC236}">
                <a16:creationId xmlns:a16="http://schemas.microsoft.com/office/drawing/2014/main" id="{D382C7B2-825E-98E3-8083-F2739CF74214}"/>
              </a:ext>
            </a:extLst>
          </p:cNvPr>
          <p:cNvSpPr txBox="1"/>
          <p:nvPr/>
        </p:nvSpPr>
        <p:spPr>
          <a:xfrm>
            <a:off x="3294333" y="1280468"/>
            <a:ext cx="5989709" cy="1754326"/>
          </a:xfrm>
          <a:prstGeom prst="rect">
            <a:avLst/>
          </a:prstGeom>
          <a:noFill/>
        </p:spPr>
        <p:txBody>
          <a:bodyPr wrap="square" rtlCol="0">
            <a:spAutoFit/>
          </a:bodyPr>
          <a:lstStyle/>
          <a:p>
            <a:pPr marL="285750" indent="-285750">
              <a:buFont typeface="Arial" panose="020B0604020202020204" pitchFamily="34" charset="0"/>
              <a:buChar char="•"/>
            </a:pPr>
            <a:r>
              <a:rPr lang="en-GB" dirty="0"/>
              <a:t>Nested configuration with quadrupole (inside) + dipole (outside), sector coil approximation</a:t>
            </a:r>
          </a:p>
          <a:p>
            <a:pPr marL="285750" indent="-285750">
              <a:buFont typeface="Arial" panose="020B0604020202020204" pitchFamily="34" charset="0"/>
              <a:buChar char="•"/>
            </a:pPr>
            <a:r>
              <a:rPr lang="en-US" dirty="0"/>
              <a:t>E.M. optimization based on Python + ANSYS interface</a:t>
            </a:r>
          </a:p>
          <a:p>
            <a:pPr marL="285750" indent="-285750">
              <a:buFont typeface="Arial" panose="020B0604020202020204" pitchFamily="34" charset="0"/>
              <a:buChar char="•"/>
            </a:pPr>
            <a:r>
              <a:rPr lang="en-US" dirty="0"/>
              <a:t>Constraints on stress, margin on the </a:t>
            </a:r>
            <a:r>
              <a:rPr lang="en-US" dirty="0" err="1"/>
              <a:t>loadline</a:t>
            </a:r>
            <a:r>
              <a:rPr lang="en-US" dirty="0"/>
              <a:t>, protection and cost as in the AB-plots and AG plots</a:t>
            </a:r>
          </a:p>
          <a:p>
            <a:pPr marL="285750" indent="-285750">
              <a:buFont typeface="Arial" panose="020B0604020202020204" pitchFamily="34" charset="0"/>
              <a:buChar char="•"/>
            </a:pPr>
            <a:endParaRPr lang="en-GB" dirty="0"/>
          </a:p>
        </p:txBody>
      </p:sp>
      <p:sp>
        <p:nvSpPr>
          <p:cNvPr id="9" name="Segnaposto piè di pagina 8">
            <a:extLst>
              <a:ext uri="{FF2B5EF4-FFF2-40B4-BE49-F238E27FC236}">
                <a16:creationId xmlns:a16="http://schemas.microsoft.com/office/drawing/2014/main" id="{2A2D43C7-A28C-ECB3-10A3-AD76C64D0CA8}"/>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63768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CDEF-EF44-15DF-F759-6363FE0BE1A8}"/>
            </a:ext>
          </a:extLst>
        </p:cNvPr>
        <p:cNvGrpSpPr/>
        <p:nvPr/>
      </p:nvGrpSpPr>
      <p:grpSpPr>
        <a:xfrm>
          <a:off x="0" y="0"/>
          <a:ext cx="0" cy="0"/>
          <a:chOff x="0" y="0"/>
          <a:chExt cx="0" cy="0"/>
        </a:xfrm>
      </p:grpSpPr>
      <p:pic>
        <p:nvPicPr>
          <p:cNvPr id="12" name="Picture 2">
            <a:extLst>
              <a:ext uri="{FF2B5EF4-FFF2-40B4-BE49-F238E27FC236}">
                <a16:creationId xmlns:a16="http://schemas.microsoft.com/office/drawing/2014/main" id="{DE8E3A86-6B18-FB4C-4BFF-A873FD7E511C}"/>
              </a:ext>
            </a:extLst>
          </p:cNvPr>
          <p:cNvPicPr>
            <a:picLocks noChangeAspect="1"/>
          </p:cNvPicPr>
          <p:nvPr/>
        </p:nvPicPr>
        <p:blipFill>
          <a:blip r:embed="rId3">
            <a:alphaModFix/>
          </a:blip>
          <a:srcRect/>
          <a:stretch/>
        </p:blipFill>
        <p:spPr>
          <a:xfrm>
            <a:off x="3571407" y="3010443"/>
            <a:ext cx="5566605" cy="3447541"/>
          </a:xfrm>
          <a:prstGeom prst="rect">
            <a:avLst/>
          </a:prstGeom>
        </p:spPr>
      </p:pic>
      <p:sp>
        <p:nvSpPr>
          <p:cNvPr id="4" name="Slide Number Placeholder 3">
            <a:extLst>
              <a:ext uri="{FF2B5EF4-FFF2-40B4-BE49-F238E27FC236}">
                <a16:creationId xmlns:a16="http://schemas.microsoft.com/office/drawing/2014/main" id="{969C00E5-0B34-4474-600D-A6366E14B05F}"/>
              </a:ext>
            </a:extLst>
          </p:cNvPr>
          <p:cNvSpPr>
            <a:spLocks noGrp="1"/>
          </p:cNvSpPr>
          <p:nvPr>
            <p:ph type="sldNum" sz="quarter" idx="4"/>
          </p:nvPr>
        </p:nvSpPr>
        <p:spPr/>
        <p:txBody>
          <a:bodyPr/>
          <a:lstStyle/>
          <a:p>
            <a:fld id="{005C7FBA-D4E9-46CA-9321-3ADA2E368FCD}" type="slidenum">
              <a:rPr lang="en-GB" smtClean="0"/>
              <a:t>14</a:t>
            </a:fld>
            <a:endParaRPr lang="en-GB"/>
          </a:p>
        </p:txBody>
      </p:sp>
      <p:sp>
        <p:nvSpPr>
          <p:cNvPr id="37" name="CasellaDiTesto 36">
            <a:extLst>
              <a:ext uri="{FF2B5EF4-FFF2-40B4-BE49-F238E27FC236}">
                <a16:creationId xmlns:a16="http://schemas.microsoft.com/office/drawing/2014/main" id="{EE045EF2-45D1-DB64-0D6D-66FA3EC187FA}"/>
              </a:ext>
            </a:extLst>
          </p:cNvPr>
          <p:cNvSpPr txBox="1"/>
          <p:nvPr/>
        </p:nvSpPr>
        <p:spPr>
          <a:xfrm>
            <a:off x="3294333" y="1280468"/>
            <a:ext cx="5989709" cy="1754326"/>
          </a:xfrm>
          <a:prstGeom prst="rect">
            <a:avLst/>
          </a:prstGeom>
          <a:noFill/>
        </p:spPr>
        <p:txBody>
          <a:bodyPr wrap="square" rtlCol="0">
            <a:spAutoFit/>
          </a:bodyPr>
          <a:lstStyle/>
          <a:p>
            <a:pPr marL="285750" indent="-285750">
              <a:buFont typeface="Arial" panose="020B0604020202020204" pitchFamily="34" charset="0"/>
              <a:buChar char="•"/>
            </a:pPr>
            <a:r>
              <a:rPr lang="en-GB" dirty="0"/>
              <a:t>Nested configuration with quadrupole (inside) + dipole (outside), sector coil approximation</a:t>
            </a:r>
          </a:p>
          <a:p>
            <a:pPr marL="285750" indent="-285750">
              <a:buFont typeface="Arial" panose="020B0604020202020204" pitchFamily="34" charset="0"/>
              <a:buChar char="•"/>
            </a:pPr>
            <a:r>
              <a:rPr lang="en-US" dirty="0"/>
              <a:t>E.M. optimization based on Python + ANSYS interface</a:t>
            </a:r>
          </a:p>
          <a:p>
            <a:pPr marL="285750" indent="-285750">
              <a:buFont typeface="Arial" panose="020B0604020202020204" pitchFamily="34" charset="0"/>
              <a:buChar char="•"/>
            </a:pPr>
            <a:r>
              <a:rPr lang="en-US" dirty="0"/>
              <a:t>Constraints on stress, margin on the </a:t>
            </a:r>
            <a:r>
              <a:rPr lang="en-US" dirty="0" err="1"/>
              <a:t>loadline</a:t>
            </a:r>
            <a:r>
              <a:rPr lang="en-US" dirty="0"/>
              <a:t>, protection and cost as in the AB-plots and AG plots</a:t>
            </a:r>
          </a:p>
          <a:p>
            <a:pPr marL="285750" indent="-285750">
              <a:buFont typeface="Arial" panose="020B0604020202020204" pitchFamily="34" charset="0"/>
              <a:buChar char="•"/>
            </a:pPr>
            <a:endParaRPr lang="en-GB" dirty="0"/>
          </a:p>
        </p:txBody>
      </p:sp>
      <p:pic>
        <p:nvPicPr>
          <p:cNvPr id="38" name="Immagine 37">
            <a:extLst>
              <a:ext uri="{FF2B5EF4-FFF2-40B4-BE49-F238E27FC236}">
                <a16:creationId xmlns:a16="http://schemas.microsoft.com/office/drawing/2014/main" id="{F174D098-157A-2EF4-B0DE-90AF780A509E}"/>
              </a:ext>
            </a:extLst>
          </p:cNvPr>
          <p:cNvPicPr>
            <a:picLocks noChangeAspect="1"/>
          </p:cNvPicPr>
          <p:nvPr/>
        </p:nvPicPr>
        <p:blipFill>
          <a:blip r:embed="rId4"/>
          <a:stretch>
            <a:fillRect/>
          </a:stretch>
        </p:blipFill>
        <p:spPr>
          <a:xfrm>
            <a:off x="496820" y="1370479"/>
            <a:ext cx="2625232" cy="2387628"/>
          </a:xfrm>
          <a:prstGeom prst="rect">
            <a:avLst/>
          </a:prstGeom>
        </p:spPr>
      </p:pic>
      <p:pic>
        <p:nvPicPr>
          <p:cNvPr id="39" name="Picture 52" descr="A screen shot of a computer&#10;&#10;Description automatically generated">
            <a:extLst>
              <a:ext uri="{FF2B5EF4-FFF2-40B4-BE49-F238E27FC236}">
                <a16:creationId xmlns:a16="http://schemas.microsoft.com/office/drawing/2014/main" id="{01A83699-FD70-0C49-87A3-4BAF2C0A22E8}"/>
              </a:ext>
            </a:extLst>
          </p:cNvPr>
          <p:cNvPicPr>
            <a:picLocks noChangeAspect="1"/>
          </p:cNvPicPr>
          <p:nvPr/>
        </p:nvPicPr>
        <p:blipFill rotWithShape="1">
          <a:blip r:embed="rId5"/>
          <a:srcRect l="8512" t="24078" r="9403" b="2154"/>
          <a:stretch/>
        </p:blipFill>
        <p:spPr>
          <a:xfrm>
            <a:off x="9168443" y="1421910"/>
            <a:ext cx="2814369" cy="17675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CasellaDiTesto 44">
            <a:extLst>
              <a:ext uri="{FF2B5EF4-FFF2-40B4-BE49-F238E27FC236}">
                <a16:creationId xmlns:a16="http://schemas.microsoft.com/office/drawing/2014/main" id="{E56FC3C1-486F-AFC2-81E8-8B0A1F52A9E1}"/>
              </a:ext>
            </a:extLst>
          </p:cNvPr>
          <p:cNvSpPr txBox="1"/>
          <p:nvPr/>
        </p:nvSpPr>
        <p:spPr>
          <a:xfrm>
            <a:off x="9069950" y="3143326"/>
            <a:ext cx="3157129" cy="738664"/>
          </a:xfrm>
          <a:prstGeom prst="rect">
            <a:avLst/>
          </a:prstGeom>
          <a:noFill/>
        </p:spPr>
        <p:txBody>
          <a:bodyPr wrap="square" rtlCol="0">
            <a:spAutoFit/>
          </a:bodyPr>
          <a:lstStyle/>
          <a:p>
            <a:r>
              <a:rPr lang="en-GB" sz="1400" i="1" dirty="0"/>
              <a:t>Inward movement of the inner coil (quadrupole) -&gt; must be intercept by the mechanical structure</a:t>
            </a:r>
          </a:p>
        </p:txBody>
      </p:sp>
      <p:sp>
        <p:nvSpPr>
          <p:cNvPr id="46" name="CasellaDiTesto 45">
            <a:extLst>
              <a:ext uri="{FF2B5EF4-FFF2-40B4-BE49-F238E27FC236}">
                <a16:creationId xmlns:a16="http://schemas.microsoft.com/office/drawing/2014/main" id="{462D6E1C-6319-8ED8-5F83-AAD734532EA3}"/>
              </a:ext>
            </a:extLst>
          </p:cNvPr>
          <p:cNvSpPr txBox="1"/>
          <p:nvPr/>
        </p:nvSpPr>
        <p:spPr>
          <a:xfrm>
            <a:off x="9530494" y="2718803"/>
            <a:ext cx="2435630" cy="307777"/>
          </a:xfrm>
          <a:prstGeom prst="rect">
            <a:avLst/>
          </a:prstGeom>
          <a:noFill/>
        </p:spPr>
        <p:txBody>
          <a:bodyPr wrap="square" rtlCol="0">
            <a:spAutoFit/>
          </a:bodyPr>
          <a:lstStyle/>
          <a:p>
            <a:r>
              <a:rPr lang="en-GB" sz="1400" b="1" dirty="0">
                <a:solidFill>
                  <a:schemeClr val="bg1"/>
                </a:solidFill>
              </a:rPr>
              <a:t>N.B. displacement x 100</a:t>
            </a:r>
          </a:p>
        </p:txBody>
      </p:sp>
      <p:sp>
        <p:nvSpPr>
          <p:cNvPr id="47" name="CasellaDiTesto 46">
            <a:extLst>
              <a:ext uri="{FF2B5EF4-FFF2-40B4-BE49-F238E27FC236}">
                <a16:creationId xmlns:a16="http://schemas.microsoft.com/office/drawing/2014/main" id="{126BF0DF-6984-229B-C96C-40BCD3FAE695}"/>
              </a:ext>
            </a:extLst>
          </p:cNvPr>
          <p:cNvSpPr txBox="1"/>
          <p:nvPr/>
        </p:nvSpPr>
        <p:spPr>
          <a:xfrm>
            <a:off x="8983601" y="5500962"/>
            <a:ext cx="3257611" cy="954107"/>
          </a:xfrm>
          <a:prstGeom prst="rect">
            <a:avLst/>
          </a:prstGeom>
          <a:noFill/>
        </p:spPr>
        <p:txBody>
          <a:bodyPr wrap="square" rtlCol="0">
            <a:spAutoFit/>
          </a:bodyPr>
          <a:lstStyle/>
          <a:p>
            <a:pPr algn="ctr"/>
            <a:r>
              <a:rPr lang="en-GB" sz="1400" i="1" dirty="0"/>
              <a:t>An inner infinite rigid structure was assumed in this simplified calculation. More realistic solution will be studied when a specific design will be decided</a:t>
            </a:r>
          </a:p>
        </p:txBody>
      </p:sp>
      <p:pic>
        <p:nvPicPr>
          <p:cNvPr id="48" name="Picture 7" descr="A screen shot of a computer&#10;&#10;Description automatically generated">
            <a:extLst>
              <a:ext uri="{FF2B5EF4-FFF2-40B4-BE49-F238E27FC236}">
                <a16:creationId xmlns:a16="http://schemas.microsoft.com/office/drawing/2014/main" id="{B26BBBF8-58AD-7B6D-FB00-7235BB515ACE}"/>
              </a:ext>
            </a:extLst>
          </p:cNvPr>
          <p:cNvPicPr>
            <a:picLocks noChangeAspect="1"/>
          </p:cNvPicPr>
          <p:nvPr/>
        </p:nvPicPr>
        <p:blipFill>
          <a:blip r:embed="rId6"/>
          <a:srcRect t="24091" r="21899"/>
          <a:stretch/>
        </p:blipFill>
        <p:spPr>
          <a:xfrm>
            <a:off x="9069950" y="3868092"/>
            <a:ext cx="2828289" cy="1626966"/>
          </a:xfrm>
          <a:prstGeom prst="rect">
            <a:avLst/>
          </a:prstGeom>
        </p:spPr>
      </p:pic>
      <p:sp>
        <p:nvSpPr>
          <p:cNvPr id="50" name="TextBox 61">
            <a:extLst>
              <a:ext uri="{FF2B5EF4-FFF2-40B4-BE49-F238E27FC236}">
                <a16:creationId xmlns:a16="http://schemas.microsoft.com/office/drawing/2014/main" id="{ECC64832-9E42-F81A-EBAA-F2FA494E8E93}"/>
              </a:ext>
            </a:extLst>
          </p:cNvPr>
          <p:cNvSpPr txBox="1"/>
          <p:nvPr/>
        </p:nvSpPr>
        <p:spPr>
          <a:xfrm>
            <a:off x="537251" y="6040735"/>
            <a:ext cx="5289111" cy="307777"/>
          </a:xfrm>
          <a:prstGeom prst="rect">
            <a:avLst/>
          </a:prstGeom>
          <a:noFill/>
        </p:spPr>
        <p:txBody>
          <a:bodyPr wrap="square">
            <a:spAutoFit/>
          </a:bodyPr>
          <a:lstStyle/>
          <a:p>
            <a:r>
              <a:rPr lang="en-US" sz="1400" i="1" dirty="0">
                <a:solidFill>
                  <a:srgbClr val="00B0F0"/>
                </a:solidFill>
                <a:cs typeface="Calibri" panose="020F0502020204030204" pitchFamily="34" charset="0"/>
              </a:rPr>
              <a:t>Courtesy of </a:t>
            </a:r>
            <a:r>
              <a:rPr lang="en-US" sz="1400" i="1" dirty="0" err="1">
                <a:solidFill>
                  <a:srgbClr val="00B0F0"/>
                </a:solidFill>
                <a:latin typeface="Calibri" panose="020F0502020204030204" pitchFamily="34" charset="0"/>
                <a:cs typeface="Calibri" panose="020F0502020204030204" pitchFamily="34" charset="0"/>
              </a:rPr>
              <a:t>D.Novelli</a:t>
            </a:r>
            <a:endParaRPr lang="en-GB" sz="800" i="1" u="sng" dirty="0">
              <a:solidFill>
                <a:srgbClr val="00B0F0"/>
              </a:solidFill>
              <a:latin typeface="Calibri" panose="020F0502020204030204" pitchFamily="34" charset="0"/>
              <a:cs typeface="Calibri" panose="020F0502020204030204" pitchFamily="34" charset="0"/>
            </a:endParaRPr>
          </a:p>
        </p:txBody>
      </p:sp>
      <p:sp>
        <p:nvSpPr>
          <p:cNvPr id="5" name="TextBox 3">
            <a:extLst>
              <a:ext uri="{FF2B5EF4-FFF2-40B4-BE49-F238E27FC236}">
                <a16:creationId xmlns:a16="http://schemas.microsoft.com/office/drawing/2014/main" id="{D7238570-F08A-2652-D969-7E5D6A573BA7}"/>
              </a:ext>
            </a:extLst>
          </p:cNvPr>
          <p:cNvSpPr txBox="1"/>
          <p:nvPr/>
        </p:nvSpPr>
        <p:spPr>
          <a:xfrm>
            <a:off x="391308" y="4002153"/>
            <a:ext cx="3613995"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From lattice design v0.7:</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8 T, 100 T/m, aperture of 310 mm (FF)</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8 T, 320 T/m, aperture of 130 mm (ARC)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 T, 240 T/m, aperture of 170 mm (Corr.)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 T, 330 T/m, aperture of 130 mm (Corr.)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34">
            <a:extLst>
              <a:ext uri="{FF2B5EF4-FFF2-40B4-BE49-F238E27FC236}">
                <a16:creationId xmlns:a16="http://schemas.microsoft.com/office/drawing/2014/main" id="{0D849E58-D546-5E6D-6128-53D6CA50DF76}"/>
              </a:ext>
            </a:extLst>
          </p:cNvPr>
          <p:cNvSpPr txBox="1"/>
          <p:nvPr/>
        </p:nvSpPr>
        <p:spPr>
          <a:xfrm>
            <a:off x="384989" y="5452547"/>
            <a:ext cx="3119125" cy="384721"/>
          </a:xfrm>
          <a:prstGeom prst="rect">
            <a:avLst/>
          </a:prstGeom>
          <a:noFill/>
          <a:ln>
            <a:solidFill>
              <a:srgbClr val="00B0F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GB" sz="1300" b="1"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Kyriacos</a:t>
            </a:r>
            <a:r>
              <a:rPr kumimoji="0" lang="en-GB" sz="1100" b="1" i="1"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Skoufaris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1" u="sng"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https://indico.cern.ch/event/1351046/</a:t>
            </a:r>
            <a:endParaRPr kumimoji="0" lang="en-GB" sz="600" b="1" i="1" u="sng"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35">
            <a:extLst>
              <a:ext uri="{FF2B5EF4-FFF2-40B4-BE49-F238E27FC236}">
                <a16:creationId xmlns:a16="http://schemas.microsoft.com/office/drawing/2014/main" id="{3E0231EC-1862-5CAA-CEF4-C52C27D62483}"/>
              </a:ext>
            </a:extLst>
          </p:cNvPr>
          <p:cNvSpPr/>
          <p:nvPr/>
        </p:nvSpPr>
        <p:spPr>
          <a:xfrm>
            <a:off x="128169" y="4002152"/>
            <a:ext cx="3478945" cy="18804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36">
            <a:extLst>
              <a:ext uri="{FF2B5EF4-FFF2-40B4-BE49-F238E27FC236}">
                <a16:creationId xmlns:a16="http://schemas.microsoft.com/office/drawing/2014/main" id="{A702BA3A-DF81-9D03-9ABD-BB41AC45BB20}"/>
              </a:ext>
            </a:extLst>
          </p:cNvPr>
          <p:cNvSpPr/>
          <p:nvPr/>
        </p:nvSpPr>
        <p:spPr>
          <a:xfrm>
            <a:off x="277008" y="4410741"/>
            <a:ext cx="137160" cy="137160"/>
          </a:xfrm>
          <a:prstGeom prst="triangle">
            <a:avLst/>
          </a:prstGeom>
          <a:solidFill>
            <a:srgbClr val="874E44"/>
          </a:solidFill>
          <a:ln>
            <a:solidFill>
              <a:srgbClr val="874E44"/>
            </a:solidFill>
          </a:ln>
          <a:effectLst>
            <a:glow rad="63500">
              <a:srgbClr val="874E44">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37">
            <a:extLst>
              <a:ext uri="{FF2B5EF4-FFF2-40B4-BE49-F238E27FC236}">
                <a16:creationId xmlns:a16="http://schemas.microsoft.com/office/drawing/2014/main" id="{E94ADE88-5B12-5323-076F-C6C5C3F49855}"/>
              </a:ext>
            </a:extLst>
          </p:cNvPr>
          <p:cNvSpPr/>
          <p:nvPr/>
        </p:nvSpPr>
        <p:spPr>
          <a:xfrm>
            <a:off x="277008" y="4656402"/>
            <a:ext cx="137160" cy="137160"/>
          </a:xfrm>
          <a:prstGeom prst="triangle">
            <a:avLst/>
          </a:prstGeom>
          <a:solidFill>
            <a:srgbClr val="00DA63"/>
          </a:solidFill>
          <a:ln>
            <a:noFill/>
          </a:ln>
          <a:effectLst>
            <a:glow rad="63500">
              <a:srgbClr val="00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38">
            <a:extLst>
              <a:ext uri="{FF2B5EF4-FFF2-40B4-BE49-F238E27FC236}">
                <a16:creationId xmlns:a16="http://schemas.microsoft.com/office/drawing/2014/main" id="{4FDFA7A3-1921-646B-7681-7AEE8FCB846A}"/>
              </a:ext>
            </a:extLst>
          </p:cNvPr>
          <p:cNvSpPr/>
          <p:nvPr/>
        </p:nvSpPr>
        <p:spPr>
          <a:xfrm>
            <a:off x="277008" y="4908668"/>
            <a:ext cx="137160" cy="137160"/>
          </a:xfrm>
          <a:prstGeom prst="triangle">
            <a:avLst/>
          </a:prstGeom>
          <a:solidFill>
            <a:srgbClr val="FF0000"/>
          </a:solidFill>
          <a:ln>
            <a:noFill/>
          </a:ln>
          <a:effectLst>
            <a:glow rad="635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36">
            <a:extLst>
              <a:ext uri="{FF2B5EF4-FFF2-40B4-BE49-F238E27FC236}">
                <a16:creationId xmlns:a16="http://schemas.microsoft.com/office/drawing/2014/main" id="{065128CE-13C3-C617-4FC8-7414B9B4CFAE}"/>
              </a:ext>
            </a:extLst>
          </p:cNvPr>
          <p:cNvSpPr/>
          <p:nvPr/>
        </p:nvSpPr>
        <p:spPr>
          <a:xfrm>
            <a:off x="4925208" y="5081301"/>
            <a:ext cx="137160" cy="137160"/>
          </a:xfrm>
          <a:prstGeom prst="triangle">
            <a:avLst/>
          </a:prstGeom>
          <a:solidFill>
            <a:srgbClr val="874E44"/>
          </a:solidFill>
          <a:ln>
            <a:noFill/>
          </a:ln>
          <a:effectLst>
            <a:glow rad="63500">
              <a:srgbClr val="874E44">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37">
            <a:extLst>
              <a:ext uri="{FF2B5EF4-FFF2-40B4-BE49-F238E27FC236}">
                <a16:creationId xmlns:a16="http://schemas.microsoft.com/office/drawing/2014/main" id="{F12C59AC-2881-3ECD-52CC-E4BFACF5891F}"/>
              </a:ext>
            </a:extLst>
          </p:cNvPr>
          <p:cNvSpPr/>
          <p:nvPr/>
        </p:nvSpPr>
        <p:spPr>
          <a:xfrm>
            <a:off x="7058808" y="5067882"/>
            <a:ext cx="137160" cy="137160"/>
          </a:xfrm>
          <a:prstGeom prst="triangle">
            <a:avLst/>
          </a:prstGeom>
          <a:solidFill>
            <a:srgbClr val="00DA63"/>
          </a:solidFill>
          <a:ln>
            <a:noFill/>
          </a:ln>
          <a:effectLst>
            <a:glow rad="63500">
              <a:srgbClr val="00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38">
            <a:extLst>
              <a:ext uri="{FF2B5EF4-FFF2-40B4-BE49-F238E27FC236}">
                <a16:creationId xmlns:a16="http://schemas.microsoft.com/office/drawing/2014/main" id="{12E9AADA-796C-8B0F-6A1D-C3C406C359F4}"/>
              </a:ext>
            </a:extLst>
          </p:cNvPr>
          <p:cNvSpPr/>
          <p:nvPr/>
        </p:nvSpPr>
        <p:spPr>
          <a:xfrm>
            <a:off x="6220608" y="5548748"/>
            <a:ext cx="137160" cy="137160"/>
          </a:xfrm>
          <a:prstGeom prst="triangle">
            <a:avLst/>
          </a:prstGeom>
          <a:solidFill>
            <a:srgbClr val="FF0000"/>
          </a:solidFill>
          <a:ln>
            <a:noFill/>
          </a:ln>
          <a:effectLst>
            <a:glow rad="635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asellaDiTesto 20">
            <a:extLst>
              <a:ext uri="{FF2B5EF4-FFF2-40B4-BE49-F238E27FC236}">
                <a16:creationId xmlns:a16="http://schemas.microsoft.com/office/drawing/2014/main" id="{D75B5A9A-F47A-42EF-618A-0B8BFF41E2AE}"/>
              </a:ext>
            </a:extLst>
          </p:cNvPr>
          <p:cNvSpPr txBox="1"/>
          <p:nvPr/>
        </p:nvSpPr>
        <p:spPr>
          <a:xfrm>
            <a:off x="4005304" y="2856847"/>
            <a:ext cx="4820380" cy="369332"/>
          </a:xfrm>
          <a:prstGeom prst="rect">
            <a:avLst/>
          </a:prstGeom>
          <a:solidFill>
            <a:schemeClr val="bg1"/>
          </a:solidFill>
        </p:spPr>
        <p:txBody>
          <a:bodyPr wrap="square" rtlCol="0">
            <a:spAutoFit/>
          </a:bodyPr>
          <a:lstStyle/>
          <a:p>
            <a:r>
              <a:rPr lang="en-GB" b="1" dirty="0" err="1"/>
              <a:t>ReBCO</a:t>
            </a:r>
            <a:r>
              <a:rPr lang="en-GB" b="1" dirty="0"/>
              <a:t> Cost limit =400 </a:t>
            </a:r>
            <a:r>
              <a:rPr lang="en-GB" b="1" dirty="0" err="1"/>
              <a:t>kEUR</a:t>
            </a:r>
            <a:r>
              <a:rPr lang="en-GB" b="1" dirty="0"/>
              <a:t>/m T</a:t>
            </a:r>
            <a:r>
              <a:rPr lang="en-GB" b="1" baseline="-25000" dirty="0"/>
              <a:t>op</a:t>
            </a:r>
            <a:r>
              <a:rPr lang="en-GB" b="1" dirty="0"/>
              <a:t>=20K</a:t>
            </a:r>
          </a:p>
        </p:txBody>
      </p:sp>
      <p:sp>
        <p:nvSpPr>
          <p:cNvPr id="27" name="Rettangolo 26">
            <a:extLst>
              <a:ext uri="{FF2B5EF4-FFF2-40B4-BE49-F238E27FC236}">
                <a16:creationId xmlns:a16="http://schemas.microsoft.com/office/drawing/2014/main" id="{FD4A6FB7-46CA-8829-F033-79FD60A98C0B}"/>
              </a:ext>
            </a:extLst>
          </p:cNvPr>
          <p:cNvSpPr/>
          <p:nvPr/>
        </p:nvSpPr>
        <p:spPr>
          <a:xfrm>
            <a:off x="277008" y="5205042"/>
            <a:ext cx="137160" cy="141658"/>
          </a:xfrm>
          <a:prstGeom prst="rect">
            <a:avLst/>
          </a:prstGeom>
          <a:solidFill>
            <a:srgbClr val="04DA63"/>
          </a:solidFill>
          <a:ln>
            <a:solidFill>
              <a:srgbClr val="04DA63"/>
            </a:solidFill>
          </a:ln>
          <a:effectLst>
            <a:glow rad="101600">
              <a:srgbClr val="04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tangolo 27">
            <a:extLst>
              <a:ext uri="{FF2B5EF4-FFF2-40B4-BE49-F238E27FC236}">
                <a16:creationId xmlns:a16="http://schemas.microsoft.com/office/drawing/2014/main" id="{4BEC8078-5F15-959D-13FE-9EB1E944AA91}"/>
              </a:ext>
            </a:extLst>
          </p:cNvPr>
          <p:cNvSpPr/>
          <p:nvPr/>
        </p:nvSpPr>
        <p:spPr>
          <a:xfrm>
            <a:off x="7130538" y="5624095"/>
            <a:ext cx="137160" cy="141658"/>
          </a:xfrm>
          <a:prstGeom prst="rect">
            <a:avLst/>
          </a:prstGeom>
          <a:solidFill>
            <a:srgbClr val="04DA63"/>
          </a:solidFill>
          <a:ln>
            <a:solidFill>
              <a:srgbClr val="04DA63"/>
            </a:solidFill>
          </a:ln>
          <a:effectLst>
            <a:glow rad="101600">
              <a:srgbClr val="04DA63">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EF53DAD5-4A7F-F643-AF5D-6AB45A41D13E}"/>
              </a:ext>
            </a:extLst>
          </p:cNvPr>
          <p:cNvPicPr>
            <a:picLocks noChangeAspect="1"/>
          </p:cNvPicPr>
          <p:nvPr/>
        </p:nvPicPr>
        <p:blipFill>
          <a:blip r:embed="rId3">
            <a:alphaModFix/>
          </a:blip>
          <a:srcRect l="77050" t="7142" r="2737" b="68754"/>
          <a:stretch>
            <a:fillRect/>
          </a:stretch>
        </p:blipFill>
        <p:spPr>
          <a:xfrm>
            <a:off x="7300454" y="3226179"/>
            <a:ext cx="1700166" cy="1255712"/>
          </a:xfrm>
          <a:prstGeom prst="rect">
            <a:avLst/>
          </a:prstGeom>
        </p:spPr>
      </p:pic>
      <p:sp>
        <p:nvSpPr>
          <p:cNvPr id="3" name="Titolo 4">
            <a:extLst>
              <a:ext uri="{FF2B5EF4-FFF2-40B4-BE49-F238E27FC236}">
                <a16:creationId xmlns:a16="http://schemas.microsoft.com/office/drawing/2014/main" id="{D4E63962-7CE9-1963-3F04-9101F1907308}"/>
              </a:ext>
            </a:extLst>
          </p:cNvPr>
          <p:cNvSpPr txBox="1">
            <a:spLocks/>
          </p:cNvSpPr>
          <p:nvPr/>
        </p:nvSpPr>
        <p:spPr>
          <a:xfrm>
            <a:off x="2565614"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US" noProof="0" dirty="0">
                <a:solidFill>
                  <a:srgbClr val="003296"/>
                </a:solidFill>
              </a:rPr>
              <a:t>B-G plots for combined function magnets</a:t>
            </a:r>
            <a:endParaRPr lang="en-GB" noProof="0" dirty="0">
              <a:solidFill>
                <a:srgbClr val="003296"/>
              </a:solidFill>
            </a:endParaRPr>
          </a:p>
        </p:txBody>
      </p:sp>
      <p:sp>
        <p:nvSpPr>
          <p:cNvPr id="2" name="Segnaposto piè di pagina 1">
            <a:extLst>
              <a:ext uri="{FF2B5EF4-FFF2-40B4-BE49-F238E27FC236}">
                <a16:creationId xmlns:a16="http://schemas.microsoft.com/office/drawing/2014/main" id="{46C50229-4C13-A254-8657-13A98CCC9E94}"/>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264731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ACF6F-EEEB-3CBD-AD07-F200267F2EA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92CEEF-A804-1F57-53BC-E187901B78C9}"/>
              </a:ext>
            </a:extLst>
          </p:cNvPr>
          <p:cNvSpPr>
            <a:spLocks noGrp="1"/>
          </p:cNvSpPr>
          <p:nvPr>
            <p:ph type="sldNum" sz="quarter" idx="4"/>
          </p:nvPr>
        </p:nvSpPr>
        <p:spPr/>
        <p:txBody>
          <a:bodyPr/>
          <a:lstStyle/>
          <a:p>
            <a:fld id="{005C7FBA-D4E9-46CA-9321-3ADA2E368FCD}" type="slidenum">
              <a:rPr lang="en-GB" smtClean="0"/>
              <a:t>15</a:t>
            </a:fld>
            <a:endParaRPr lang="en-GB"/>
          </a:p>
        </p:txBody>
      </p:sp>
      <p:sp>
        <p:nvSpPr>
          <p:cNvPr id="3" name="Titolo 4">
            <a:extLst>
              <a:ext uri="{FF2B5EF4-FFF2-40B4-BE49-F238E27FC236}">
                <a16:creationId xmlns:a16="http://schemas.microsoft.com/office/drawing/2014/main" id="{129EBFB0-DC14-FD30-3A84-4FBFA38588D3}"/>
              </a:ext>
            </a:extLst>
          </p:cNvPr>
          <p:cNvSpPr txBox="1">
            <a:spLocks/>
          </p:cNvSpPr>
          <p:nvPr/>
        </p:nvSpPr>
        <p:spPr>
          <a:xfrm>
            <a:off x="2565614"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US" noProof="0" dirty="0">
                <a:solidFill>
                  <a:srgbClr val="003296"/>
                </a:solidFill>
              </a:rPr>
              <a:t>Summary of BG and BS with </a:t>
            </a:r>
            <a:r>
              <a:rPr lang="en-US" i="1" noProof="0" dirty="0">
                <a:solidFill>
                  <a:srgbClr val="003296"/>
                </a:solidFill>
              </a:rPr>
              <a:t>Re</a:t>
            </a:r>
            <a:r>
              <a:rPr lang="en-US" noProof="0" dirty="0">
                <a:solidFill>
                  <a:srgbClr val="003296"/>
                </a:solidFill>
              </a:rPr>
              <a:t>BCO</a:t>
            </a:r>
            <a:endParaRPr lang="en-GB" noProof="0" dirty="0">
              <a:solidFill>
                <a:srgbClr val="003296"/>
              </a:solidFill>
            </a:endParaRPr>
          </a:p>
        </p:txBody>
      </p:sp>
      <p:grpSp>
        <p:nvGrpSpPr>
          <p:cNvPr id="2" name="Group 27">
            <a:extLst>
              <a:ext uri="{FF2B5EF4-FFF2-40B4-BE49-F238E27FC236}">
                <a16:creationId xmlns:a16="http://schemas.microsoft.com/office/drawing/2014/main" id="{86D1C03F-4BE2-F526-B2B1-671A4873D710}"/>
              </a:ext>
            </a:extLst>
          </p:cNvPr>
          <p:cNvGrpSpPr>
            <a:grpSpLocks noChangeAspect="1"/>
          </p:cNvGrpSpPr>
          <p:nvPr/>
        </p:nvGrpSpPr>
        <p:grpSpPr>
          <a:xfrm>
            <a:off x="63236" y="1181079"/>
            <a:ext cx="12006808" cy="2519040"/>
            <a:chOff x="112805" y="1180844"/>
            <a:chExt cx="11927580" cy="2502418"/>
          </a:xfrm>
        </p:grpSpPr>
        <p:pic>
          <p:nvPicPr>
            <p:cNvPr id="8" name="Picture 20">
              <a:extLst>
                <a:ext uri="{FF2B5EF4-FFF2-40B4-BE49-F238E27FC236}">
                  <a16:creationId xmlns:a16="http://schemas.microsoft.com/office/drawing/2014/main" id="{66E295AA-5FF6-C94A-97FD-3F45EDD25AD1}"/>
                </a:ext>
              </a:extLst>
            </p:cNvPr>
            <p:cNvPicPr>
              <a:picLocks noChangeAspect="1"/>
            </p:cNvPicPr>
            <p:nvPr/>
          </p:nvPicPr>
          <p:blipFill>
            <a:blip r:embed="rId3"/>
            <a:srcRect/>
            <a:stretch/>
          </p:blipFill>
          <p:spPr>
            <a:xfrm>
              <a:off x="112805" y="1214179"/>
              <a:ext cx="4015227" cy="2469083"/>
            </a:xfrm>
            <a:prstGeom prst="rect">
              <a:avLst/>
            </a:prstGeom>
          </p:spPr>
        </p:pic>
        <p:pic>
          <p:nvPicPr>
            <p:cNvPr id="9" name="Picture 18">
              <a:extLst>
                <a:ext uri="{FF2B5EF4-FFF2-40B4-BE49-F238E27FC236}">
                  <a16:creationId xmlns:a16="http://schemas.microsoft.com/office/drawing/2014/main" id="{5535D144-51E4-610E-8400-42E21BE9F33B}"/>
                </a:ext>
              </a:extLst>
            </p:cNvPr>
            <p:cNvPicPr>
              <a:picLocks noChangeAspect="1"/>
            </p:cNvPicPr>
            <p:nvPr/>
          </p:nvPicPr>
          <p:blipFill>
            <a:blip r:embed="rId4"/>
            <a:srcRect/>
            <a:stretch/>
          </p:blipFill>
          <p:spPr>
            <a:xfrm>
              <a:off x="4128032" y="1180844"/>
              <a:ext cx="3947596" cy="2502417"/>
            </a:xfrm>
            <a:prstGeom prst="rect">
              <a:avLst/>
            </a:prstGeom>
          </p:spPr>
        </p:pic>
        <p:pic>
          <p:nvPicPr>
            <p:cNvPr id="10" name="Picture 16">
              <a:extLst>
                <a:ext uri="{FF2B5EF4-FFF2-40B4-BE49-F238E27FC236}">
                  <a16:creationId xmlns:a16="http://schemas.microsoft.com/office/drawing/2014/main" id="{25A5D323-4911-C499-44F8-1EB63E8F471B}"/>
                </a:ext>
              </a:extLst>
            </p:cNvPr>
            <p:cNvPicPr>
              <a:picLocks noChangeAspect="1"/>
            </p:cNvPicPr>
            <p:nvPr/>
          </p:nvPicPr>
          <p:blipFill>
            <a:blip r:embed="rId5"/>
            <a:srcRect/>
            <a:stretch/>
          </p:blipFill>
          <p:spPr>
            <a:xfrm>
              <a:off x="8092790" y="1180845"/>
              <a:ext cx="3947595" cy="2502416"/>
            </a:xfrm>
            <a:prstGeom prst="rect">
              <a:avLst/>
            </a:prstGeom>
          </p:spPr>
        </p:pic>
      </p:grpSp>
      <p:grpSp>
        <p:nvGrpSpPr>
          <p:cNvPr id="16" name="Group 23">
            <a:extLst>
              <a:ext uri="{FF2B5EF4-FFF2-40B4-BE49-F238E27FC236}">
                <a16:creationId xmlns:a16="http://schemas.microsoft.com/office/drawing/2014/main" id="{5621B880-74FF-10BB-1053-C96BBFF29AE2}"/>
              </a:ext>
            </a:extLst>
          </p:cNvPr>
          <p:cNvGrpSpPr>
            <a:grpSpLocks noChangeAspect="1"/>
          </p:cNvGrpSpPr>
          <p:nvPr/>
        </p:nvGrpSpPr>
        <p:grpSpPr>
          <a:xfrm>
            <a:off x="79395" y="3799577"/>
            <a:ext cx="12021424" cy="2518449"/>
            <a:chOff x="1483" y="1389513"/>
            <a:chExt cx="10146068" cy="2101097"/>
          </a:xfrm>
        </p:grpSpPr>
        <p:pic>
          <p:nvPicPr>
            <p:cNvPr id="20" name="Picture 24">
              <a:extLst>
                <a:ext uri="{FF2B5EF4-FFF2-40B4-BE49-F238E27FC236}">
                  <a16:creationId xmlns:a16="http://schemas.microsoft.com/office/drawing/2014/main" id="{849B0076-AB03-68E8-05F7-33DACC1D079A}"/>
                </a:ext>
              </a:extLst>
            </p:cNvPr>
            <p:cNvPicPr>
              <a:picLocks noChangeAspect="1"/>
            </p:cNvPicPr>
            <p:nvPr/>
          </p:nvPicPr>
          <p:blipFill>
            <a:blip r:embed="rId6"/>
            <a:srcRect/>
            <a:stretch/>
          </p:blipFill>
          <p:spPr>
            <a:xfrm>
              <a:off x="1483" y="1389968"/>
              <a:ext cx="3355789" cy="2079603"/>
            </a:xfrm>
            <a:prstGeom prst="rect">
              <a:avLst/>
            </a:prstGeom>
          </p:spPr>
        </p:pic>
        <p:pic>
          <p:nvPicPr>
            <p:cNvPr id="23" name="Picture 25">
              <a:extLst>
                <a:ext uri="{FF2B5EF4-FFF2-40B4-BE49-F238E27FC236}">
                  <a16:creationId xmlns:a16="http://schemas.microsoft.com/office/drawing/2014/main" id="{679773A6-5825-A831-396D-7818C2997342}"/>
                </a:ext>
              </a:extLst>
            </p:cNvPr>
            <p:cNvPicPr>
              <a:picLocks noChangeAspect="1"/>
            </p:cNvPicPr>
            <p:nvPr/>
          </p:nvPicPr>
          <p:blipFill>
            <a:blip r:embed="rId7"/>
            <a:srcRect/>
            <a:stretch/>
          </p:blipFill>
          <p:spPr>
            <a:xfrm>
              <a:off x="3399435" y="1389513"/>
              <a:ext cx="3350859" cy="2080513"/>
            </a:xfrm>
            <a:prstGeom prst="rect">
              <a:avLst/>
            </a:prstGeom>
          </p:spPr>
        </p:pic>
        <p:pic>
          <p:nvPicPr>
            <p:cNvPr id="24" name="Picture 26">
              <a:extLst>
                <a:ext uri="{FF2B5EF4-FFF2-40B4-BE49-F238E27FC236}">
                  <a16:creationId xmlns:a16="http://schemas.microsoft.com/office/drawing/2014/main" id="{B0544069-065C-57AD-995D-F093921BAB9C}"/>
                </a:ext>
              </a:extLst>
            </p:cNvPr>
            <p:cNvPicPr>
              <a:picLocks noChangeAspect="1"/>
            </p:cNvPicPr>
            <p:nvPr/>
          </p:nvPicPr>
          <p:blipFill>
            <a:blip r:embed="rId8"/>
            <a:srcRect/>
            <a:stretch/>
          </p:blipFill>
          <p:spPr>
            <a:xfrm>
              <a:off x="6793152" y="1396925"/>
              <a:ext cx="3354399" cy="2093685"/>
            </a:xfrm>
            <a:prstGeom prst="rect">
              <a:avLst/>
            </a:prstGeom>
          </p:spPr>
        </p:pic>
      </p:grpSp>
      <p:sp>
        <p:nvSpPr>
          <p:cNvPr id="25" name="Segnaposto piè di pagina 24">
            <a:extLst>
              <a:ext uri="{FF2B5EF4-FFF2-40B4-BE49-F238E27FC236}">
                <a16:creationId xmlns:a16="http://schemas.microsoft.com/office/drawing/2014/main" id="{35A4497A-369D-1EC0-5B21-C5FD630F02FE}"/>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2273687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09972-F6AF-32E1-2F88-2F66718D8BB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5452C93-BB71-2069-08FB-EFC60C03D383}"/>
              </a:ext>
            </a:extLst>
          </p:cNvPr>
          <p:cNvSpPr txBox="1"/>
          <p:nvPr/>
        </p:nvSpPr>
        <p:spPr>
          <a:xfrm>
            <a:off x="106019" y="3602917"/>
            <a:ext cx="4970504" cy="2569934"/>
          </a:xfrm>
          <a:prstGeom prst="rect">
            <a:avLst/>
          </a:prstGeom>
          <a:noFill/>
        </p:spPr>
        <p:txBody>
          <a:bodyPr wrap="square">
            <a:spAutoFit/>
          </a:bodyPr>
          <a:lstStyle/>
          <a:p>
            <a:pPr algn="just"/>
            <a:r>
              <a:rPr lang="en-US" sz="1600" dirty="0">
                <a:latin typeface="Calibri" panose="020F0502020204030204" pitchFamily="34" charset="0"/>
              </a:rPr>
              <a:t> In this configuration, </a:t>
            </a:r>
          </a:p>
          <a:p>
            <a:pPr algn="just"/>
            <a:r>
              <a:rPr lang="en-US" sz="1600" dirty="0">
                <a:latin typeface="Calibri" panose="020F0502020204030204" pitchFamily="34" charset="0"/>
              </a:rPr>
              <a:t> we study a specific design:</a:t>
            </a:r>
          </a:p>
          <a:p>
            <a:pPr marL="457223" indent="-457223" algn="just">
              <a:buClr>
                <a:srgbClr val="0100FA"/>
              </a:buClr>
              <a:buFont typeface="Wingdings" panose="05000000000000000000" pitchFamily="2" charset="2"/>
              <a:buChar char="Ø"/>
            </a:pPr>
            <a:r>
              <a:rPr lang="en-US" sz="1600" dirty="0">
                <a:latin typeface="Calibri" panose="020F0502020204030204" pitchFamily="34" charset="0"/>
              </a:rPr>
              <a:t>4 layers, canted cos-theta (two double-pancakes):</a:t>
            </a:r>
          </a:p>
          <a:p>
            <a:pPr lvl="1" algn="just"/>
            <a:r>
              <a:rPr lang="en-US" sz="1600" dirty="0">
                <a:latin typeface="Calibri" panose="020F0502020204030204" pitchFamily="34" charset="0"/>
              </a:rPr>
              <a:t>- first two layers = B2</a:t>
            </a:r>
          </a:p>
          <a:p>
            <a:pPr lvl="1" algn="just"/>
            <a:r>
              <a:rPr lang="en-US" sz="1600" dirty="0">
                <a:latin typeface="Calibri" panose="020F0502020204030204" pitchFamily="34" charset="0"/>
              </a:rPr>
              <a:t>- last two layers = B1+B2</a:t>
            </a:r>
          </a:p>
          <a:p>
            <a:pPr algn="just"/>
            <a:endParaRPr lang="en-US" sz="100" dirty="0">
              <a:latin typeface="Calibri" panose="020F0502020204030204" pitchFamily="34" charset="0"/>
            </a:endParaRPr>
          </a:p>
          <a:p>
            <a:pPr marL="457223" indent="-457223" algn="just">
              <a:buClr>
                <a:srgbClr val="0100FA"/>
              </a:buClr>
              <a:buFont typeface="Wingdings" panose="05000000000000000000" pitchFamily="2" charset="2"/>
              <a:buChar char="Ø"/>
            </a:pPr>
            <a:r>
              <a:rPr lang="en-US" sz="1600" dirty="0">
                <a:latin typeface="Calibri" panose="020F0502020204030204" pitchFamily="34" charset="0"/>
              </a:rPr>
              <a:t>Nb</a:t>
            </a:r>
            <a:r>
              <a:rPr lang="en-US" sz="1600" baseline="-25000" dirty="0">
                <a:latin typeface="Calibri" panose="020F0502020204030204" pitchFamily="34" charset="0"/>
              </a:rPr>
              <a:t>3</a:t>
            </a:r>
            <a:r>
              <a:rPr lang="en-US" sz="1600" dirty="0">
                <a:latin typeface="Calibri" panose="020F0502020204030204" pitchFamily="34" charset="0"/>
              </a:rPr>
              <a:t>Sn cable used for the MQXF magnets of HL-LHC.</a:t>
            </a:r>
          </a:p>
          <a:p>
            <a:pPr algn="just">
              <a:buClr>
                <a:srgbClr val="0100FA"/>
              </a:buClr>
            </a:pPr>
            <a:endParaRPr lang="en-US" sz="100" dirty="0">
              <a:latin typeface="Calibri" panose="020F0502020204030204" pitchFamily="34" charset="0"/>
            </a:endParaRPr>
          </a:p>
          <a:p>
            <a:pPr marL="457223" indent="-457223" algn="just">
              <a:buClr>
                <a:srgbClr val="0100FA"/>
              </a:buClr>
              <a:buFont typeface="Wingdings" panose="05000000000000000000" pitchFamily="2" charset="2"/>
              <a:buChar char="Ø"/>
            </a:pPr>
            <a:r>
              <a:rPr lang="en-US" sz="1600" dirty="0">
                <a:latin typeface="Calibri" panose="020F0502020204030204" pitchFamily="34" charset="0"/>
              </a:rPr>
              <a:t>Aperture of 130 mm.</a:t>
            </a:r>
          </a:p>
          <a:p>
            <a:pPr algn="just"/>
            <a:endParaRPr lang="en-US" sz="1000" dirty="0">
              <a:latin typeface="Calibri" panose="020F0502020204030204" pitchFamily="34" charset="0"/>
            </a:endParaRPr>
          </a:p>
          <a:p>
            <a:pPr marL="457223" indent="-457223" algn="just">
              <a:buClr>
                <a:srgbClr val="FF0000"/>
              </a:buClr>
              <a:buSzPct val="90000"/>
              <a:buFont typeface="Wingdings" panose="05000000000000000000" pitchFamily="2" charset="2"/>
              <a:buChar char="q"/>
            </a:pPr>
            <a:r>
              <a:rPr lang="en-US" sz="1600" dirty="0">
                <a:latin typeface="Calibri" panose="020F0502020204030204" pitchFamily="34" charset="0"/>
              </a:rPr>
              <a:t>Ansys model to evaluate the performance @ 4.2 K.</a:t>
            </a:r>
          </a:p>
          <a:p>
            <a:pPr marL="171459" indent="-171459" algn="just">
              <a:buClr>
                <a:srgbClr val="FF0000"/>
              </a:buClr>
              <a:buSzPct val="90000"/>
              <a:buFont typeface="Wingdings" panose="05000000000000000000" pitchFamily="2" charset="2"/>
              <a:buChar char="q"/>
            </a:pPr>
            <a:endParaRPr lang="en-US" sz="500" dirty="0">
              <a:latin typeface="Calibri" panose="020F0502020204030204" pitchFamily="34" charset="0"/>
            </a:endParaRPr>
          </a:p>
          <a:p>
            <a:pPr marL="457223" indent="-457223" algn="just">
              <a:buClr>
                <a:srgbClr val="FF0000"/>
              </a:buClr>
              <a:buSzPct val="90000"/>
              <a:buFont typeface="Wingdings" panose="05000000000000000000" pitchFamily="2" charset="2"/>
              <a:buChar char="q"/>
            </a:pPr>
            <a:r>
              <a:rPr lang="en-US" sz="1600" dirty="0">
                <a:latin typeface="Calibri" panose="020F0502020204030204" pitchFamily="34" charset="0"/>
              </a:rPr>
              <a:t>Winding test to prove the configuration feasibility</a:t>
            </a:r>
          </a:p>
        </p:txBody>
      </p:sp>
      <p:sp>
        <p:nvSpPr>
          <p:cNvPr id="2" name="Slide Number Placeholder 1">
            <a:extLst>
              <a:ext uri="{FF2B5EF4-FFF2-40B4-BE49-F238E27FC236}">
                <a16:creationId xmlns:a16="http://schemas.microsoft.com/office/drawing/2014/main" id="{C6EFFF9A-819C-63F7-AC74-99F04FAA6F3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9" name="TextBox 3">
            <a:extLst>
              <a:ext uri="{FF2B5EF4-FFF2-40B4-BE49-F238E27FC236}">
                <a16:creationId xmlns:a16="http://schemas.microsoft.com/office/drawing/2014/main" id="{CE09699A-25C1-9AAC-1744-1D9FDF929D76}"/>
              </a:ext>
            </a:extLst>
          </p:cNvPr>
          <p:cNvSpPr txBox="1"/>
          <p:nvPr/>
        </p:nvSpPr>
        <p:spPr>
          <a:xfrm>
            <a:off x="106019" y="1292533"/>
            <a:ext cx="7296114" cy="938719"/>
          </a:xfrm>
          <a:prstGeom prst="rect">
            <a:avLst/>
          </a:prstGeom>
          <a:noFill/>
        </p:spPr>
        <p:txBody>
          <a:bodyPr wrap="square">
            <a:spAutoFit/>
          </a:bodyPr>
          <a:lstStyle/>
          <a:p>
            <a:pPr algn="just"/>
            <a:r>
              <a:rPr lang="en-US" sz="1600" dirty="0">
                <a:latin typeface="Calibri" panose="020F0502020204030204" pitchFamily="34" charset="0"/>
              </a:rPr>
              <a:t>Use of </a:t>
            </a:r>
            <a:r>
              <a:rPr lang="en-US" sz="1600" b="1" dirty="0">
                <a:latin typeface="Calibri" panose="020F0502020204030204" pitchFamily="34" charset="0"/>
              </a:rPr>
              <a:t>Nb</a:t>
            </a:r>
            <a:r>
              <a:rPr lang="en-US" sz="1600" b="1" baseline="-25000" dirty="0">
                <a:latin typeface="Calibri" panose="020F0502020204030204" pitchFamily="34" charset="0"/>
              </a:rPr>
              <a:t>3</a:t>
            </a:r>
            <a:r>
              <a:rPr lang="en-US" sz="1600" b="1" dirty="0">
                <a:latin typeface="Calibri" panose="020F0502020204030204" pitchFamily="34" charset="0"/>
              </a:rPr>
              <a:t>Sn </a:t>
            </a:r>
            <a:r>
              <a:rPr lang="en-US" sz="1600" dirty="0">
                <a:latin typeface="Calibri" panose="020F0502020204030204" pitchFamily="34" charset="0"/>
              </a:rPr>
              <a:t>since lot of R&amp;D is still required for HTS cables. </a:t>
            </a:r>
          </a:p>
          <a:p>
            <a:pPr algn="just"/>
            <a:endParaRPr lang="en-US" sz="200" dirty="0">
              <a:latin typeface="Calibri" panose="020F0502020204030204" pitchFamily="34" charset="0"/>
            </a:endParaRPr>
          </a:p>
          <a:p>
            <a:pPr algn="just"/>
            <a:r>
              <a:rPr lang="en-US" sz="1600" b="1" dirty="0">
                <a:latin typeface="Calibri" panose="020F0502020204030204" pitchFamily="34" charset="0"/>
              </a:rPr>
              <a:t>GOAL</a:t>
            </a:r>
            <a:r>
              <a:rPr lang="en-US" sz="1600" dirty="0">
                <a:latin typeface="Calibri" panose="020F0502020204030204" pitchFamily="34" charset="0"/>
              </a:rPr>
              <a:t>: Maximum performance achievable in </a:t>
            </a:r>
            <a:r>
              <a:rPr lang="en-US" sz="1600" b="1" dirty="0">
                <a:latin typeface="Calibri" panose="020F0502020204030204" pitchFamily="34" charset="0"/>
              </a:rPr>
              <a:t>combined-function </a:t>
            </a:r>
            <a:r>
              <a:rPr lang="en-US" sz="1600" b="1" dirty="0" err="1">
                <a:latin typeface="Calibri" panose="020F0502020204030204" pitchFamily="34" charset="0"/>
              </a:rPr>
              <a:t>quad+dip</a:t>
            </a:r>
            <a:r>
              <a:rPr lang="en-US" sz="1600" b="1" dirty="0">
                <a:latin typeface="Calibri" panose="020F0502020204030204" pitchFamily="34" charset="0"/>
              </a:rPr>
              <a:t> magnets</a:t>
            </a:r>
            <a:r>
              <a:rPr lang="en-US" sz="1600" dirty="0">
                <a:latin typeface="Calibri" panose="020F0502020204030204" pitchFamily="34" charset="0"/>
              </a:rPr>
              <a:t>? </a:t>
            </a:r>
          </a:p>
          <a:p>
            <a:pPr algn="just"/>
            <a:r>
              <a:rPr lang="en-US" sz="1600" dirty="0">
                <a:latin typeface="Calibri" panose="020F0502020204030204" pitchFamily="34" charset="0"/>
              </a:rPr>
              <a:t>Comparison with target of beam optics</a:t>
            </a:r>
          </a:p>
          <a:p>
            <a:pPr algn="just"/>
            <a:endParaRPr lang="en-US" sz="500" dirty="0">
              <a:latin typeface="Calibri" panose="020F0502020204030204" pitchFamily="34" charset="0"/>
            </a:endParaRPr>
          </a:p>
        </p:txBody>
      </p:sp>
      <p:grpSp>
        <p:nvGrpSpPr>
          <p:cNvPr id="104" name="Group 103">
            <a:extLst>
              <a:ext uri="{FF2B5EF4-FFF2-40B4-BE49-F238E27FC236}">
                <a16:creationId xmlns:a16="http://schemas.microsoft.com/office/drawing/2014/main" id="{E33B0ED4-5D3A-099C-C49F-E06F1F41F4F0}"/>
              </a:ext>
            </a:extLst>
          </p:cNvPr>
          <p:cNvGrpSpPr>
            <a:grpSpLocks noChangeAspect="1"/>
          </p:cNvGrpSpPr>
          <p:nvPr/>
        </p:nvGrpSpPr>
        <p:grpSpPr>
          <a:xfrm>
            <a:off x="5181600" y="3328684"/>
            <a:ext cx="3922643" cy="2946860"/>
            <a:chOff x="2978315" y="644671"/>
            <a:chExt cx="8270723" cy="6213329"/>
          </a:xfrm>
          <a:effectLst>
            <a:outerShdw blurRad="50800" dist="38100" algn="l" rotWithShape="0">
              <a:prstClr val="black">
                <a:alpha val="40000"/>
              </a:prstClr>
            </a:outerShdw>
          </a:effectLst>
        </p:grpSpPr>
        <p:grpSp>
          <p:nvGrpSpPr>
            <p:cNvPr id="92" name="Group 91">
              <a:extLst>
                <a:ext uri="{FF2B5EF4-FFF2-40B4-BE49-F238E27FC236}">
                  <a16:creationId xmlns:a16="http://schemas.microsoft.com/office/drawing/2014/main" id="{40D8D097-A0F1-98C7-B70C-058D1290A0DA}"/>
                </a:ext>
              </a:extLst>
            </p:cNvPr>
            <p:cNvGrpSpPr>
              <a:grpSpLocks noChangeAspect="1"/>
            </p:cNvGrpSpPr>
            <p:nvPr/>
          </p:nvGrpSpPr>
          <p:grpSpPr>
            <a:xfrm>
              <a:off x="2978315" y="644671"/>
              <a:ext cx="8270723" cy="6213329"/>
              <a:chOff x="17412684" y="26065340"/>
              <a:chExt cx="7678168" cy="5768176"/>
            </a:xfrm>
          </p:grpSpPr>
          <p:grpSp>
            <p:nvGrpSpPr>
              <p:cNvPr id="93" name="Group 92">
                <a:extLst>
                  <a:ext uri="{FF2B5EF4-FFF2-40B4-BE49-F238E27FC236}">
                    <a16:creationId xmlns:a16="http://schemas.microsoft.com/office/drawing/2014/main" id="{224F09EF-73C7-62E1-2CB2-8559312E48B7}"/>
                  </a:ext>
                </a:extLst>
              </p:cNvPr>
              <p:cNvGrpSpPr>
                <a:grpSpLocks noChangeAspect="1"/>
              </p:cNvGrpSpPr>
              <p:nvPr/>
            </p:nvGrpSpPr>
            <p:grpSpPr>
              <a:xfrm>
                <a:off x="17412684" y="26065340"/>
                <a:ext cx="7678168" cy="5768176"/>
                <a:chOff x="-16166" y="-1"/>
                <a:chExt cx="7911682" cy="5943600"/>
              </a:xfrm>
            </p:grpSpPr>
            <p:pic>
              <p:nvPicPr>
                <p:cNvPr id="98" name="Picture 97" descr="A colorful circle with black lines&#10;&#10;AI-generated content may be incorrect.">
                  <a:extLst>
                    <a:ext uri="{FF2B5EF4-FFF2-40B4-BE49-F238E27FC236}">
                      <a16:creationId xmlns:a16="http://schemas.microsoft.com/office/drawing/2014/main" id="{E2F1CF61-AD41-D3E9-5D1E-CCA9393E224C}"/>
                    </a:ext>
                  </a:extLst>
                </p:cNvPr>
                <p:cNvPicPr>
                  <a:picLocks noChangeAspect="1"/>
                </p:cNvPicPr>
                <p:nvPr/>
              </p:nvPicPr>
              <p:blipFill>
                <a:blip r:embed="rId2"/>
                <a:stretch>
                  <a:fillRect/>
                </a:stretch>
              </p:blipFill>
              <p:spPr>
                <a:xfrm>
                  <a:off x="-16165" y="-1"/>
                  <a:ext cx="7911681" cy="5943600"/>
                </a:xfrm>
                <a:prstGeom prst="rect">
                  <a:avLst/>
                </a:prstGeom>
              </p:spPr>
            </p:pic>
            <p:pic>
              <p:nvPicPr>
                <p:cNvPr id="99" name="Picture 98" descr="A colorful circle with a clock&#10;&#10;AI-generated content may be incorrect.">
                  <a:extLst>
                    <a:ext uri="{FF2B5EF4-FFF2-40B4-BE49-F238E27FC236}">
                      <a16:creationId xmlns:a16="http://schemas.microsoft.com/office/drawing/2014/main" id="{C11156F3-A9A7-9E44-FE60-89900A0366CC}"/>
                    </a:ext>
                  </a:extLst>
                </p:cNvPr>
                <p:cNvPicPr>
                  <a:picLocks noChangeAspect="1"/>
                </p:cNvPicPr>
                <p:nvPr/>
              </p:nvPicPr>
              <p:blipFill>
                <a:blip r:embed="rId3">
                  <a:alphaModFix amt="20000"/>
                </a:blip>
                <a:stretch>
                  <a:fillRect/>
                </a:stretch>
              </p:blipFill>
              <p:spPr>
                <a:xfrm>
                  <a:off x="-16166" y="-1"/>
                  <a:ext cx="7911681" cy="5943600"/>
                </a:xfrm>
                <a:prstGeom prst="rect">
                  <a:avLst/>
                </a:prstGeom>
              </p:spPr>
            </p:pic>
          </p:grpSp>
          <p:sp>
            <p:nvSpPr>
              <p:cNvPr id="94" name="TextBox 93">
                <a:extLst>
                  <a:ext uri="{FF2B5EF4-FFF2-40B4-BE49-F238E27FC236}">
                    <a16:creationId xmlns:a16="http://schemas.microsoft.com/office/drawing/2014/main" id="{5C65F602-0786-238D-4C96-5E26F5D2F6B5}"/>
                  </a:ext>
                </a:extLst>
              </p:cNvPr>
              <p:cNvSpPr txBox="1"/>
              <p:nvPr/>
            </p:nvSpPr>
            <p:spPr>
              <a:xfrm>
                <a:off x="21358702" y="27379484"/>
                <a:ext cx="1314550" cy="512075"/>
              </a:xfrm>
              <a:prstGeom prst="rect">
                <a:avLst/>
              </a:prstGeom>
              <a:noFill/>
              <a:ln>
                <a:noFill/>
              </a:ln>
            </p:spPr>
            <p:txBody>
              <a:bodyPr wrap="square" rtlCol="0">
                <a:spAutoFit/>
              </a:bodyPr>
              <a:lstStyle/>
              <a:p>
                <a:pPr algn="ctr">
                  <a:buClr>
                    <a:srgbClr val="0100FA"/>
                  </a:buClr>
                </a:pPr>
                <a:r>
                  <a:rPr lang="it-IT" sz="1100" b="1" dirty="0">
                    <a:latin typeface="Calibri" panose="020F0502020204030204" pitchFamily="34" charset="0"/>
                  </a:rPr>
                  <a:t>Quad</a:t>
                </a:r>
                <a:endParaRPr lang="en-US" sz="1100" b="1" dirty="0">
                  <a:latin typeface="Calibri" panose="020F0502020204030204" pitchFamily="34" charset="0"/>
                </a:endParaRPr>
              </a:p>
            </p:txBody>
          </p:sp>
          <p:sp>
            <p:nvSpPr>
              <p:cNvPr id="95" name="Right Brace 94">
                <a:extLst>
                  <a:ext uri="{FF2B5EF4-FFF2-40B4-BE49-F238E27FC236}">
                    <a16:creationId xmlns:a16="http://schemas.microsoft.com/office/drawing/2014/main" id="{8AA4E147-FF23-8D8A-29F9-005019108886}"/>
                  </a:ext>
                </a:extLst>
              </p:cNvPr>
              <p:cNvSpPr/>
              <p:nvPr/>
            </p:nvSpPr>
            <p:spPr>
              <a:xfrm>
                <a:off x="21323458" y="27307309"/>
                <a:ext cx="210609" cy="635329"/>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Right Brace 95">
                <a:extLst>
                  <a:ext uri="{FF2B5EF4-FFF2-40B4-BE49-F238E27FC236}">
                    <a16:creationId xmlns:a16="http://schemas.microsoft.com/office/drawing/2014/main" id="{EE431254-8564-6DB6-ACC8-FA7F76925DC1}"/>
                  </a:ext>
                </a:extLst>
              </p:cNvPr>
              <p:cNvSpPr/>
              <p:nvPr/>
            </p:nvSpPr>
            <p:spPr>
              <a:xfrm>
                <a:off x="21329583" y="26564633"/>
                <a:ext cx="210609" cy="635329"/>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TextBox 96">
                <a:extLst>
                  <a:ext uri="{FF2B5EF4-FFF2-40B4-BE49-F238E27FC236}">
                    <a16:creationId xmlns:a16="http://schemas.microsoft.com/office/drawing/2014/main" id="{B03878B7-6B14-3536-5E33-8BB88522D0DF}"/>
                  </a:ext>
                </a:extLst>
              </p:cNvPr>
              <p:cNvSpPr txBox="1"/>
              <p:nvPr/>
            </p:nvSpPr>
            <p:spPr>
              <a:xfrm>
                <a:off x="21462373" y="26640042"/>
                <a:ext cx="1618146" cy="512075"/>
              </a:xfrm>
              <a:prstGeom prst="rect">
                <a:avLst/>
              </a:prstGeom>
              <a:noFill/>
              <a:ln>
                <a:noFill/>
              </a:ln>
            </p:spPr>
            <p:txBody>
              <a:bodyPr wrap="square" rtlCol="0">
                <a:spAutoFit/>
              </a:bodyPr>
              <a:lstStyle/>
              <a:p>
                <a:pPr algn="ctr">
                  <a:buClr>
                    <a:srgbClr val="0100FA"/>
                  </a:buClr>
                </a:pPr>
                <a:r>
                  <a:rPr lang="it-IT" sz="1100" b="1" dirty="0" err="1">
                    <a:latin typeface="Calibri" panose="020F0502020204030204" pitchFamily="34" charset="0"/>
                  </a:rPr>
                  <a:t>Dip+Quad</a:t>
                </a:r>
                <a:endParaRPr lang="en-US" sz="1100" b="1" dirty="0">
                  <a:latin typeface="Calibri" panose="020F0502020204030204" pitchFamily="34" charset="0"/>
                </a:endParaRPr>
              </a:p>
            </p:txBody>
          </p:sp>
        </p:grpSp>
        <p:sp>
          <p:nvSpPr>
            <p:cNvPr id="100" name="TextBox 99">
              <a:extLst>
                <a:ext uri="{FF2B5EF4-FFF2-40B4-BE49-F238E27FC236}">
                  <a16:creationId xmlns:a16="http://schemas.microsoft.com/office/drawing/2014/main" id="{C53482CE-E8F4-C919-AB2A-4A230354708B}"/>
                </a:ext>
              </a:extLst>
            </p:cNvPr>
            <p:cNvSpPr txBox="1"/>
            <p:nvPr/>
          </p:nvSpPr>
          <p:spPr>
            <a:xfrm>
              <a:off x="6173751" y="2316922"/>
              <a:ext cx="1213088" cy="486699"/>
            </a:xfrm>
            <a:prstGeom prst="rect">
              <a:avLst/>
            </a:prstGeom>
            <a:noFill/>
            <a:ln>
              <a:noFill/>
            </a:ln>
          </p:spPr>
          <p:txBody>
            <a:bodyPr wrap="square" rtlCol="0">
              <a:spAutoFit/>
            </a:bodyPr>
            <a:lstStyle/>
            <a:p>
              <a:pPr algn="ctr">
                <a:buClr>
                  <a:srgbClr val="0100FA"/>
                </a:buClr>
              </a:pPr>
              <a:r>
                <a:rPr lang="it-IT" sz="900" b="1" dirty="0">
                  <a:latin typeface="Calibri" panose="020F0502020204030204" pitchFamily="34" charset="0"/>
                </a:rPr>
                <a:t>Layer 1</a:t>
              </a:r>
              <a:endParaRPr lang="en-US" sz="900" b="1" dirty="0">
                <a:latin typeface="Calibri" panose="020F0502020204030204" pitchFamily="34" charset="0"/>
              </a:endParaRPr>
            </a:p>
          </p:txBody>
        </p:sp>
        <p:sp>
          <p:nvSpPr>
            <p:cNvPr id="101" name="TextBox 100">
              <a:extLst>
                <a:ext uri="{FF2B5EF4-FFF2-40B4-BE49-F238E27FC236}">
                  <a16:creationId xmlns:a16="http://schemas.microsoft.com/office/drawing/2014/main" id="{F9B201A7-51AE-60D8-70D9-0E9D11A38C3A}"/>
                </a:ext>
              </a:extLst>
            </p:cNvPr>
            <p:cNvSpPr txBox="1"/>
            <p:nvPr/>
          </p:nvSpPr>
          <p:spPr>
            <a:xfrm>
              <a:off x="6173751" y="1938180"/>
              <a:ext cx="1213086" cy="486699"/>
            </a:xfrm>
            <a:prstGeom prst="rect">
              <a:avLst/>
            </a:prstGeom>
            <a:noFill/>
            <a:ln>
              <a:noFill/>
            </a:ln>
          </p:spPr>
          <p:txBody>
            <a:bodyPr wrap="square" rtlCol="0">
              <a:spAutoFit/>
            </a:bodyPr>
            <a:lstStyle/>
            <a:p>
              <a:pPr algn="ctr">
                <a:buClr>
                  <a:srgbClr val="0100FA"/>
                </a:buClr>
              </a:pPr>
              <a:r>
                <a:rPr lang="it-IT" sz="900" b="1" dirty="0">
                  <a:latin typeface="Calibri" panose="020F0502020204030204" pitchFamily="34" charset="0"/>
                </a:rPr>
                <a:t>Layer 2</a:t>
              </a:r>
              <a:endParaRPr lang="en-US" sz="900" b="1" dirty="0">
                <a:latin typeface="Calibri" panose="020F0502020204030204" pitchFamily="34" charset="0"/>
              </a:endParaRPr>
            </a:p>
          </p:txBody>
        </p:sp>
        <p:sp>
          <p:nvSpPr>
            <p:cNvPr id="102" name="TextBox 101">
              <a:extLst>
                <a:ext uri="{FF2B5EF4-FFF2-40B4-BE49-F238E27FC236}">
                  <a16:creationId xmlns:a16="http://schemas.microsoft.com/office/drawing/2014/main" id="{E1F77FFC-F24E-D99B-29E9-6CE262056767}"/>
                </a:ext>
              </a:extLst>
            </p:cNvPr>
            <p:cNvSpPr txBox="1"/>
            <p:nvPr/>
          </p:nvSpPr>
          <p:spPr>
            <a:xfrm>
              <a:off x="6173751" y="1531771"/>
              <a:ext cx="1215015" cy="486699"/>
            </a:xfrm>
            <a:prstGeom prst="rect">
              <a:avLst/>
            </a:prstGeom>
            <a:noFill/>
            <a:ln>
              <a:noFill/>
            </a:ln>
          </p:spPr>
          <p:txBody>
            <a:bodyPr wrap="square" rtlCol="0">
              <a:spAutoFit/>
            </a:bodyPr>
            <a:lstStyle/>
            <a:p>
              <a:pPr algn="ctr">
                <a:buClr>
                  <a:srgbClr val="0100FA"/>
                </a:buClr>
              </a:pPr>
              <a:r>
                <a:rPr lang="it-IT" sz="900" b="1" dirty="0">
                  <a:latin typeface="Calibri" panose="020F0502020204030204" pitchFamily="34" charset="0"/>
                </a:rPr>
                <a:t>Layer 3</a:t>
              </a:r>
              <a:endParaRPr lang="en-US" sz="900" b="1" dirty="0">
                <a:latin typeface="Calibri" panose="020F0502020204030204" pitchFamily="34" charset="0"/>
              </a:endParaRPr>
            </a:p>
          </p:txBody>
        </p:sp>
        <p:sp>
          <p:nvSpPr>
            <p:cNvPr id="103" name="TextBox 102">
              <a:extLst>
                <a:ext uri="{FF2B5EF4-FFF2-40B4-BE49-F238E27FC236}">
                  <a16:creationId xmlns:a16="http://schemas.microsoft.com/office/drawing/2014/main" id="{20DE0716-8125-B989-57E3-F31A94F2EA79}"/>
                </a:ext>
              </a:extLst>
            </p:cNvPr>
            <p:cNvSpPr txBox="1"/>
            <p:nvPr/>
          </p:nvSpPr>
          <p:spPr>
            <a:xfrm>
              <a:off x="6173751" y="1129585"/>
              <a:ext cx="1215015" cy="486699"/>
            </a:xfrm>
            <a:prstGeom prst="rect">
              <a:avLst/>
            </a:prstGeom>
            <a:noFill/>
            <a:ln>
              <a:noFill/>
            </a:ln>
          </p:spPr>
          <p:txBody>
            <a:bodyPr wrap="square" rtlCol="0">
              <a:spAutoFit/>
            </a:bodyPr>
            <a:lstStyle/>
            <a:p>
              <a:pPr algn="ctr">
                <a:buClr>
                  <a:srgbClr val="0100FA"/>
                </a:buClr>
              </a:pPr>
              <a:r>
                <a:rPr lang="it-IT" sz="900" b="1" dirty="0">
                  <a:latin typeface="Calibri" panose="020F0502020204030204" pitchFamily="34" charset="0"/>
                </a:rPr>
                <a:t>Layer 4</a:t>
              </a:r>
              <a:endParaRPr lang="en-US" sz="900" b="1" dirty="0">
                <a:latin typeface="Calibri" panose="020F0502020204030204" pitchFamily="34" charset="0"/>
              </a:endParaRPr>
            </a:p>
          </p:txBody>
        </p:sp>
      </p:grpSp>
      <mc:AlternateContent xmlns:mc="http://schemas.openxmlformats.org/markup-compatibility/2006" xmlns:a14="http://schemas.microsoft.com/office/drawing/2010/main">
        <mc:Choice Requires="a14">
          <p:graphicFrame>
            <p:nvGraphicFramePr>
              <p:cNvPr id="105" name="Table 104">
                <a:extLst>
                  <a:ext uri="{FF2B5EF4-FFF2-40B4-BE49-F238E27FC236}">
                    <a16:creationId xmlns:a16="http://schemas.microsoft.com/office/drawing/2014/main" id="{87E77E11-4EF3-7014-BD0A-6E95D68D9965}"/>
                  </a:ext>
                </a:extLst>
              </p:cNvPr>
              <p:cNvGraphicFramePr>
                <a:graphicFrameLocks noGrp="1"/>
              </p:cNvGraphicFramePr>
              <p:nvPr>
                <p:extLst>
                  <p:ext uri="{D42A27DB-BD31-4B8C-83A1-F6EECF244321}">
                    <p14:modId xmlns:p14="http://schemas.microsoft.com/office/powerpoint/2010/main" val="1056020452"/>
                  </p:ext>
                </p:extLst>
              </p:nvPr>
            </p:nvGraphicFramePr>
            <p:xfrm>
              <a:off x="7412948" y="1285820"/>
              <a:ext cx="4322433" cy="1055920"/>
            </p:xfrm>
            <a:graphic>
              <a:graphicData uri="http://schemas.openxmlformats.org/drawingml/2006/table">
                <a:tbl>
                  <a:tblPr firstRow="1" bandRow="1">
                    <a:tableStyleId>{5C22544A-7EE6-4342-B048-85BDC9FD1C3A}</a:tableStyleId>
                  </a:tblPr>
                  <a:tblGrid>
                    <a:gridCol w="1422845">
                      <a:extLst>
                        <a:ext uri="{9D8B030D-6E8A-4147-A177-3AD203B41FA5}">
                          <a16:colId xmlns:a16="http://schemas.microsoft.com/office/drawing/2014/main" val="2041709671"/>
                        </a:ext>
                      </a:extLst>
                    </a:gridCol>
                    <a:gridCol w="847669">
                      <a:extLst>
                        <a:ext uri="{9D8B030D-6E8A-4147-A177-3AD203B41FA5}">
                          <a16:colId xmlns:a16="http://schemas.microsoft.com/office/drawing/2014/main" val="410340603"/>
                        </a:ext>
                      </a:extLst>
                    </a:gridCol>
                    <a:gridCol w="1098171">
                      <a:extLst>
                        <a:ext uri="{9D8B030D-6E8A-4147-A177-3AD203B41FA5}">
                          <a16:colId xmlns:a16="http://schemas.microsoft.com/office/drawing/2014/main" val="1697957374"/>
                        </a:ext>
                      </a:extLst>
                    </a:gridCol>
                    <a:gridCol w="953748">
                      <a:extLst>
                        <a:ext uri="{9D8B030D-6E8A-4147-A177-3AD203B41FA5}">
                          <a16:colId xmlns:a16="http://schemas.microsoft.com/office/drawing/2014/main" val="2485033923"/>
                        </a:ext>
                      </a:extLst>
                    </a:gridCol>
                  </a:tblGrid>
                  <a:tr h="381681">
                    <a:tc>
                      <a:txBody>
                        <a:bodyPr/>
                        <a:lstStyle/>
                        <a:p>
                          <a:pPr algn="ctr"/>
                          <a:r>
                            <a:rPr lang="en-US" sz="1400" b="1" i="1" dirty="0">
                              <a:latin typeface="Calibri" panose="020F0502020204030204" pitchFamily="34" charset="0"/>
                            </a:rPr>
                            <a:t>R</a:t>
                          </a:r>
                          <a:r>
                            <a:rPr lang="en-US" sz="1400" b="1" i="1" baseline="-25000" dirty="0">
                              <a:latin typeface="Calibri" panose="020F0502020204030204" pitchFamily="34" charset="0"/>
                            </a:rPr>
                            <a:t>aperture</a:t>
                          </a:r>
                          <a:r>
                            <a:rPr lang="en-US" sz="1400" b="1" i="1" kern="1200" dirty="0">
                              <a:solidFill>
                                <a:schemeClr val="lt1"/>
                              </a:solidFill>
                              <a:latin typeface="Calibri" panose="020F0502020204030204" pitchFamily="34" charset="0"/>
                              <a:ea typeface="+mn-ea"/>
                              <a:cs typeface="+mn-cs"/>
                            </a:rPr>
                            <a:t>= 65 mm</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1">
                            <a:lumMod val="50000"/>
                          </a:schemeClr>
                        </a:solidFill>
                      </a:tcPr>
                    </a:tc>
                    <a:tc>
                      <a:txBody>
                        <a:bodyPr/>
                        <a:lstStyle/>
                        <a:p>
                          <a:pPr algn="ctr"/>
                          <a14:m>
                            <m:oMath xmlns:m="http://schemas.openxmlformats.org/officeDocument/2006/math">
                              <m:sSub>
                                <m:sSubPr>
                                  <m:ctrlPr>
                                    <a:rPr lang="it-IT" sz="1400" i="1" smtClean="0">
                                      <a:latin typeface="Cambria Math" panose="02040503050406030204" pitchFamily="18" charset="0"/>
                                    </a:rPr>
                                  </m:ctrlPr>
                                </m:sSubPr>
                                <m:e>
                                  <m:r>
                                    <a:rPr lang="it-IT" sz="1400" i="1">
                                      <a:latin typeface="Cambria Math" panose="02040503050406030204" pitchFamily="18" charset="0"/>
                                    </a:rPr>
                                    <m:t>𝐵</m:t>
                                  </m:r>
                                </m:e>
                                <m:sub>
                                  <m:r>
                                    <a:rPr lang="it-IT" sz="1400" b="0" i="1" smtClean="0">
                                      <a:latin typeface="Cambria Math" panose="02040503050406030204" pitchFamily="18" charset="0"/>
                                    </a:rPr>
                                    <m:t>1,</m:t>
                                  </m:r>
                                  <m:r>
                                    <a:rPr lang="it-IT" sz="1400" b="0" i="1" smtClean="0">
                                      <a:latin typeface="Cambria Math" panose="02040503050406030204" pitchFamily="18" charset="0"/>
                                    </a:rPr>
                                    <m:t>𝑠𝑠</m:t>
                                  </m:r>
                                </m:sub>
                              </m:sSub>
                            </m:oMath>
                          </a14:m>
                          <a:r>
                            <a:rPr lang="it-IT" sz="1400" dirty="0"/>
                            <a:t> [T]</a:t>
                          </a:r>
                          <a:endParaRPr lang="en-US" sz="1400" dirty="0"/>
                        </a:p>
                      </a:txBody>
                      <a:tcPr>
                        <a:lnT w="12700" cap="flat" cmpd="sng" algn="ctr">
                          <a:noFill/>
                          <a:prstDash val="solid"/>
                          <a:round/>
                          <a:headEnd type="none" w="med" len="med"/>
                          <a:tailEnd type="none" w="med" len="med"/>
                        </a:lnT>
                      </a:tcPr>
                    </a:tc>
                    <a:tc>
                      <a:txBody>
                        <a:bodyPr/>
                        <a:lstStyle/>
                        <a:p>
                          <a:pPr algn="ctr"/>
                          <a14:m>
                            <m:oMath xmlns:m="http://schemas.openxmlformats.org/officeDocument/2006/math">
                              <m:sSub>
                                <m:sSubPr>
                                  <m:ctrlPr>
                                    <a:rPr lang="it-IT" sz="1400" i="1" smtClean="0">
                                      <a:latin typeface="Cambria Math" panose="02040503050406030204" pitchFamily="18" charset="0"/>
                                    </a:rPr>
                                  </m:ctrlPr>
                                </m:sSubPr>
                                <m:e>
                                  <m:r>
                                    <a:rPr lang="it-IT" sz="1400" i="1" smtClean="0">
                                      <a:latin typeface="Cambria Math" panose="02040503050406030204" pitchFamily="18" charset="0"/>
                                    </a:rPr>
                                    <m:t>𝐵</m:t>
                                  </m:r>
                                </m:e>
                                <m:sub>
                                  <m:r>
                                    <a:rPr lang="it-IT" sz="1400" b="0" i="1" smtClean="0">
                                      <a:latin typeface="Cambria Math" panose="02040503050406030204" pitchFamily="18" charset="0"/>
                                    </a:rPr>
                                    <m:t>2,</m:t>
                                  </m:r>
                                  <m:r>
                                    <a:rPr lang="it-IT" sz="1400" b="0" i="1" smtClean="0">
                                      <a:latin typeface="Cambria Math" panose="02040503050406030204" pitchFamily="18" charset="0"/>
                                    </a:rPr>
                                    <m:t>𝑠𝑠</m:t>
                                  </m:r>
                                </m:sub>
                              </m:sSub>
                            </m:oMath>
                          </a14:m>
                          <a:r>
                            <a:rPr lang="it-IT" sz="1400" dirty="0"/>
                            <a:t> [T/m]</a:t>
                          </a:r>
                          <a:endParaRPr lang="en-US" sz="1400" dirty="0"/>
                        </a:p>
                      </a:txBody>
                      <a:tcPr>
                        <a:lnT w="12700" cap="flat" cmpd="sng" algn="ctr">
                          <a:noFill/>
                          <a:prstDash val="solid"/>
                          <a:round/>
                          <a:headEnd type="none" w="med" len="med"/>
                          <a:tailEnd type="none" w="med" len="med"/>
                        </a:lnT>
                      </a:tcPr>
                    </a:tc>
                    <a:tc>
                      <a:txBody>
                        <a:bodyPr/>
                        <a:lstStyle/>
                        <a:p>
                          <a:pPr algn="ctr"/>
                          <a14:m>
                            <m:oMath xmlns:m="http://schemas.openxmlformats.org/officeDocument/2006/math">
                              <m:sSub>
                                <m:sSubPr>
                                  <m:ctrlPr>
                                    <a:rPr lang="it-IT" sz="1400" i="1" smtClean="0">
                                      <a:latin typeface="Cambria Math" panose="02040503050406030204" pitchFamily="18" charset="0"/>
                                    </a:rPr>
                                  </m:ctrlPr>
                                </m:sSubPr>
                                <m:e>
                                  <m:r>
                                    <a:rPr lang="it-IT" sz="1400" i="1">
                                      <a:latin typeface="Cambria Math" panose="02040503050406030204" pitchFamily="18" charset="0"/>
                                    </a:rPr>
                                    <m:t>𝐵</m:t>
                                  </m:r>
                                </m:e>
                                <m:sub>
                                  <m:r>
                                    <a:rPr lang="it-IT" sz="1400" b="0" i="1" smtClean="0">
                                      <a:latin typeface="Cambria Math" panose="02040503050406030204" pitchFamily="18" charset="0"/>
                                    </a:rPr>
                                    <m:t>𝑝𝑒𝑎𝑘</m:t>
                                  </m:r>
                                </m:sub>
                              </m:sSub>
                            </m:oMath>
                          </a14:m>
                          <a:r>
                            <a:rPr lang="it-IT" sz="1400" dirty="0"/>
                            <a:t> [T]</a:t>
                          </a:r>
                          <a:endParaRPr lang="en-US" sz="140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158336626"/>
                      </a:ext>
                    </a:extLst>
                  </a:tr>
                  <a:tr h="265342">
                    <a:tc>
                      <a:txBody>
                        <a:bodyPr/>
                        <a:lstStyle/>
                        <a:p>
                          <a:pPr algn="ctr"/>
                          <a:r>
                            <a:rPr lang="it-IT" sz="1400" b="1" dirty="0">
                              <a:solidFill>
                                <a:schemeClr val="tx1">
                                  <a:lumMod val="95000"/>
                                  <a:lumOff val="5000"/>
                                </a:schemeClr>
                              </a:solidFill>
                            </a:rPr>
                            <a:t>Simulation</a:t>
                          </a:r>
                          <a:endParaRPr lang="en-US" sz="1400" b="1" dirty="0">
                            <a:solidFill>
                              <a:schemeClr val="tx1">
                                <a:lumMod val="95000"/>
                                <a:lumOff val="5000"/>
                              </a:schemeClr>
                            </a:solidFill>
                          </a:endParaRPr>
                        </a:p>
                      </a:txBody>
                      <a:tcPr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it-IT" sz="1400" b="1" dirty="0">
                              <a:solidFill>
                                <a:schemeClr val="tx1">
                                  <a:lumMod val="95000"/>
                                  <a:lumOff val="5000"/>
                                </a:schemeClr>
                              </a:solidFill>
                            </a:rPr>
                            <a:t>3.97</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157.80</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14.34</a:t>
                          </a:r>
                          <a:endParaRPr lang="en-US" sz="1400" b="1" dirty="0">
                            <a:solidFill>
                              <a:schemeClr val="tx1">
                                <a:lumMod val="95000"/>
                                <a:lumOff val="5000"/>
                              </a:schemeClr>
                            </a:solidFill>
                          </a:endParaRPr>
                        </a:p>
                      </a:txBody>
                      <a:tcPr>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977437653"/>
                      </a:ext>
                    </a:extLst>
                  </a:tr>
                  <a:tr h="369439">
                    <a:tc>
                      <a:txBody>
                        <a:bodyPr/>
                        <a:lstStyle/>
                        <a:p>
                          <a:pPr algn="ctr"/>
                          <a:r>
                            <a:rPr lang="it-IT" sz="1400" b="1" dirty="0">
                              <a:solidFill>
                                <a:srgbClr val="FF0000"/>
                              </a:solidFill>
                            </a:rPr>
                            <a:t>Design Target</a:t>
                          </a:r>
                          <a:endParaRPr lang="en-US" sz="1400" b="1" dirty="0">
                            <a:solidFill>
                              <a:srgbClr val="FF0000"/>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it-IT" sz="1400" b="1" dirty="0">
                              <a:solidFill>
                                <a:srgbClr val="FF0000"/>
                              </a:solidFill>
                            </a:rPr>
                            <a:t>8</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r>
                            <a:rPr lang="it-IT" sz="1400" b="1" dirty="0">
                              <a:solidFill>
                                <a:srgbClr val="FF0000"/>
                              </a:solidFill>
                            </a:rPr>
                            <a:t>320</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endParaRPr lang="en-US" sz="1400" b="1"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337932753"/>
                      </a:ext>
                    </a:extLst>
                  </a:tr>
                </a:tbl>
              </a:graphicData>
            </a:graphic>
          </p:graphicFrame>
        </mc:Choice>
        <mc:Fallback xmlns="">
          <p:graphicFrame>
            <p:nvGraphicFramePr>
              <p:cNvPr id="105" name="Table 104">
                <a:extLst>
                  <a:ext uri="{FF2B5EF4-FFF2-40B4-BE49-F238E27FC236}">
                    <a16:creationId xmlns:a16="http://schemas.microsoft.com/office/drawing/2014/main" id="{87E77E11-4EF3-7014-BD0A-6E95D68D9965}"/>
                  </a:ext>
                </a:extLst>
              </p:cNvPr>
              <p:cNvGraphicFramePr>
                <a:graphicFrameLocks noGrp="1"/>
              </p:cNvGraphicFramePr>
              <p:nvPr>
                <p:extLst>
                  <p:ext uri="{D42A27DB-BD31-4B8C-83A1-F6EECF244321}">
                    <p14:modId xmlns:p14="http://schemas.microsoft.com/office/powerpoint/2010/main" val="1056020452"/>
                  </p:ext>
                </p:extLst>
              </p:nvPr>
            </p:nvGraphicFramePr>
            <p:xfrm>
              <a:off x="7412948" y="1285820"/>
              <a:ext cx="4322433" cy="1055920"/>
            </p:xfrm>
            <a:graphic>
              <a:graphicData uri="http://schemas.openxmlformats.org/drawingml/2006/table">
                <a:tbl>
                  <a:tblPr firstRow="1" bandRow="1">
                    <a:tableStyleId>{5C22544A-7EE6-4342-B048-85BDC9FD1C3A}</a:tableStyleId>
                  </a:tblPr>
                  <a:tblGrid>
                    <a:gridCol w="1422845">
                      <a:extLst>
                        <a:ext uri="{9D8B030D-6E8A-4147-A177-3AD203B41FA5}">
                          <a16:colId xmlns:a16="http://schemas.microsoft.com/office/drawing/2014/main" val="2041709671"/>
                        </a:ext>
                      </a:extLst>
                    </a:gridCol>
                    <a:gridCol w="847669">
                      <a:extLst>
                        <a:ext uri="{9D8B030D-6E8A-4147-A177-3AD203B41FA5}">
                          <a16:colId xmlns:a16="http://schemas.microsoft.com/office/drawing/2014/main" val="410340603"/>
                        </a:ext>
                      </a:extLst>
                    </a:gridCol>
                    <a:gridCol w="1098171">
                      <a:extLst>
                        <a:ext uri="{9D8B030D-6E8A-4147-A177-3AD203B41FA5}">
                          <a16:colId xmlns:a16="http://schemas.microsoft.com/office/drawing/2014/main" val="1697957374"/>
                        </a:ext>
                      </a:extLst>
                    </a:gridCol>
                    <a:gridCol w="953748">
                      <a:extLst>
                        <a:ext uri="{9D8B030D-6E8A-4147-A177-3AD203B41FA5}">
                          <a16:colId xmlns:a16="http://schemas.microsoft.com/office/drawing/2014/main" val="2485033923"/>
                        </a:ext>
                      </a:extLst>
                    </a:gridCol>
                  </a:tblGrid>
                  <a:tr h="381681">
                    <a:tc>
                      <a:txBody>
                        <a:bodyPr/>
                        <a:lstStyle/>
                        <a:p>
                          <a:pPr algn="ctr"/>
                          <a:r>
                            <a:rPr lang="en-US" sz="1400" b="1" i="1" dirty="0">
                              <a:latin typeface="Calibri" panose="020F0502020204030204" pitchFamily="34" charset="0"/>
                            </a:rPr>
                            <a:t>R</a:t>
                          </a:r>
                          <a:r>
                            <a:rPr lang="en-US" sz="1400" b="1" i="1" baseline="-25000" dirty="0">
                              <a:latin typeface="Calibri" panose="020F0502020204030204" pitchFamily="34" charset="0"/>
                            </a:rPr>
                            <a:t>aperture</a:t>
                          </a:r>
                          <a:r>
                            <a:rPr lang="en-US" sz="1400" b="1" i="1" kern="1200" dirty="0">
                              <a:solidFill>
                                <a:schemeClr val="lt1"/>
                              </a:solidFill>
                              <a:latin typeface="Calibri" panose="020F0502020204030204" pitchFamily="34" charset="0"/>
                              <a:ea typeface="+mn-ea"/>
                              <a:cs typeface="+mn-cs"/>
                            </a:rPr>
                            <a:t>= 65 mm</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1">
                            <a:lumMod val="50000"/>
                          </a:schemeClr>
                        </a:solidFill>
                      </a:tcPr>
                    </a:tc>
                    <a:tc>
                      <a:txBody>
                        <a:bodyPr/>
                        <a:lstStyle/>
                        <a:p>
                          <a:endParaRPr lang="it-IT"/>
                        </a:p>
                      </a:txBody>
                      <a:tcPr>
                        <a:lnT w="12700" cap="flat" cmpd="sng" algn="ctr">
                          <a:noFill/>
                          <a:prstDash val="solid"/>
                          <a:round/>
                          <a:headEnd type="none" w="med" len="med"/>
                          <a:tailEnd type="none" w="med" len="med"/>
                        </a:lnT>
                        <a:blipFill>
                          <a:blip r:embed="rId4"/>
                          <a:stretch>
                            <a:fillRect l="-168345" t="-1587" r="-244604" b="-184127"/>
                          </a:stretch>
                        </a:blipFill>
                      </a:tcPr>
                    </a:tc>
                    <a:tc>
                      <a:txBody>
                        <a:bodyPr/>
                        <a:lstStyle/>
                        <a:p>
                          <a:endParaRPr lang="it-IT"/>
                        </a:p>
                      </a:txBody>
                      <a:tcPr>
                        <a:lnT w="12700" cap="flat" cmpd="sng" algn="ctr">
                          <a:noFill/>
                          <a:prstDash val="solid"/>
                          <a:round/>
                          <a:headEnd type="none" w="med" len="med"/>
                          <a:tailEnd type="none" w="med" len="med"/>
                        </a:lnT>
                        <a:blipFill>
                          <a:blip r:embed="rId4"/>
                          <a:stretch>
                            <a:fillRect l="-207222" t="-1587" r="-88889" b="-184127"/>
                          </a:stretch>
                        </a:blipFill>
                      </a:tcPr>
                    </a:tc>
                    <a:tc>
                      <a:txBody>
                        <a:bodyPr/>
                        <a:lstStyle/>
                        <a:p>
                          <a:endParaRPr lang="it-IT"/>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blipFill>
                          <a:blip r:embed="rId4"/>
                          <a:stretch>
                            <a:fillRect l="-352229" t="-1587" r="-1911" b="-184127"/>
                          </a:stretch>
                        </a:blipFill>
                      </a:tcPr>
                    </a:tc>
                    <a:extLst>
                      <a:ext uri="{0D108BD9-81ED-4DB2-BD59-A6C34878D82A}">
                        <a16:rowId xmlns:a16="http://schemas.microsoft.com/office/drawing/2014/main" val="1158336626"/>
                      </a:ext>
                    </a:extLst>
                  </a:tr>
                  <a:tr h="304800">
                    <a:tc>
                      <a:txBody>
                        <a:bodyPr/>
                        <a:lstStyle/>
                        <a:p>
                          <a:pPr algn="ctr"/>
                          <a:r>
                            <a:rPr lang="it-IT" sz="1400" b="1" dirty="0">
                              <a:solidFill>
                                <a:schemeClr val="tx1">
                                  <a:lumMod val="95000"/>
                                  <a:lumOff val="5000"/>
                                </a:schemeClr>
                              </a:solidFill>
                            </a:rPr>
                            <a:t>Simulation</a:t>
                          </a:r>
                          <a:endParaRPr lang="en-US" sz="1400" b="1" dirty="0">
                            <a:solidFill>
                              <a:schemeClr val="tx1">
                                <a:lumMod val="95000"/>
                                <a:lumOff val="5000"/>
                              </a:schemeClr>
                            </a:solidFill>
                          </a:endParaRPr>
                        </a:p>
                      </a:txBody>
                      <a:tcPr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it-IT" sz="1400" b="1" dirty="0">
                              <a:solidFill>
                                <a:schemeClr val="tx1">
                                  <a:lumMod val="95000"/>
                                  <a:lumOff val="5000"/>
                                </a:schemeClr>
                              </a:solidFill>
                            </a:rPr>
                            <a:t>3.97</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157.80</a:t>
                          </a:r>
                          <a:endParaRPr lang="en-US" sz="1400" b="1" dirty="0">
                            <a:solidFill>
                              <a:schemeClr val="tx1">
                                <a:lumMod val="95000"/>
                                <a:lumOff val="5000"/>
                              </a:schemeClr>
                            </a:solidFill>
                          </a:endParaRPr>
                        </a:p>
                      </a:txBody>
                      <a:tcPr anchor="ctr">
                        <a:solidFill>
                          <a:schemeClr val="bg1">
                            <a:lumMod val="95000"/>
                          </a:schemeClr>
                        </a:solidFill>
                      </a:tcPr>
                    </a:tc>
                    <a:tc>
                      <a:txBody>
                        <a:bodyPr/>
                        <a:lstStyle/>
                        <a:p>
                          <a:pPr algn="ctr"/>
                          <a:r>
                            <a:rPr lang="it-IT" sz="1400" b="1" dirty="0">
                              <a:solidFill>
                                <a:schemeClr val="tx1">
                                  <a:lumMod val="95000"/>
                                  <a:lumOff val="5000"/>
                                </a:schemeClr>
                              </a:solidFill>
                            </a:rPr>
                            <a:t>14.34</a:t>
                          </a:r>
                          <a:endParaRPr lang="en-US" sz="1400" b="1" dirty="0">
                            <a:solidFill>
                              <a:schemeClr val="tx1">
                                <a:lumMod val="95000"/>
                                <a:lumOff val="5000"/>
                              </a:schemeClr>
                            </a:solidFill>
                          </a:endParaRPr>
                        </a:p>
                      </a:txBody>
                      <a:tcPr>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977437653"/>
                      </a:ext>
                    </a:extLst>
                  </a:tr>
                  <a:tr h="369439">
                    <a:tc>
                      <a:txBody>
                        <a:bodyPr/>
                        <a:lstStyle/>
                        <a:p>
                          <a:pPr algn="ctr"/>
                          <a:r>
                            <a:rPr lang="it-IT" sz="1400" b="1" dirty="0">
                              <a:solidFill>
                                <a:srgbClr val="FF0000"/>
                              </a:solidFill>
                            </a:rPr>
                            <a:t>Design Target</a:t>
                          </a:r>
                          <a:endParaRPr lang="en-US" sz="1400" b="1" dirty="0">
                            <a:solidFill>
                              <a:srgbClr val="FF0000"/>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it-IT" sz="1400" b="1" dirty="0">
                              <a:solidFill>
                                <a:srgbClr val="FF0000"/>
                              </a:solidFill>
                            </a:rPr>
                            <a:t>8</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r>
                            <a:rPr lang="it-IT" sz="1400" b="1" dirty="0">
                              <a:solidFill>
                                <a:srgbClr val="FF0000"/>
                              </a:solidFill>
                            </a:rPr>
                            <a:t>320</a:t>
                          </a:r>
                          <a:endParaRPr lang="en-US" sz="1400" b="1" dirty="0">
                            <a:solidFill>
                              <a:srgbClr val="FF0000"/>
                            </a:solidFill>
                          </a:endParaRPr>
                        </a:p>
                      </a:txBody>
                      <a:tcPr anchor="ctr">
                        <a:lnB w="12700" cap="flat" cmpd="sng" algn="ctr">
                          <a:noFill/>
                          <a:prstDash val="solid"/>
                          <a:round/>
                          <a:headEnd type="none" w="med" len="med"/>
                          <a:tailEnd type="none" w="med" len="med"/>
                        </a:lnB>
                      </a:tcPr>
                    </a:tc>
                    <a:tc>
                      <a:txBody>
                        <a:bodyPr/>
                        <a:lstStyle/>
                        <a:p>
                          <a:pPr algn="ctr"/>
                          <a:endParaRPr lang="en-US" sz="1400" b="1"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337932753"/>
                      </a:ext>
                    </a:extLst>
                  </a:tr>
                </a:tbl>
              </a:graphicData>
            </a:graphic>
          </p:graphicFrame>
        </mc:Fallback>
      </mc:AlternateContent>
      <p:sp>
        <p:nvSpPr>
          <p:cNvPr id="106" name="TextBox 105">
            <a:extLst>
              <a:ext uri="{FF2B5EF4-FFF2-40B4-BE49-F238E27FC236}">
                <a16:creationId xmlns:a16="http://schemas.microsoft.com/office/drawing/2014/main" id="{DA9AAD33-4BD8-744F-1052-6B3148896D91}"/>
              </a:ext>
            </a:extLst>
          </p:cNvPr>
          <p:cNvSpPr txBox="1"/>
          <p:nvPr/>
        </p:nvSpPr>
        <p:spPr>
          <a:xfrm>
            <a:off x="7412949" y="2333869"/>
            <a:ext cx="4322432" cy="830997"/>
          </a:xfrm>
          <a:prstGeom prst="rect">
            <a:avLst/>
          </a:prstGeom>
          <a:noFill/>
        </p:spPr>
        <p:txBody>
          <a:bodyPr wrap="square">
            <a:spAutoFit/>
          </a:bodyPr>
          <a:lstStyle/>
          <a:p>
            <a:pPr algn="ctr">
              <a:buClr>
                <a:srgbClr val="0100FA"/>
              </a:buClr>
            </a:pPr>
            <a:r>
              <a:rPr lang="en-US" sz="1600" dirty="0">
                <a:solidFill>
                  <a:srgbClr val="4472C4"/>
                </a:solidFill>
                <a:latin typeface="Calibri" panose="020F0502020204030204" pitchFamily="34" charset="0"/>
              </a:rPr>
              <a:t>With the technology available today and the design constraints, only up to half of the required performance can be achieved.</a:t>
            </a:r>
          </a:p>
        </p:txBody>
      </p:sp>
      <p:pic>
        <p:nvPicPr>
          <p:cNvPr id="117" name="Picture 116" descr="A roll of tape on a table&#10;&#10;AI-generated content may be incorrect.">
            <a:extLst>
              <a:ext uri="{FF2B5EF4-FFF2-40B4-BE49-F238E27FC236}">
                <a16:creationId xmlns:a16="http://schemas.microsoft.com/office/drawing/2014/main" id="{162F1470-662D-5967-D85D-D54B7025073F}"/>
              </a:ext>
            </a:extLst>
          </p:cNvPr>
          <p:cNvPicPr>
            <a:picLocks noChangeAspect="1"/>
          </p:cNvPicPr>
          <p:nvPr/>
        </p:nvPicPr>
        <p:blipFill>
          <a:blip r:embed="rId5"/>
          <a:srcRect l="19636" t="37632" r="15018" b="5723"/>
          <a:stretch/>
        </p:blipFill>
        <p:spPr>
          <a:xfrm>
            <a:off x="9209320" y="3316288"/>
            <a:ext cx="2809460" cy="2946861"/>
          </a:xfrm>
          <a:prstGeom prst="rect">
            <a:avLst/>
          </a:prstGeom>
          <a:effectLst>
            <a:outerShdw blurRad="50800" dist="38100" dir="2700000" algn="tl" rotWithShape="0">
              <a:prstClr val="black">
                <a:alpha val="40000"/>
              </a:prstClr>
            </a:outerShdw>
          </a:effectLst>
        </p:spPr>
      </p:pic>
      <p:sp>
        <p:nvSpPr>
          <p:cNvPr id="118" name="TextBox 117">
            <a:extLst>
              <a:ext uri="{FF2B5EF4-FFF2-40B4-BE49-F238E27FC236}">
                <a16:creationId xmlns:a16="http://schemas.microsoft.com/office/drawing/2014/main" id="{3F948C02-FFF4-2E16-46A2-E2DD010CF235}"/>
              </a:ext>
            </a:extLst>
          </p:cNvPr>
          <p:cNvSpPr txBox="1"/>
          <p:nvPr/>
        </p:nvSpPr>
        <p:spPr>
          <a:xfrm>
            <a:off x="9287752" y="5919419"/>
            <a:ext cx="1032741" cy="276999"/>
          </a:xfrm>
          <a:prstGeom prst="rect">
            <a:avLst/>
          </a:prstGeom>
          <a:noFill/>
          <a:ln w="19050">
            <a:solidFill>
              <a:schemeClr val="bg1"/>
            </a:solidFill>
          </a:ln>
        </p:spPr>
        <p:txBody>
          <a:bodyPr wrap="square" rtlCol="0">
            <a:spAutoFit/>
          </a:bodyPr>
          <a:lstStyle/>
          <a:p>
            <a:pPr algn="ctr">
              <a:buClr>
                <a:srgbClr val="0100FA"/>
              </a:buClr>
            </a:pPr>
            <a:r>
              <a:rPr lang="en-US" sz="1200" b="1" dirty="0">
                <a:solidFill>
                  <a:schemeClr val="bg1"/>
                </a:solidFill>
                <a:effectLst>
                  <a:outerShdw blurRad="38100" dist="38100" dir="2700000" algn="tl">
                    <a:srgbClr val="000000">
                      <a:alpha val="43137"/>
                    </a:srgbClr>
                  </a:outerShdw>
                </a:effectLst>
                <a:latin typeface="Calibri" panose="020F0502020204030204" pitchFamily="34" charset="0"/>
              </a:rPr>
              <a:t>MQXF cable</a:t>
            </a:r>
          </a:p>
        </p:txBody>
      </p:sp>
      <p:pic>
        <p:nvPicPr>
          <p:cNvPr id="5" name="Picture 4" descr="A blue and white logo&#10;&#10;AI-generated content may be incorrect.">
            <a:extLst>
              <a:ext uri="{FF2B5EF4-FFF2-40B4-BE49-F238E27FC236}">
                <a16:creationId xmlns:a16="http://schemas.microsoft.com/office/drawing/2014/main" id="{BECA5825-5F06-E8F5-F27F-6440DB651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060" y="108912"/>
            <a:ext cx="1231392" cy="934393"/>
          </a:xfrm>
          <a:prstGeom prst="rect">
            <a:avLst/>
          </a:prstGeom>
        </p:spPr>
      </p:pic>
      <p:sp>
        <p:nvSpPr>
          <p:cNvPr id="6" name="Titolo 5">
            <a:extLst>
              <a:ext uri="{FF2B5EF4-FFF2-40B4-BE49-F238E27FC236}">
                <a16:creationId xmlns:a16="http://schemas.microsoft.com/office/drawing/2014/main" id="{8912E13D-0517-400F-8660-EC352B97BBFC}"/>
              </a:ext>
            </a:extLst>
          </p:cNvPr>
          <p:cNvSpPr>
            <a:spLocks noGrp="1"/>
          </p:cNvSpPr>
          <p:nvPr>
            <p:ph type="title"/>
          </p:nvPr>
        </p:nvSpPr>
        <p:spPr/>
        <p:txBody>
          <a:bodyPr/>
          <a:lstStyle/>
          <a:p>
            <a:r>
              <a:rPr lang="it-IT" dirty="0" err="1"/>
              <a:t>Practical</a:t>
            </a:r>
            <a:r>
              <a:rPr lang="it-IT" dirty="0"/>
              <a:t> studies</a:t>
            </a:r>
            <a:br>
              <a:rPr lang="it-IT" dirty="0"/>
            </a:br>
            <a:r>
              <a:rPr lang="en-US" sz="2400" b="0" dirty="0">
                <a:latin typeface="Calibri" panose="020F0502020204030204" pitchFamily="34" charset="0"/>
              </a:rPr>
              <a:t>PhD. Program </a:t>
            </a:r>
            <a:r>
              <a:rPr lang="en-US" sz="2400" b="0" u="sng" dirty="0">
                <a:latin typeface="Calibri" panose="020F0502020204030204" pitchFamily="34" charset="0"/>
              </a:rPr>
              <a:t>D. Novelli</a:t>
            </a:r>
            <a:br>
              <a:rPr lang="en-US" sz="2400" b="0" dirty="0">
                <a:latin typeface="Calibri" panose="020F0502020204030204" pitchFamily="34" charset="0"/>
              </a:rPr>
            </a:br>
            <a:endParaRPr lang="it-IT" b="0" dirty="0"/>
          </a:p>
        </p:txBody>
      </p:sp>
      <p:sp>
        <p:nvSpPr>
          <p:cNvPr id="8" name="CasellaDiTesto 7">
            <a:extLst>
              <a:ext uri="{FF2B5EF4-FFF2-40B4-BE49-F238E27FC236}">
                <a16:creationId xmlns:a16="http://schemas.microsoft.com/office/drawing/2014/main" id="{321D9851-F8E6-FBD7-94C7-46CD8F1B2BE4}"/>
              </a:ext>
            </a:extLst>
          </p:cNvPr>
          <p:cNvSpPr txBox="1"/>
          <p:nvPr/>
        </p:nvSpPr>
        <p:spPr>
          <a:xfrm>
            <a:off x="106019" y="2106436"/>
            <a:ext cx="6851372" cy="1323439"/>
          </a:xfrm>
          <a:prstGeom prst="rect">
            <a:avLst/>
          </a:prstGeom>
          <a:noFill/>
        </p:spPr>
        <p:txBody>
          <a:bodyPr wrap="square">
            <a:spAutoFit/>
          </a:bodyPr>
          <a:lstStyle/>
          <a:p>
            <a:pPr algn="just"/>
            <a:r>
              <a:rPr lang="en-US" sz="1600" b="1" u="sng" dirty="0">
                <a:latin typeface="Calibri" panose="020F0502020204030204" pitchFamily="34" charset="0"/>
              </a:rPr>
              <a:t>INTERNSHIP</a:t>
            </a:r>
            <a:r>
              <a:rPr lang="en-US" sz="1600" b="1" dirty="0">
                <a:latin typeface="Calibri" panose="020F0502020204030204" pitchFamily="34" charset="0"/>
              </a:rPr>
              <a:t> @ Berkeley Lab with P. </a:t>
            </a:r>
            <a:r>
              <a:rPr lang="en-US" sz="1600" b="1" dirty="0" err="1">
                <a:latin typeface="Calibri" panose="020F0502020204030204" pitchFamily="34" charset="0"/>
              </a:rPr>
              <a:t>Ferracin</a:t>
            </a:r>
            <a:r>
              <a:rPr lang="en-US" sz="1600" b="1" dirty="0">
                <a:latin typeface="Calibri" panose="020F0502020204030204" pitchFamily="34" charset="0"/>
              </a:rPr>
              <a:t> and L. Brouwer</a:t>
            </a:r>
          </a:p>
          <a:p>
            <a:pPr algn="just"/>
            <a:r>
              <a:rPr lang="en-US" sz="1600" dirty="0">
                <a:latin typeface="Calibri" panose="020F0502020204030204" pitchFamily="34" charset="0"/>
              </a:rPr>
              <a:t>Removing the constraint of having the quadrupole inside and the dipole outside, the study revealed that </a:t>
            </a:r>
            <a:r>
              <a:rPr lang="en-US" sz="1600" b="1" dirty="0">
                <a:latin typeface="Calibri" panose="020F0502020204030204" pitchFamily="34" charset="0"/>
              </a:rPr>
              <a:t>the best configuration is </a:t>
            </a:r>
            <a:r>
              <a:rPr lang="en-US" sz="1600" dirty="0">
                <a:latin typeface="Calibri" panose="020F0502020204030204" pitchFamily="34" charset="0"/>
              </a:rPr>
              <a:t>having </a:t>
            </a:r>
            <a:r>
              <a:rPr lang="en-US" sz="1600" b="1" dirty="0">
                <a:latin typeface="Calibri" panose="020F0502020204030204" pitchFamily="34" charset="0"/>
              </a:rPr>
              <a:t>a</a:t>
            </a:r>
            <a:r>
              <a:rPr lang="en-US" sz="1600" dirty="0">
                <a:latin typeface="Calibri" panose="020F0502020204030204" pitchFamily="34" charset="0"/>
              </a:rPr>
              <a:t> </a:t>
            </a:r>
            <a:r>
              <a:rPr lang="en-US" sz="1600" b="1" dirty="0">
                <a:latin typeface="Calibri" panose="020F0502020204030204" pitchFamily="34" charset="0"/>
              </a:rPr>
              <a:t>quadrupole inside and a combined function outside</a:t>
            </a:r>
            <a:r>
              <a:rPr lang="en-US" sz="1600" dirty="0">
                <a:latin typeface="Calibri" panose="020F0502020204030204" pitchFamily="34" charset="0"/>
              </a:rPr>
              <a:t> with </a:t>
            </a:r>
            <a:r>
              <a:rPr lang="en-US" sz="1600" i="1" dirty="0">
                <a:latin typeface="Calibri" panose="020F0502020204030204" pitchFamily="34" charset="0"/>
              </a:rPr>
              <a:t>B1[T] / (B2[T/m]*</a:t>
            </a:r>
            <a:r>
              <a:rPr lang="en-US" sz="1600" i="1" dirty="0" err="1">
                <a:latin typeface="Calibri" panose="020F0502020204030204" pitchFamily="34" charset="0"/>
              </a:rPr>
              <a:t>R</a:t>
            </a:r>
            <a:r>
              <a:rPr lang="en-US" sz="1600" i="1" baseline="-25000" dirty="0" err="1">
                <a:latin typeface="Calibri" panose="020F0502020204030204" pitchFamily="34" charset="0"/>
              </a:rPr>
              <a:t>aperture</a:t>
            </a:r>
            <a:r>
              <a:rPr lang="en-US" sz="1600" i="1" baseline="-25000" dirty="0">
                <a:latin typeface="Calibri" panose="020F0502020204030204" pitchFamily="34" charset="0"/>
              </a:rPr>
              <a:t> </a:t>
            </a:r>
            <a:r>
              <a:rPr lang="en-US" sz="1600" i="1" dirty="0">
                <a:latin typeface="Calibri" panose="020F0502020204030204" pitchFamily="34" charset="0"/>
              </a:rPr>
              <a:t>) </a:t>
            </a:r>
            <a:r>
              <a:rPr lang="en-US" sz="1600" dirty="0">
                <a:latin typeface="Calibri" panose="020F0502020204030204" pitchFamily="34" charset="0"/>
              </a:rPr>
              <a:t>= 1.4, that means with a stronger dipolar component.</a:t>
            </a:r>
          </a:p>
        </p:txBody>
      </p:sp>
      <p:sp>
        <p:nvSpPr>
          <p:cNvPr id="10" name="Segnaposto piè di pagina 9">
            <a:extLst>
              <a:ext uri="{FF2B5EF4-FFF2-40B4-BE49-F238E27FC236}">
                <a16:creationId xmlns:a16="http://schemas.microsoft.com/office/drawing/2014/main" id="{CF69594D-4D20-8006-75ED-F5ADEA816F55}"/>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645530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7FEEC-373B-5E7F-767F-E641F2E75F8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FFB14F-26F7-476A-64CD-2FA8FC87A3C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GB" sz="12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3" name="Picture 2" descr="A blue rectangular object with black lines on a metal rod&#10;&#10;AI-generated content may be incorrect.">
            <a:extLst>
              <a:ext uri="{FF2B5EF4-FFF2-40B4-BE49-F238E27FC236}">
                <a16:creationId xmlns:a16="http://schemas.microsoft.com/office/drawing/2014/main" id="{EACA9C2A-8B43-47E9-2DD2-8D791796B1D2}"/>
              </a:ext>
            </a:extLst>
          </p:cNvPr>
          <p:cNvPicPr>
            <a:picLocks noChangeAspect="1"/>
          </p:cNvPicPr>
          <p:nvPr/>
        </p:nvPicPr>
        <p:blipFill>
          <a:blip r:embed="rId2"/>
          <a:srcRect l="9285" t="37001" r="7616" b="28307"/>
          <a:stretch/>
        </p:blipFill>
        <p:spPr>
          <a:xfrm>
            <a:off x="4411299" y="4013200"/>
            <a:ext cx="4089658" cy="2276395"/>
          </a:xfrm>
          <a:prstGeom prst="rect">
            <a:avLst/>
          </a:prstGeom>
        </p:spPr>
      </p:pic>
      <p:pic>
        <p:nvPicPr>
          <p:cNvPr id="4" name="Picture 3" descr="A person holding a black bag&#10;&#10;AI-generated content may be incorrect.">
            <a:extLst>
              <a:ext uri="{FF2B5EF4-FFF2-40B4-BE49-F238E27FC236}">
                <a16:creationId xmlns:a16="http://schemas.microsoft.com/office/drawing/2014/main" id="{9A88216D-3DB7-38ED-3659-5C82E8C8C989}"/>
              </a:ext>
            </a:extLst>
          </p:cNvPr>
          <p:cNvPicPr>
            <a:picLocks noChangeAspect="1"/>
          </p:cNvPicPr>
          <p:nvPr/>
        </p:nvPicPr>
        <p:blipFill>
          <a:blip r:embed="rId3"/>
          <a:srcRect l="5815" t="8703" r="11424" b="23159"/>
          <a:stretch/>
        </p:blipFill>
        <p:spPr>
          <a:xfrm>
            <a:off x="4411299" y="1453680"/>
            <a:ext cx="4089658" cy="2525286"/>
          </a:xfrm>
          <a:prstGeom prst="rect">
            <a:avLst/>
          </a:prstGeom>
        </p:spPr>
      </p:pic>
      <p:pic>
        <p:nvPicPr>
          <p:cNvPr id="5" name="Picture 4" descr="A purple and gold piece of equipment&#10;&#10;AI-generated content may be incorrect.">
            <a:extLst>
              <a:ext uri="{FF2B5EF4-FFF2-40B4-BE49-F238E27FC236}">
                <a16:creationId xmlns:a16="http://schemas.microsoft.com/office/drawing/2014/main" id="{9B524771-E56D-FD9F-BB26-05C2F3AFF037}"/>
              </a:ext>
            </a:extLst>
          </p:cNvPr>
          <p:cNvPicPr>
            <a:picLocks noChangeAspect="1"/>
          </p:cNvPicPr>
          <p:nvPr/>
        </p:nvPicPr>
        <p:blipFill>
          <a:blip r:embed="rId4"/>
          <a:srcRect l="9055" t="32629" r="17327" b="37297"/>
          <a:stretch/>
        </p:blipFill>
        <p:spPr>
          <a:xfrm>
            <a:off x="8534824" y="4314286"/>
            <a:ext cx="3626570" cy="1975309"/>
          </a:xfrm>
          <a:prstGeom prst="rect">
            <a:avLst/>
          </a:prstGeom>
        </p:spPr>
      </p:pic>
      <p:pic>
        <p:nvPicPr>
          <p:cNvPr id="6" name="Picture 5" descr="A purple and yellow object with a white strip&#10;&#10;AI-generated content may be incorrect.">
            <a:extLst>
              <a:ext uri="{FF2B5EF4-FFF2-40B4-BE49-F238E27FC236}">
                <a16:creationId xmlns:a16="http://schemas.microsoft.com/office/drawing/2014/main" id="{3634EA8D-C913-2C2B-DDAC-0C6A1DD3D470}"/>
              </a:ext>
            </a:extLst>
          </p:cNvPr>
          <p:cNvPicPr>
            <a:picLocks noChangeAspect="1"/>
          </p:cNvPicPr>
          <p:nvPr/>
        </p:nvPicPr>
        <p:blipFill>
          <a:blip r:embed="rId5"/>
          <a:srcRect t="15134" b="16193"/>
          <a:stretch/>
        </p:blipFill>
        <p:spPr>
          <a:xfrm>
            <a:off x="8534824" y="1475151"/>
            <a:ext cx="3626570" cy="2807134"/>
          </a:xfrm>
          <a:prstGeom prst="rect">
            <a:avLst/>
          </a:prstGeom>
        </p:spPr>
      </p:pic>
      <p:grpSp>
        <p:nvGrpSpPr>
          <p:cNvPr id="108" name="Group 107">
            <a:extLst>
              <a:ext uri="{FF2B5EF4-FFF2-40B4-BE49-F238E27FC236}">
                <a16:creationId xmlns:a16="http://schemas.microsoft.com/office/drawing/2014/main" id="{C210782B-91E6-4B2B-F3DB-B1AE06CC72D2}"/>
              </a:ext>
            </a:extLst>
          </p:cNvPr>
          <p:cNvGrpSpPr/>
          <p:nvPr/>
        </p:nvGrpSpPr>
        <p:grpSpPr>
          <a:xfrm>
            <a:off x="202765" y="1339082"/>
            <a:ext cx="3793957" cy="1694224"/>
            <a:chOff x="11152112" y="28999585"/>
            <a:chExt cx="8126377" cy="2722150"/>
          </a:xfrm>
        </p:grpSpPr>
        <p:grpSp>
          <p:nvGrpSpPr>
            <p:cNvPr id="109" name="Group 108">
              <a:extLst>
                <a:ext uri="{FF2B5EF4-FFF2-40B4-BE49-F238E27FC236}">
                  <a16:creationId xmlns:a16="http://schemas.microsoft.com/office/drawing/2014/main" id="{A4BB123F-4FE6-B8B9-2272-C0F3A68CDFBC}"/>
                </a:ext>
              </a:extLst>
            </p:cNvPr>
            <p:cNvGrpSpPr/>
            <p:nvPr/>
          </p:nvGrpSpPr>
          <p:grpSpPr>
            <a:xfrm>
              <a:off x="11152112" y="28999585"/>
              <a:ext cx="8126377" cy="2722150"/>
              <a:chOff x="-3833973" y="4537418"/>
              <a:chExt cx="6440415" cy="2056344"/>
            </a:xfrm>
          </p:grpSpPr>
          <p:sp>
            <p:nvSpPr>
              <p:cNvPr id="112" name="TextBox 111">
                <a:extLst>
                  <a:ext uri="{FF2B5EF4-FFF2-40B4-BE49-F238E27FC236}">
                    <a16:creationId xmlns:a16="http://schemas.microsoft.com/office/drawing/2014/main" id="{E85197BD-ED0E-EC9F-60CE-B56EB96D983F}"/>
                  </a:ext>
                </a:extLst>
              </p:cNvPr>
              <p:cNvSpPr txBox="1"/>
              <p:nvPr/>
            </p:nvSpPr>
            <p:spPr>
              <a:xfrm>
                <a:off x="-3831817" y="4537418"/>
                <a:ext cx="3052296" cy="784476"/>
              </a:xfrm>
              <a:prstGeom prst="rect">
                <a:avLst/>
              </a:prstGeom>
              <a:noFill/>
              <a:ln w="12700">
                <a:solidFill>
                  <a:srgbClr val="D0956C"/>
                </a:solidFill>
              </a:ln>
            </p:spPr>
            <p:txBody>
              <a:bodyPr wrap="square" rtlCol="0">
                <a:spAutoFit/>
              </a:bodyPr>
              <a:lstStyle/>
              <a:p>
                <a:pPr algn="ctr" defTabSz="914447">
                  <a:defRPr/>
                </a:pPr>
                <a:r>
                  <a:rPr lang="en-US" kern="0" dirty="0">
                    <a:solidFill>
                      <a:prstClr val="black"/>
                    </a:solidFill>
                    <a:latin typeface="Calibri" panose="020F0502020204030204" pitchFamily="34" charset="0"/>
                  </a:rPr>
                  <a:t>Analytical and </a:t>
                </a:r>
              </a:p>
              <a:p>
                <a:pPr algn="ctr" defTabSz="914447">
                  <a:defRPr/>
                </a:pPr>
                <a:r>
                  <a:rPr lang="en-US" kern="0" dirty="0">
                    <a:solidFill>
                      <a:prstClr val="black"/>
                    </a:solidFill>
                    <a:latin typeface="Calibri" panose="020F0502020204030204" pitchFamily="34" charset="0"/>
                  </a:rPr>
                  <a:t>numerical study</a:t>
                </a:r>
              </a:p>
            </p:txBody>
          </p:sp>
          <p:sp>
            <p:nvSpPr>
              <p:cNvPr id="113" name="TextBox 112">
                <a:extLst>
                  <a:ext uri="{FF2B5EF4-FFF2-40B4-BE49-F238E27FC236}">
                    <a16:creationId xmlns:a16="http://schemas.microsoft.com/office/drawing/2014/main" id="{F6DC5C25-6F7D-C812-C5D9-858D8949A4D1}"/>
                  </a:ext>
                </a:extLst>
              </p:cNvPr>
              <p:cNvSpPr txBox="1"/>
              <p:nvPr/>
            </p:nvSpPr>
            <p:spPr>
              <a:xfrm>
                <a:off x="750059" y="4710587"/>
                <a:ext cx="1856383" cy="448272"/>
              </a:xfrm>
              <a:prstGeom prst="rect">
                <a:avLst/>
              </a:prstGeom>
              <a:noFill/>
              <a:ln w="12700">
                <a:solidFill>
                  <a:srgbClr val="D0956C"/>
                </a:solidFill>
              </a:ln>
            </p:spPr>
            <p:txBody>
              <a:bodyPr wrap="none" rtlCol="0">
                <a:spAutoFit/>
              </a:bodyPr>
              <a:lstStyle/>
              <a:p>
                <a:pPr defTabSz="914447">
                  <a:defRPr/>
                </a:pPr>
                <a:r>
                  <a:rPr lang="it-IT" kern="0" dirty="0">
                    <a:solidFill>
                      <a:prstClr val="black"/>
                    </a:solidFill>
                    <a:latin typeface="Calibri" panose="020F0502020204030204" pitchFamily="34" charset="0"/>
                  </a:rPr>
                  <a:t>3</a:t>
                </a:r>
                <a:r>
                  <a:rPr lang="en-US" kern="0" dirty="0">
                    <a:solidFill>
                      <a:prstClr val="black"/>
                    </a:solidFill>
                    <a:latin typeface="Calibri" panose="020F0502020204030204" pitchFamily="34" charset="0"/>
                  </a:rPr>
                  <a:t>D model</a:t>
                </a:r>
              </a:p>
            </p:txBody>
          </p:sp>
          <p:sp>
            <p:nvSpPr>
              <p:cNvPr id="114" name="TextBox 113">
                <a:extLst>
                  <a:ext uri="{FF2B5EF4-FFF2-40B4-BE49-F238E27FC236}">
                    <a16:creationId xmlns:a16="http://schemas.microsoft.com/office/drawing/2014/main" id="{2590A386-CA9A-090B-D7FF-876F231AE421}"/>
                  </a:ext>
                </a:extLst>
              </p:cNvPr>
              <p:cNvSpPr txBox="1"/>
              <p:nvPr/>
            </p:nvSpPr>
            <p:spPr>
              <a:xfrm>
                <a:off x="510596" y="6145490"/>
                <a:ext cx="2095846" cy="448272"/>
              </a:xfrm>
              <a:prstGeom prst="rect">
                <a:avLst/>
              </a:prstGeom>
              <a:noFill/>
              <a:ln w="12700">
                <a:solidFill>
                  <a:srgbClr val="D0956C"/>
                </a:solidFill>
              </a:ln>
            </p:spPr>
            <p:txBody>
              <a:bodyPr wrap="none" rtlCol="0">
                <a:spAutoFit/>
              </a:bodyPr>
              <a:lstStyle/>
              <a:p>
                <a:pPr defTabSz="914447">
                  <a:defRPr/>
                </a:pPr>
                <a:r>
                  <a:rPr lang="en-US" kern="0" dirty="0">
                    <a:solidFill>
                      <a:prstClr val="black"/>
                    </a:solidFill>
                    <a:latin typeface="Calibri" panose="020F0502020204030204" pitchFamily="34" charset="0"/>
                  </a:rPr>
                  <a:t>3D printing</a:t>
                </a:r>
              </a:p>
            </p:txBody>
          </p:sp>
          <p:sp>
            <p:nvSpPr>
              <p:cNvPr id="115" name="TextBox 114">
                <a:extLst>
                  <a:ext uri="{FF2B5EF4-FFF2-40B4-BE49-F238E27FC236}">
                    <a16:creationId xmlns:a16="http://schemas.microsoft.com/office/drawing/2014/main" id="{04CAF3D4-3D91-7757-01D3-964A33572ABF}"/>
                  </a:ext>
                </a:extLst>
              </p:cNvPr>
              <p:cNvSpPr txBox="1"/>
              <p:nvPr/>
            </p:nvSpPr>
            <p:spPr>
              <a:xfrm>
                <a:off x="-3833973" y="6143782"/>
                <a:ext cx="2427544" cy="448272"/>
              </a:xfrm>
              <a:prstGeom prst="rect">
                <a:avLst/>
              </a:prstGeom>
              <a:noFill/>
              <a:ln w="12700">
                <a:solidFill>
                  <a:srgbClr val="D0956C"/>
                </a:solidFill>
              </a:ln>
            </p:spPr>
            <p:txBody>
              <a:bodyPr wrap="square">
                <a:spAutoFit/>
              </a:bodyPr>
              <a:lstStyle/>
              <a:p>
                <a:pPr algn="ctr" defTabSz="914447">
                  <a:defRPr/>
                </a:pPr>
                <a:r>
                  <a:rPr lang="en-US" kern="0" dirty="0">
                    <a:solidFill>
                      <a:prstClr val="black"/>
                    </a:solidFill>
                    <a:latin typeface="Calibri" panose="020F0502020204030204" pitchFamily="34" charset="0"/>
                  </a:rPr>
                  <a:t>Winding test</a:t>
                </a:r>
              </a:p>
            </p:txBody>
          </p:sp>
          <p:sp>
            <p:nvSpPr>
              <p:cNvPr id="116" name="Arrow: Right 115">
                <a:extLst>
                  <a:ext uri="{FF2B5EF4-FFF2-40B4-BE49-F238E27FC236}">
                    <a16:creationId xmlns:a16="http://schemas.microsoft.com/office/drawing/2014/main" id="{6F525C7E-8DD2-CA11-CFE5-768FE3DE074B}"/>
                  </a:ext>
                </a:extLst>
              </p:cNvPr>
              <p:cNvSpPr/>
              <p:nvPr/>
            </p:nvSpPr>
            <p:spPr>
              <a:xfrm flipH="1">
                <a:off x="-1041877" y="6184257"/>
                <a:ext cx="1158996" cy="367322"/>
              </a:xfrm>
              <a:prstGeom prst="rightArrow">
                <a:avLst/>
              </a:prstGeom>
              <a:gradFill flip="none" rotWithShape="1">
                <a:gsLst>
                  <a:gs pos="0">
                    <a:srgbClr val="D0956C">
                      <a:shade val="30000"/>
                      <a:satMod val="115000"/>
                    </a:srgbClr>
                  </a:gs>
                  <a:gs pos="50000">
                    <a:srgbClr val="D0956C">
                      <a:shade val="67500"/>
                      <a:satMod val="115000"/>
                    </a:srgbClr>
                  </a:gs>
                  <a:gs pos="100000">
                    <a:srgbClr val="D0956C">
                      <a:shade val="100000"/>
                      <a:satMod val="115000"/>
                    </a:srgbClr>
                  </a:gs>
                </a:gsLst>
                <a:lin ang="10800000" scaled="1"/>
                <a:tileRect/>
              </a:gradFill>
              <a:ln>
                <a:noFill/>
              </a:ln>
              <a:effectLst>
                <a:outerShdw blurRad="57150" dist="19050" dir="5400000" algn="ctr" rotWithShape="0">
                  <a:srgbClr val="000000">
                    <a:alpha val="63000"/>
                  </a:srgbClr>
                </a:outerShdw>
              </a:effectLst>
            </p:spPr>
            <p:txBody>
              <a:bodyPr rtlCol="0" anchor="ctr"/>
              <a:lstStyle/>
              <a:p>
                <a:pPr algn="ctr" defTabSz="914447">
                  <a:defRPr/>
                </a:pPr>
                <a:endParaRPr lang="en-US" sz="1200" kern="0" dirty="0">
                  <a:solidFill>
                    <a:prstClr val="white"/>
                  </a:solidFill>
                  <a:latin typeface="Calibri" panose="020F0502020204030204" pitchFamily="34" charset="0"/>
                </a:endParaRPr>
              </a:p>
            </p:txBody>
          </p:sp>
        </p:grpSp>
        <p:sp>
          <p:nvSpPr>
            <p:cNvPr id="110" name="Arrow: Right 109">
              <a:extLst>
                <a:ext uri="{FF2B5EF4-FFF2-40B4-BE49-F238E27FC236}">
                  <a16:creationId xmlns:a16="http://schemas.microsoft.com/office/drawing/2014/main" id="{20003383-7CAC-93F0-E53E-DE1BF33CCCA4}"/>
                </a:ext>
              </a:extLst>
            </p:cNvPr>
            <p:cNvSpPr/>
            <p:nvPr/>
          </p:nvSpPr>
          <p:spPr>
            <a:xfrm rot="5400000">
              <a:off x="17585481" y="29943812"/>
              <a:ext cx="803156" cy="1154903"/>
            </a:xfrm>
            <a:prstGeom prst="rightArrow">
              <a:avLst/>
            </a:prstGeom>
            <a:gradFill flip="none" rotWithShape="1">
              <a:gsLst>
                <a:gs pos="0">
                  <a:srgbClr val="D0956C">
                    <a:shade val="30000"/>
                    <a:satMod val="115000"/>
                  </a:srgbClr>
                </a:gs>
                <a:gs pos="50000">
                  <a:srgbClr val="D0956C">
                    <a:shade val="67500"/>
                    <a:satMod val="115000"/>
                  </a:srgbClr>
                </a:gs>
                <a:gs pos="100000">
                  <a:srgbClr val="D0956C">
                    <a:shade val="100000"/>
                    <a:satMod val="115000"/>
                  </a:srgbClr>
                </a:gs>
              </a:gsLst>
              <a:lin ang="10800000" scaled="1"/>
              <a:tileRect/>
            </a:gradFill>
            <a:ln>
              <a:noFill/>
            </a:ln>
            <a:effectLst>
              <a:outerShdw blurRad="57150" dist="19050" dir="5400000" algn="ctr" rotWithShape="0">
                <a:srgbClr val="000000">
                  <a:alpha val="63000"/>
                </a:srgbClr>
              </a:outerShdw>
            </a:effectLst>
          </p:spPr>
          <p:txBody>
            <a:bodyPr rtlCol="0" anchor="ctr"/>
            <a:lstStyle/>
            <a:p>
              <a:pPr algn="ctr" defTabSz="914447">
                <a:defRPr/>
              </a:pPr>
              <a:endParaRPr lang="en-US" sz="1100" kern="0" dirty="0">
                <a:solidFill>
                  <a:prstClr val="white"/>
                </a:solidFill>
                <a:latin typeface="Calibri" panose="020F0502020204030204" pitchFamily="34" charset="0"/>
              </a:endParaRPr>
            </a:p>
          </p:txBody>
        </p:sp>
      </p:grpSp>
      <p:sp>
        <p:nvSpPr>
          <p:cNvPr id="10" name="TextBox 6">
            <a:extLst>
              <a:ext uri="{FF2B5EF4-FFF2-40B4-BE49-F238E27FC236}">
                <a16:creationId xmlns:a16="http://schemas.microsoft.com/office/drawing/2014/main" id="{6A26108B-AE08-957C-F5CF-74D2D6D074D2}"/>
              </a:ext>
            </a:extLst>
          </p:cNvPr>
          <p:cNvSpPr txBox="1"/>
          <p:nvPr/>
        </p:nvSpPr>
        <p:spPr>
          <a:xfrm>
            <a:off x="50802" y="3348542"/>
            <a:ext cx="4224868" cy="2908489"/>
          </a:xfrm>
          <a:prstGeom prst="rect">
            <a:avLst/>
          </a:prstGeom>
          <a:noFill/>
        </p:spPr>
        <p:txBody>
          <a:bodyPr wrap="square">
            <a:spAutoFit/>
          </a:bodyPr>
          <a:lstStyle/>
          <a:p>
            <a:pPr marL="285750" indent="-285750" algn="just" defTabSz="914400">
              <a:buClr>
                <a:srgbClr val="00313C"/>
              </a:buClr>
              <a:buFont typeface="Wingdings" panose="05000000000000000000" pitchFamily="2" charset="2"/>
              <a:buChar char="ü"/>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winding test was successfully executed. </a:t>
            </a:r>
          </a:p>
          <a:p>
            <a:pPr marL="285750" indent="-285750" algn="just">
              <a:buClr>
                <a:srgbClr val="00313C"/>
              </a:buClr>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large aperture facilitate the winding process.</a:t>
            </a:r>
          </a:p>
          <a:p>
            <a:pPr marL="285750" indent="-285750" algn="just">
              <a:buClr>
                <a:srgbClr val="00313C"/>
              </a:buClr>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winding was stopped after the first turn in order to save the cable for other tests, as each turn should be identical to the others.</a:t>
            </a:r>
          </a:p>
          <a:p>
            <a:pPr algn="just" defTabSz="914400">
              <a:buClr>
                <a:srgbClr val="00313C"/>
              </a:buClr>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85750" indent="-285750" algn="just" defTabSz="914400">
              <a:buClr>
                <a:srgbClr val="00313C"/>
              </a:buClr>
              <a:buFont typeface="Wingdings" panose="05000000000000000000" pitchFamily="2" charset="2"/>
              <a:buChar char="q"/>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Conclusion: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windability of this magnet has been proved for a CCT geometry. </a:t>
            </a:r>
          </a:p>
        </p:txBody>
      </p:sp>
      <p:sp>
        <p:nvSpPr>
          <p:cNvPr id="13" name="CasellaDiTesto 12">
            <a:extLst>
              <a:ext uri="{FF2B5EF4-FFF2-40B4-BE49-F238E27FC236}">
                <a16:creationId xmlns:a16="http://schemas.microsoft.com/office/drawing/2014/main" id="{786A3A3F-1186-0FD0-71BB-0698A16EE371}"/>
              </a:ext>
            </a:extLst>
          </p:cNvPr>
          <p:cNvSpPr txBox="1"/>
          <p:nvPr/>
        </p:nvSpPr>
        <p:spPr>
          <a:xfrm>
            <a:off x="8534824" y="1078397"/>
            <a:ext cx="3626570" cy="369332"/>
          </a:xfrm>
          <a:prstGeom prst="rect">
            <a:avLst/>
          </a:prstGeom>
          <a:noFill/>
        </p:spPr>
        <p:txBody>
          <a:bodyPr wrap="square">
            <a:spAutoFit/>
          </a:bodyPr>
          <a:lstStyle/>
          <a:p>
            <a:pPr algn="ctr"/>
            <a:r>
              <a:rPr kumimoji="0" lang="en-US" b="1" i="0" u="none" strike="noStrike" kern="1200" cap="none" spc="0" normalizeH="0" baseline="0" noProof="0" dirty="0">
                <a:ln>
                  <a:noFill/>
                </a:ln>
                <a:solidFill>
                  <a:srgbClr val="574281"/>
                </a:solidFill>
                <a:effectLst>
                  <a:outerShdw blurRad="38100" dist="38100" dir="2700000" algn="tl">
                    <a:srgbClr val="000000">
                      <a:alpha val="43137"/>
                    </a:srgbClr>
                  </a:outerShdw>
                </a:effectLst>
                <a:uLnTx/>
                <a:uFillTx/>
                <a:latin typeface="Calibri" panose="020F0502020204030204"/>
                <a:cs typeface="Calibri" panose="020F0502020204030204" pitchFamily="34" charset="0"/>
              </a:rPr>
              <a:t>Layer 3, combined function</a:t>
            </a:r>
            <a:endParaRPr lang="it-IT" b="1" dirty="0">
              <a:solidFill>
                <a:srgbClr val="574281"/>
              </a:solidFill>
              <a:effectLst>
                <a:outerShdw blurRad="38100" dist="38100" dir="2700000" algn="tl">
                  <a:srgbClr val="000000">
                    <a:alpha val="43137"/>
                  </a:srgbClr>
                </a:outerShdw>
              </a:effectLst>
            </a:endParaRPr>
          </a:p>
        </p:txBody>
      </p:sp>
      <p:pic>
        <p:nvPicPr>
          <p:cNvPr id="7" name="Picture 6" descr="A blue and white logo&#10;&#10;AI-generated content may be incorrect.">
            <a:extLst>
              <a:ext uri="{FF2B5EF4-FFF2-40B4-BE49-F238E27FC236}">
                <a16:creationId xmlns:a16="http://schemas.microsoft.com/office/drawing/2014/main" id="{0C4C74E9-6E7C-C28B-CFB2-D6C7B37612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9320" y="59847"/>
            <a:ext cx="1231392" cy="934393"/>
          </a:xfrm>
          <a:prstGeom prst="rect">
            <a:avLst/>
          </a:prstGeom>
        </p:spPr>
      </p:pic>
      <p:sp>
        <p:nvSpPr>
          <p:cNvPr id="8" name="CasellaDiTesto 12">
            <a:extLst>
              <a:ext uri="{FF2B5EF4-FFF2-40B4-BE49-F238E27FC236}">
                <a16:creationId xmlns:a16="http://schemas.microsoft.com/office/drawing/2014/main" id="{0FA2E166-3C86-0501-0759-8DAF1182A96C}"/>
              </a:ext>
            </a:extLst>
          </p:cNvPr>
          <p:cNvSpPr txBox="1"/>
          <p:nvPr/>
        </p:nvSpPr>
        <p:spPr>
          <a:xfrm>
            <a:off x="4366374" y="1078397"/>
            <a:ext cx="4134583" cy="369332"/>
          </a:xfrm>
          <a:prstGeom prst="rect">
            <a:avLst/>
          </a:prstGeom>
          <a:noFill/>
        </p:spPr>
        <p:txBody>
          <a:bodyPr wrap="square">
            <a:spAutoFit/>
          </a:bodyPr>
          <a:lstStyle/>
          <a:p>
            <a:pPr algn="ctr"/>
            <a:r>
              <a:rPr kumimoji="0" lang="en-US" b="1" i="0" u="none" strike="noStrike" kern="1200" cap="none" spc="0" normalizeH="0" baseline="0" noProof="0" dirty="0">
                <a:ln>
                  <a:noFill/>
                </a:ln>
                <a:solidFill>
                  <a:srgbClr val="017DBC"/>
                </a:solidFill>
                <a:effectLst>
                  <a:outerShdw blurRad="38100" dist="38100" dir="2700000" algn="tl">
                    <a:srgbClr val="000000">
                      <a:alpha val="43137"/>
                    </a:srgbClr>
                  </a:outerShdw>
                </a:effectLst>
                <a:uLnTx/>
                <a:uFillTx/>
                <a:latin typeface="Calibri" panose="020F0502020204030204"/>
                <a:cs typeface="Calibri" panose="020F0502020204030204" pitchFamily="34" charset="0"/>
              </a:rPr>
              <a:t>Layer 1, combined function</a:t>
            </a:r>
            <a:endParaRPr lang="it-IT" b="1" dirty="0">
              <a:solidFill>
                <a:srgbClr val="017DBC"/>
              </a:solidFill>
              <a:effectLst>
                <a:outerShdw blurRad="38100" dist="38100" dir="2700000" algn="tl">
                  <a:srgbClr val="000000">
                    <a:alpha val="43137"/>
                  </a:srgbClr>
                </a:outerShdw>
              </a:effectLst>
            </a:endParaRPr>
          </a:p>
        </p:txBody>
      </p:sp>
      <p:sp>
        <p:nvSpPr>
          <p:cNvPr id="9" name="Arrow: Right 8">
            <a:extLst>
              <a:ext uri="{FF2B5EF4-FFF2-40B4-BE49-F238E27FC236}">
                <a16:creationId xmlns:a16="http://schemas.microsoft.com/office/drawing/2014/main" id="{B32E0339-645B-F876-97A8-3DA4EE6E9AF1}"/>
              </a:ext>
            </a:extLst>
          </p:cNvPr>
          <p:cNvSpPr/>
          <p:nvPr/>
        </p:nvSpPr>
        <p:spPr>
          <a:xfrm flipV="1">
            <a:off x="2246050" y="1447729"/>
            <a:ext cx="444382" cy="426905"/>
          </a:xfrm>
          <a:prstGeom prst="rightArrow">
            <a:avLst/>
          </a:prstGeom>
          <a:gradFill flip="none" rotWithShape="1">
            <a:gsLst>
              <a:gs pos="0">
                <a:srgbClr val="D0956C">
                  <a:shade val="30000"/>
                  <a:satMod val="115000"/>
                </a:srgbClr>
              </a:gs>
              <a:gs pos="50000">
                <a:srgbClr val="D0956C">
                  <a:shade val="67500"/>
                  <a:satMod val="115000"/>
                </a:srgbClr>
              </a:gs>
              <a:gs pos="100000">
                <a:srgbClr val="D0956C">
                  <a:shade val="100000"/>
                  <a:satMod val="115000"/>
                </a:srgbClr>
              </a:gs>
            </a:gsLst>
            <a:lin ang="10800000" scaled="1"/>
            <a:tileRect/>
          </a:gradFill>
          <a:ln>
            <a:noFill/>
          </a:ln>
          <a:effectLst>
            <a:outerShdw blurRad="57150" dist="19050" dir="5400000" algn="ctr" rotWithShape="0">
              <a:srgbClr val="000000">
                <a:alpha val="63000"/>
              </a:srgbClr>
            </a:outerShdw>
          </a:effectLst>
        </p:spPr>
        <p:txBody>
          <a:bodyPr rtlCol="0" anchor="ctr"/>
          <a:lstStyle/>
          <a:p>
            <a:pPr algn="ctr" defTabSz="914447">
              <a:defRPr/>
            </a:pPr>
            <a:endParaRPr lang="en-US" sz="1100" kern="0" dirty="0">
              <a:solidFill>
                <a:prstClr val="white"/>
              </a:solidFill>
              <a:latin typeface="Calibri" panose="020F0502020204030204" pitchFamily="34" charset="0"/>
            </a:endParaRPr>
          </a:p>
        </p:txBody>
      </p:sp>
      <p:sp>
        <p:nvSpPr>
          <p:cNvPr id="12" name="Titolo 11">
            <a:extLst>
              <a:ext uri="{FF2B5EF4-FFF2-40B4-BE49-F238E27FC236}">
                <a16:creationId xmlns:a16="http://schemas.microsoft.com/office/drawing/2014/main" id="{D8FF1449-C4C0-A4E1-B11D-3D38362BEB77}"/>
              </a:ext>
            </a:extLst>
          </p:cNvPr>
          <p:cNvSpPr>
            <a:spLocks noGrp="1"/>
          </p:cNvSpPr>
          <p:nvPr>
            <p:ph type="title"/>
          </p:nvPr>
        </p:nvSpPr>
        <p:spPr/>
        <p:txBody>
          <a:bodyPr/>
          <a:lstStyle/>
          <a:p>
            <a:r>
              <a:rPr lang="it-IT" dirty="0" err="1"/>
              <a:t>Feasibility</a:t>
            </a:r>
            <a:r>
              <a:rPr lang="it-IT" dirty="0"/>
              <a:t> Study</a:t>
            </a:r>
          </a:p>
        </p:txBody>
      </p:sp>
      <p:sp>
        <p:nvSpPr>
          <p:cNvPr id="33" name="Segnaposto piè di pagina 32">
            <a:extLst>
              <a:ext uri="{FF2B5EF4-FFF2-40B4-BE49-F238E27FC236}">
                <a16:creationId xmlns:a16="http://schemas.microsoft.com/office/drawing/2014/main" id="{2F8C772B-F781-CBDB-1DF0-80E37E1536F4}"/>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41499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77AC9-75E6-6EEA-E895-3A106A2153A5}"/>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2AB2600-AA2D-5FC1-333D-0B6FF228CA9B}"/>
              </a:ext>
            </a:extLst>
          </p:cNvPr>
          <p:cNvSpPr>
            <a:spLocks noGrp="1"/>
          </p:cNvSpPr>
          <p:nvPr>
            <p:ph type="sldNum" sz="quarter" idx="4"/>
          </p:nvPr>
        </p:nvSpPr>
        <p:spPr/>
        <p:txBody>
          <a:bodyPr/>
          <a:lstStyle/>
          <a:p>
            <a:fld id="{A16AB2F8-5338-F742-A59E-35F5B82165E6}" type="slidenum">
              <a:rPr lang="en-GB" smtClean="0"/>
              <a:pPr/>
              <a:t>18</a:t>
            </a:fld>
            <a:endParaRPr lang="en-GB"/>
          </a:p>
        </p:txBody>
      </p:sp>
      <p:sp>
        <p:nvSpPr>
          <p:cNvPr id="7" name="Titolo 5">
            <a:extLst>
              <a:ext uri="{FF2B5EF4-FFF2-40B4-BE49-F238E27FC236}">
                <a16:creationId xmlns:a16="http://schemas.microsoft.com/office/drawing/2014/main" id="{FCCC271B-964F-DBF0-A929-E97DC1233351}"/>
              </a:ext>
            </a:extLst>
          </p:cNvPr>
          <p:cNvSpPr>
            <a:spLocks noGrp="1"/>
          </p:cNvSpPr>
          <p:nvPr>
            <p:ph type="title"/>
          </p:nvPr>
        </p:nvSpPr>
        <p:spPr/>
        <p:txBody>
          <a:bodyPr/>
          <a:lstStyle/>
          <a:p>
            <a:r>
              <a:rPr lang="en-GB" dirty="0"/>
              <a:t>Working Point for FEM Models</a:t>
            </a:r>
          </a:p>
        </p:txBody>
      </p:sp>
      <p:grpSp>
        <p:nvGrpSpPr>
          <p:cNvPr id="30" name="Gruppo 29">
            <a:extLst>
              <a:ext uri="{FF2B5EF4-FFF2-40B4-BE49-F238E27FC236}">
                <a16:creationId xmlns:a16="http://schemas.microsoft.com/office/drawing/2014/main" id="{2A21DBB6-B948-D58B-3FDE-C5BF4A02E395}"/>
              </a:ext>
            </a:extLst>
          </p:cNvPr>
          <p:cNvGrpSpPr/>
          <p:nvPr/>
        </p:nvGrpSpPr>
        <p:grpSpPr>
          <a:xfrm>
            <a:off x="5600522" y="1100345"/>
            <a:ext cx="6450118" cy="3343069"/>
            <a:chOff x="333578" y="1362657"/>
            <a:chExt cx="6450118" cy="3343069"/>
          </a:xfrm>
        </p:grpSpPr>
        <p:pic>
          <p:nvPicPr>
            <p:cNvPr id="2" name="Picture 20">
              <a:extLst>
                <a:ext uri="{FF2B5EF4-FFF2-40B4-BE49-F238E27FC236}">
                  <a16:creationId xmlns:a16="http://schemas.microsoft.com/office/drawing/2014/main" id="{C21D563A-B5A9-3EAF-4F4C-9D9C3EEFC4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578" y="1362657"/>
              <a:ext cx="3976328" cy="3105920"/>
            </a:xfrm>
            <a:prstGeom prst="rect">
              <a:avLst/>
            </a:prstGeom>
          </p:spPr>
        </p:pic>
        <p:pic>
          <p:nvPicPr>
            <p:cNvPr id="13" name="Picture 19">
              <a:extLst>
                <a:ext uri="{FF2B5EF4-FFF2-40B4-BE49-F238E27FC236}">
                  <a16:creationId xmlns:a16="http://schemas.microsoft.com/office/drawing/2014/main" id="{5A243E2E-41BA-1E35-8E10-B989C4FA63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35024" y="1856230"/>
              <a:ext cx="3648672" cy="2849496"/>
            </a:xfrm>
            <a:prstGeom prst="rect">
              <a:avLst/>
            </a:prstGeom>
          </p:spPr>
        </p:pic>
      </p:grpSp>
      <p:sp>
        <p:nvSpPr>
          <p:cNvPr id="9" name="CasellaDiTesto 8">
            <a:extLst>
              <a:ext uri="{FF2B5EF4-FFF2-40B4-BE49-F238E27FC236}">
                <a16:creationId xmlns:a16="http://schemas.microsoft.com/office/drawing/2014/main" id="{73549FC3-7908-D290-3FA4-0FCFFE66C173}"/>
              </a:ext>
            </a:extLst>
          </p:cNvPr>
          <p:cNvSpPr txBox="1"/>
          <p:nvPr/>
        </p:nvSpPr>
        <p:spPr>
          <a:xfrm>
            <a:off x="313072" y="4408759"/>
            <a:ext cx="10063966" cy="1831271"/>
          </a:xfrm>
          <a:prstGeom prst="rect">
            <a:avLst/>
          </a:prstGeom>
          <a:solidFill>
            <a:schemeClr val="bg1"/>
          </a:solidFill>
        </p:spPr>
        <p:txBody>
          <a:bodyPr wrap="square">
            <a:spAutoFit/>
          </a:bodyPr>
          <a:lstStyle/>
          <a:p>
            <a:pPr>
              <a:buClr>
                <a:schemeClr val="bg1">
                  <a:lumMod val="50000"/>
                </a:schemeClr>
              </a:buClr>
            </a:pPr>
            <a:r>
              <a:rPr lang="it-IT" dirty="0" err="1">
                <a:latin typeface="Calibri" panose="020F0502020204030204" pitchFamily="34" charset="0"/>
                <a:ea typeface="Calibri" panose="020F0502020204030204" pitchFamily="34" charset="0"/>
                <a:cs typeface="Calibri" panose="020F0502020204030204" pitchFamily="34" charset="0"/>
              </a:rPr>
              <a:t>Selection</a:t>
            </a:r>
            <a:r>
              <a:rPr lang="it-IT" dirty="0">
                <a:latin typeface="Calibri" panose="020F0502020204030204" pitchFamily="34" charset="0"/>
                <a:ea typeface="Calibri" panose="020F0502020204030204" pitchFamily="34" charset="0"/>
                <a:cs typeface="Calibri" panose="020F0502020204030204" pitchFamily="34" charset="0"/>
              </a:rPr>
              <a:t> of </a:t>
            </a:r>
            <a:r>
              <a:rPr lang="it-IT" dirty="0" err="1">
                <a:latin typeface="Calibri" panose="020F0502020204030204" pitchFamily="34" charset="0"/>
                <a:ea typeface="Calibri" panose="020F0502020204030204" pitchFamily="34" charset="0"/>
                <a:cs typeface="Calibri" panose="020F0502020204030204" pitchFamily="34" charset="0"/>
              </a:rPr>
              <a:t>interesting</a:t>
            </a:r>
            <a:r>
              <a:rPr lang="it-IT" dirty="0">
                <a:latin typeface="Calibri" panose="020F0502020204030204" pitchFamily="34" charset="0"/>
                <a:ea typeface="Calibri" panose="020F0502020204030204" pitchFamily="34" charset="0"/>
                <a:cs typeface="Calibri" panose="020F0502020204030204" pitchFamily="34" charset="0"/>
              </a:rPr>
              <a:t> design </a:t>
            </a:r>
            <a:r>
              <a:rPr lang="it-IT" dirty="0" err="1">
                <a:latin typeface="Calibri" panose="020F0502020204030204" pitchFamily="34" charset="0"/>
                <a:ea typeface="Calibri" panose="020F0502020204030204" pitchFamily="34" charset="0"/>
                <a:cs typeface="Calibri" panose="020F0502020204030204" pitchFamily="34" charset="0"/>
              </a:rPr>
              <a:t>configuration</a:t>
            </a:r>
            <a:r>
              <a:rPr lang="it-IT" dirty="0">
                <a:latin typeface="Calibri" panose="020F0502020204030204" pitchFamily="34" charset="0"/>
                <a:ea typeface="Calibri" panose="020F0502020204030204" pitchFamily="34" charset="0"/>
                <a:cs typeface="Calibri" panose="020F0502020204030204" pitchFamily="34" charset="0"/>
              </a:rPr>
              <a:t> using A-B plots for the </a:t>
            </a:r>
            <a:r>
              <a:rPr lang="it-IT" dirty="0">
                <a:solidFill>
                  <a:srgbClr val="FF0000"/>
                </a:solidFill>
                <a:latin typeface="Calibri" panose="020F0502020204030204" pitchFamily="34" charset="0"/>
                <a:ea typeface="Calibri" panose="020F0502020204030204" pitchFamily="34" charset="0"/>
                <a:cs typeface="Calibri" panose="020F0502020204030204" pitchFamily="34" charset="0"/>
              </a:rPr>
              <a:t>ARC DIPOLE </a:t>
            </a:r>
            <a:r>
              <a:rPr lang="it-IT" dirty="0">
                <a:latin typeface="Calibri" panose="020F0502020204030204" pitchFamily="34" charset="0"/>
                <a:ea typeface="Calibri" panose="020F0502020204030204" pitchFamily="34" charset="0"/>
                <a:cs typeface="Calibri" panose="020F0502020204030204" pitchFamily="34" charset="0"/>
              </a:rPr>
              <a:t>collider magnets in </a:t>
            </a:r>
            <a:r>
              <a:rPr lang="it-IT" dirty="0" err="1">
                <a:latin typeface="Calibri" panose="020F0502020204030204" pitchFamily="34" charset="0"/>
                <a:ea typeface="Calibri" panose="020F0502020204030204" pitchFamily="34" charset="0"/>
                <a:cs typeface="Calibri" panose="020F0502020204030204" pitchFamily="34" charset="0"/>
              </a:rPr>
              <a:t>parallel</a:t>
            </a:r>
            <a:r>
              <a:rPr lang="it-IT" dirty="0">
                <a:latin typeface="Calibri" panose="020F0502020204030204" pitchFamily="34" charset="0"/>
                <a:ea typeface="Calibri" panose="020F0502020204030204" pitchFamily="34" charset="0"/>
                <a:cs typeface="Calibri" panose="020F0502020204030204" pitchFamily="34" charset="0"/>
              </a:rPr>
              <a:t> with </a:t>
            </a:r>
            <a:r>
              <a:rPr lang="it-IT" dirty="0" err="1">
                <a:latin typeface="Calibri" panose="020F0502020204030204" pitchFamily="34" charset="0"/>
                <a:ea typeface="Calibri" panose="020F0502020204030204" pitchFamily="34" charset="0"/>
                <a:cs typeface="Calibri" panose="020F0502020204030204" pitchFamily="34" charset="0"/>
              </a:rPr>
              <a:t>phase</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space</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exploration</a:t>
            </a:r>
            <a:r>
              <a:rPr lang="it-IT" dirty="0">
                <a:latin typeface="Calibri" panose="020F0502020204030204" pitchFamily="34" charset="0"/>
                <a:ea typeface="Calibri" panose="020F0502020204030204" pitchFamily="34" charset="0"/>
                <a:cs typeface="Calibri" panose="020F0502020204030204" pitchFamily="34" charset="0"/>
              </a:rPr>
              <a:t> </a:t>
            </a:r>
          </a:p>
          <a:p>
            <a:pPr>
              <a:spcBef>
                <a:spcPts val="600"/>
              </a:spcBef>
              <a:buClr>
                <a:schemeClr val="bg1">
                  <a:lumMod val="50000"/>
                </a:schemeClr>
              </a:buClr>
            </a:pPr>
            <a:r>
              <a:rPr lang="it-IT" b="1" dirty="0" err="1">
                <a:latin typeface="Calibri" panose="020F0502020204030204" pitchFamily="34" charset="0"/>
                <a:ea typeface="Calibri" panose="020F0502020204030204" pitchFamily="34" charset="0"/>
                <a:cs typeface="Calibri" panose="020F0502020204030204" pitchFamily="34" charset="0"/>
              </a:rPr>
              <a:t>Main</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outcome</a:t>
            </a:r>
            <a:r>
              <a:rPr lang="it-IT" b="1" dirty="0">
                <a:latin typeface="Calibri" panose="020F0502020204030204" pitchFamily="34" charset="0"/>
                <a:ea typeface="Calibri" panose="020F0502020204030204" pitchFamily="34" charset="0"/>
                <a:cs typeface="Calibri" panose="020F0502020204030204" pitchFamily="34" charset="0"/>
              </a:rPr>
              <a:t> from </a:t>
            </a:r>
            <a:r>
              <a:rPr lang="it-IT" b="1" dirty="0" err="1">
                <a:latin typeface="Calibri" panose="020F0502020204030204" pitchFamily="34" charset="0"/>
                <a:ea typeface="Calibri" panose="020F0502020204030204" pitchFamily="34" charset="0"/>
                <a:cs typeface="Calibri" panose="020F0502020204030204" pitchFamily="34" charset="0"/>
              </a:rPr>
              <a:t>Analytical</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exploration</a:t>
            </a:r>
            <a:r>
              <a:rPr lang="it-IT" b="1" dirty="0">
                <a:latin typeface="Calibri" panose="020F0502020204030204" pitchFamily="34" charset="0"/>
                <a:ea typeface="Calibri" panose="020F0502020204030204" pitchFamily="34" charset="0"/>
                <a:cs typeface="Calibri" panose="020F0502020204030204" pitchFamily="34" charset="0"/>
              </a:rPr>
              <a:t>: </a:t>
            </a:r>
          </a:p>
          <a:p>
            <a:pPr marL="285750" indent="-285750">
              <a:buClr>
                <a:schemeClr val="bg1">
                  <a:lumMod val="50000"/>
                </a:schemeClr>
              </a:buClr>
              <a:buFont typeface="Arial" panose="020B0604020202020204" pitchFamily="34" charset="0"/>
              <a:buChar char="•"/>
            </a:pPr>
            <a:r>
              <a:rPr lang="en-CH" b="1" dirty="0">
                <a:latin typeface="Calibri" panose="020F0502020204030204" pitchFamily="34" charset="0"/>
                <a:ea typeface="Calibri" panose="020F0502020204030204" pitchFamily="34" charset="0"/>
                <a:cs typeface="Calibri" panose="020F0502020204030204" pitchFamily="34" charset="0"/>
              </a:rPr>
              <a:t>Nb</a:t>
            </a:r>
            <a:r>
              <a:rPr lang="en-CH" b="1" baseline="-25000" dirty="0">
                <a:latin typeface="Calibri" panose="020F0502020204030204" pitchFamily="34" charset="0"/>
                <a:ea typeface="Calibri" panose="020F0502020204030204" pitchFamily="34" charset="0"/>
                <a:cs typeface="Calibri" panose="020F0502020204030204" pitchFamily="34" charset="0"/>
              </a:rPr>
              <a:t>3</a:t>
            </a:r>
            <a:r>
              <a:rPr lang="en-CH" b="1" dirty="0">
                <a:latin typeface="Calibri" panose="020F0502020204030204" pitchFamily="34" charset="0"/>
                <a:ea typeface="Calibri" panose="020F0502020204030204" pitchFamily="34" charset="0"/>
                <a:cs typeface="Calibri" panose="020F0502020204030204" pitchFamily="34" charset="0"/>
              </a:rPr>
              <a:t>Sn</a:t>
            </a:r>
            <a:r>
              <a:rPr lang="en-CH" dirty="0">
                <a:latin typeface="Calibri" panose="020F0502020204030204" pitchFamily="34" charset="0"/>
                <a:ea typeface="Calibri" panose="020F0502020204030204" pitchFamily="34" charset="0"/>
                <a:cs typeface="Calibri" panose="020F0502020204030204" pitchFamily="34" charset="0"/>
              </a:rPr>
              <a:t> </a:t>
            </a:r>
            <a:r>
              <a:rPr lang="it-IT" dirty="0">
                <a:latin typeface="Calibri" panose="020F0502020204030204" pitchFamily="34" charset="0"/>
                <a:ea typeface="Calibri" panose="020F0502020204030204" pitchFamily="34" charset="0"/>
                <a:cs typeface="Calibri" panose="020F0502020204030204" pitchFamily="34" charset="0"/>
              </a:rPr>
              <a:t>limited by </a:t>
            </a:r>
            <a:r>
              <a:rPr lang="en-CH" b="1" dirty="0">
                <a:solidFill>
                  <a:srgbClr val="FF0000"/>
                </a:solidFill>
                <a:latin typeface="Calibri" panose="020F0502020204030204" pitchFamily="34" charset="0"/>
                <a:ea typeface="Calibri" panose="020F0502020204030204" pitchFamily="34" charset="0"/>
                <a:cs typeface="Calibri" panose="020F0502020204030204" pitchFamily="34" charset="0"/>
              </a:rPr>
              <a:t>operating margin </a:t>
            </a:r>
            <a:r>
              <a:rPr lang="en-CH" dirty="0">
                <a:latin typeface="Calibri" panose="020F0502020204030204" pitchFamily="34" charset="0"/>
                <a:ea typeface="Calibri" panose="020F0502020204030204" pitchFamily="34" charset="0"/>
                <a:cs typeface="Calibri" panose="020F0502020204030204" pitchFamily="34" charset="0"/>
              </a:rPr>
              <a:t>and </a:t>
            </a:r>
            <a:r>
              <a:rPr lang="it-IT" dirty="0">
                <a:latin typeface="Calibri" panose="020F0502020204030204" pitchFamily="34" charset="0"/>
                <a:ea typeface="Calibri" panose="020F0502020204030204" pitchFamily="34" charset="0"/>
                <a:cs typeface="Calibri" panose="020F0502020204030204" pitchFamily="34" charset="0"/>
              </a:rPr>
              <a:t>P</a:t>
            </a:r>
            <a:r>
              <a:rPr lang="en-CH" dirty="0">
                <a:latin typeface="Calibri" panose="020F0502020204030204" pitchFamily="34" charset="0"/>
                <a:ea typeface="Calibri" panose="020F0502020204030204" pitchFamily="34" charset="0"/>
                <a:cs typeface="Calibri" panose="020F0502020204030204" pitchFamily="34" charset="0"/>
              </a:rPr>
              <a:t>eak stress </a:t>
            </a:r>
            <a:r>
              <a:rPr lang="en-US" dirty="0">
                <a:latin typeface="Calibri" panose="020F0502020204030204" pitchFamily="34" charset="0"/>
                <a:ea typeface="Calibri" panose="020F0502020204030204" pitchFamily="34" charset="0"/>
                <a:cs typeface="Calibri" panose="020F0502020204030204" pitchFamily="34" charset="0"/>
              </a:rPr>
              <a:t>for B &gt;14 T </a:t>
            </a:r>
          </a:p>
          <a:p>
            <a:pPr marL="285750" indent="-285750">
              <a:buClr>
                <a:schemeClr val="bg1">
                  <a:lumMod val="50000"/>
                </a:schemeClr>
              </a:buClr>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HTS (ReBCO)</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 limited by Cost</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protection</a:t>
            </a:r>
            <a:r>
              <a:rPr lang="en-US" dirty="0">
                <a:latin typeface="Calibri" panose="020F0502020204030204" pitchFamily="34" charset="0"/>
                <a:ea typeface="Calibri" panose="020F0502020204030204" pitchFamily="34" charset="0"/>
                <a:cs typeface="Calibri" panose="020F0502020204030204" pitchFamily="34" charset="0"/>
              </a:rPr>
              <a:t>. </a:t>
            </a:r>
          </a:p>
          <a:p>
            <a:pPr marL="742950" lvl="1" indent="-285750">
              <a:buClr>
                <a:schemeClr val="bg1">
                  <a:lumMod val="50000"/>
                </a:schemeClr>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Metal insulated (MI) or Not Insulated (NI) coils must be used.</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32" name="TextBox 61">
            <a:extLst>
              <a:ext uri="{FF2B5EF4-FFF2-40B4-BE49-F238E27FC236}">
                <a16:creationId xmlns:a16="http://schemas.microsoft.com/office/drawing/2014/main" id="{A17653F0-9DFD-C562-1F44-545B21A3ECB1}"/>
              </a:ext>
            </a:extLst>
          </p:cNvPr>
          <p:cNvSpPr txBox="1"/>
          <p:nvPr/>
        </p:nvSpPr>
        <p:spPr>
          <a:xfrm>
            <a:off x="9248722" y="790224"/>
            <a:ext cx="2765412" cy="892552"/>
          </a:xfrm>
          <a:prstGeom prst="rect">
            <a:avLst/>
          </a:prstGeom>
          <a:noFill/>
        </p:spPr>
        <p:txBody>
          <a:bodyPr wrap="square">
            <a:spAutoFit/>
          </a:bodyPr>
          <a:lstStyle/>
          <a:p>
            <a:pPr algn="r"/>
            <a:r>
              <a:rPr lang="en-US" sz="1400" i="1" dirty="0">
                <a:solidFill>
                  <a:srgbClr val="00B0F0"/>
                </a:solidFill>
                <a:cs typeface="Calibri" panose="020F0502020204030204" pitchFamily="34" charset="0"/>
              </a:rPr>
              <a:t>Courtesy of </a:t>
            </a:r>
            <a:r>
              <a:rPr lang="en-GB" sz="1400" i="1" dirty="0">
                <a:solidFill>
                  <a:srgbClr val="00B0F0"/>
                </a:solidFill>
                <a:cs typeface="Calibri" panose="020F0502020204030204" pitchFamily="34" charset="0"/>
              </a:rPr>
              <a:t>D. Novelli @ IMCC-2024</a:t>
            </a:r>
          </a:p>
          <a:p>
            <a:pPr algn="r"/>
            <a:r>
              <a:rPr lang="en-GB" sz="1100" i="1" dirty="0">
                <a:solidFill>
                  <a:srgbClr val="00B0F0"/>
                </a:solidFill>
                <a:cs typeface="Calibri" panose="020F0502020204030204" pitchFamily="34" charset="0"/>
                <a:hlinkClick r:id="rId4"/>
              </a:rPr>
              <a:t>https://indico.cern.ch/event/1325963/contributions/5837724/</a:t>
            </a:r>
            <a:endParaRPr lang="en-GB" sz="1100" i="1" dirty="0">
              <a:solidFill>
                <a:srgbClr val="00B0F0"/>
              </a:solidFill>
              <a:cs typeface="Calibri" panose="020F0502020204030204" pitchFamily="34" charset="0"/>
            </a:endParaRPr>
          </a:p>
          <a:p>
            <a:pPr algn="r"/>
            <a:endParaRPr lang="en-GB" sz="1400" i="1" dirty="0">
              <a:solidFill>
                <a:srgbClr val="00B0F0"/>
              </a:solidFill>
              <a:cs typeface="Calibri" panose="020F0502020204030204" pitchFamily="34" charset="0"/>
            </a:endParaRPr>
          </a:p>
        </p:txBody>
      </p:sp>
      <p:sp>
        <p:nvSpPr>
          <p:cNvPr id="34" name="Rettangolo 33">
            <a:extLst>
              <a:ext uri="{FF2B5EF4-FFF2-40B4-BE49-F238E27FC236}">
                <a16:creationId xmlns:a16="http://schemas.microsoft.com/office/drawing/2014/main" id="{292D007A-461A-D56A-E497-0BA266ADDADB}"/>
              </a:ext>
            </a:extLst>
          </p:cNvPr>
          <p:cNvSpPr/>
          <p:nvPr/>
        </p:nvSpPr>
        <p:spPr>
          <a:xfrm>
            <a:off x="7672333" y="5150476"/>
            <a:ext cx="4010412" cy="9757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FEM DESIGN </a:t>
            </a:r>
          </a:p>
          <a:p>
            <a:pPr algn="ctr"/>
            <a:r>
              <a:rPr lang="it-IT" dirty="0">
                <a:solidFill>
                  <a:schemeClr val="tx1"/>
                </a:solidFill>
              </a:rPr>
              <a:t>High Field </a:t>
            </a:r>
            <a:r>
              <a:rPr lang="it-IT" dirty="0" err="1">
                <a:solidFill>
                  <a:schemeClr val="tx1"/>
                </a:solidFill>
              </a:rPr>
              <a:t>considering</a:t>
            </a:r>
            <a:r>
              <a:rPr lang="it-IT" dirty="0">
                <a:solidFill>
                  <a:schemeClr val="tx1"/>
                </a:solidFill>
              </a:rPr>
              <a:t> </a:t>
            </a:r>
          </a:p>
          <a:p>
            <a:pPr algn="ctr"/>
            <a:r>
              <a:rPr lang="it-IT" dirty="0">
                <a:solidFill>
                  <a:schemeClr val="tx1"/>
                </a:solidFill>
              </a:rPr>
              <a:t>Large Bore HTS </a:t>
            </a:r>
            <a:r>
              <a:rPr lang="it-IT" dirty="0" err="1">
                <a:solidFill>
                  <a:schemeClr val="tx1"/>
                </a:solidFill>
              </a:rPr>
              <a:t>Dipoles</a:t>
            </a:r>
            <a:endParaRPr lang="it-IT" dirty="0">
              <a:solidFill>
                <a:schemeClr val="tx1"/>
              </a:solidFill>
            </a:endParaRPr>
          </a:p>
        </p:txBody>
      </p:sp>
      <p:sp>
        <p:nvSpPr>
          <p:cNvPr id="3" name="Ovale 2">
            <a:extLst>
              <a:ext uri="{FF2B5EF4-FFF2-40B4-BE49-F238E27FC236}">
                <a16:creationId xmlns:a16="http://schemas.microsoft.com/office/drawing/2014/main" id="{BA1794D3-130C-0A85-87C2-CF4C0293A4F3}"/>
              </a:ext>
            </a:extLst>
          </p:cNvPr>
          <p:cNvSpPr/>
          <p:nvPr/>
        </p:nvSpPr>
        <p:spPr>
          <a:xfrm>
            <a:off x="10521950" y="2999611"/>
            <a:ext cx="114300" cy="114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41BA7868-EBE7-43E9-EEB6-770D6219CFED}"/>
              </a:ext>
            </a:extLst>
          </p:cNvPr>
          <p:cNvSpPr txBox="1"/>
          <p:nvPr/>
        </p:nvSpPr>
        <p:spPr>
          <a:xfrm>
            <a:off x="9655175" y="3113911"/>
            <a:ext cx="1733550" cy="369332"/>
          </a:xfrm>
          <a:prstGeom prst="rect">
            <a:avLst/>
          </a:prstGeom>
          <a:noFill/>
        </p:spPr>
        <p:txBody>
          <a:bodyPr wrap="square">
            <a:spAutoFit/>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14 T/140 mm</a:t>
            </a:r>
            <a:endParaRPr lang="it-IT" dirty="0"/>
          </a:p>
        </p:txBody>
      </p:sp>
      <p:sp>
        <p:nvSpPr>
          <p:cNvPr id="8" name="CasellaDiTesto 7">
            <a:extLst>
              <a:ext uri="{FF2B5EF4-FFF2-40B4-BE49-F238E27FC236}">
                <a16:creationId xmlns:a16="http://schemas.microsoft.com/office/drawing/2014/main" id="{E55D87B2-D51E-08EE-5F63-065DE292A5AD}"/>
              </a:ext>
            </a:extLst>
          </p:cNvPr>
          <p:cNvSpPr txBox="1"/>
          <p:nvPr/>
        </p:nvSpPr>
        <p:spPr>
          <a:xfrm>
            <a:off x="313072" y="1449989"/>
            <a:ext cx="5484754" cy="2108269"/>
          </a:xfrm>
          <a:prstGeom prst="rect">
            <a:avLst/>
          </a:prstGeom>
          <a:noFill/>
        </p:spPr>
        <p:txBody>
          <a:bodyPr wrap="square">
            <a:spAutoFit/>
          </a:bodyPr>
          <a:lstStyle/>
          <a:p>
            <a:pPr>
              <a:buClr>
                <a:schemeClr val="bg1">
                  <a:lumMod val="50000"/>
                </a:schemeClr>
              </a:buClr>
            </a:pPr>
            <a:r>
              <a:rPr lang="it-IT" dirty="0">
                <a:latin typeface="Calibri" panose="020F0502020204030204" pitchFamily="34" charset="0"/>
                <a:ea typeface="Calibri" panose="020F0502020204030204" pitchFamily="34" charset="0"/>
                <a:cs typeface="Calibri" panose="020F0502020204030204" pitchFamily="34" charset="0"/>
              </a:rPr>
              <a:t>Up </a:t>
            </a:r>
            <a:r>
              <a:rPr lang="it-IT" dirty="0" err="1">
                <a:latin typeface="Calibri" panose="020F0502020204030204" pitchFamily="34" charset="0"/>
                <a:ea typeface="Calibri" panose="020F0502020204030204" pitchFamily="34" charset="0"/>
                <a:cs typeface="Calibri" panose="020F0502020204030204" pitchFamily="34" charset="0"/>
              </a:rPr>
              <a:t>today</a:t>
            </a:r>
            <a:r>
              <a:rPr lang="it-IT" dirty="0">
                <a:latin typeface="Calibri" panose="020F0502020204030204" pitchFamily="34" charset="0"/>
                <a:ea typeface="Calibri" panose="020F0502020204030204" pitchFamily="34" charset="0"/>
                <a:cs typeface="Calibri" panose="020F0502020204030204" pitchFamily="34" charset="0"/>
              </a:rPr>
              <a:t> </a:t>
            </a:r>
            <a:r>
              <a:rPr lang="it-IT" b="1" u="sng" dirty="0">
                <a:latin typeface="Calibri" panose="020F0502020204030204" pitchFamily="34" charset="0"/>
                <a:ea typeface="Calibri" panose="020F0502020204030204" pitchFamily="34" charset="0"/>
                <a:cs typeface="Calibri" panose="020F0502020204030204" pitchFamily="34" charset="0"/>
              </a:rPr>
              <a:t>NO </a:t>
            </a:r>
            <a:r>
              <a:rPr lang="it-IT" b="1" u="sng" dirty="0" err="1">
                <a:latin typeface="Calibri" panose="020F0502020204030204" pitchFamily="34" charset="0"/>
                <a:ea typeface="Calibri" panose="020F0502020204030204" pitchFamily="34" charset="0"/>
                <a:cs typeface="Calibri" panose="020F0502020204030204" pitchFamily="34" charset="0"/>
              </a:rPr>
              <a:t>final</a:t>
            </a:r>
            <a:r>
              <a:rPr lang="it-IT" b="1" u="sng" dirty="0">
                <a:latin typeface="Calibri" panose="020F0502020204030204" pitchFamily="34" charset="0"/>
                <a:ea typeface="Calibri" panose="020F0502020204030204" pitchFamily="34" charset="0"/>
                <a:cs typeface="Calibri" panose="020F0502020204030204" pitchFamily="34" charset="0"/>
              </a:rPr>
              <a:t> lattice </a:t>
            </a:r>
            <a:r>
              <a:rPr lang="it-IT" dirty="0">
                <a:latin typeface="Calibri" panose="020F0502020204030204" pitchFamily="34" charset="0"/>
                <a:ea typeface="Calibri" panose="020F0502020204030204" pitchFamily="34" charset="0"/>
                <a:cs typeface="Calibri" panose="020F0502020204030204" pitchFamily="34" charset="0"/>
              </a:rPr>
              <a:t>performances </a:t>
            </a:r>
            <a:r>
              <a:rPr lang="it-IT" dirty="0" err="1">
                <a:latin typeface="Calibri" panose="020F0502020204030204" pitchFamily="34" charset="0"/>
                <a:ea typeface="Calibri" panose="020F0502020204030204" pitchFamily="34" charset="0"/>
                <a:cs typeface="Calibri" panose="020F0502020204030204" pitchFamily="34" charset="0"/>
              </a:rPr>
              <a:t>have</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been</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defined</a:t>
            </a:r>
            <a:r>
              <a:rPr lang="it-IT" dirty="0">
                <a:latin typeface="Calibri" panose="020F0502020204030204" pitchFamily="34" charset="0"/>
                <a:ea typeface="Calibri" panose="020F0502020204030204" pitchFamily="34" charset="0"/>
                <a:cs typeface="Calibri" panose="020F0502020204030204" pitchFamily="34" charset="0"/>
              </a:rPr>
              <a:t> for </a:t>
            </a:r>
            <a:r>
              <a:rPr lang="it-IT" dirty="0" err="1">
                <a:latin typeface="Calibri" panose="020F0502020204030204" pitchFamily="34" charset="0"/>
                <a:ea typeface="Calibri" panose="020F0502020204030204" pitchFamily="34" charset="0"/>
                <a:cs typeface="Calibri" panose="020F0502020204030204" pitchFamily="34" charset="0"/>
              </a:rPr>
              <a:t>each</a:t>
            </a:r>
            <a:r>
              <a:rPr lang="it-IT" dirty="0">
                <a:latin typeface="Calibri" panose="020F0502020204030204" pitchFamily="34" charset="0"/>
                <a:ea typeface="Calibri" panose="020F0502020204030204" pitchFamily="34" charset="0"/>
                <a:cs typeface="Calibri" panose="020F0502020204030204" pitchFamily="34" charset="0"/>
              </a:rPr>
              <a:t> of the collider </a:t>
            </a:r>
            <a:r>
              <a:rPr lang="it-IT" dirty="0" err="1">
                <a:latin typeface="Calibri" panose="020F0502020204030204" pitchFamily="34" charset="0"/>
                <a:ea typeface="Calibri" panose="020F0502020204030204" pitchFamily="34" charset="0"/>
                <a:cs typeface="Calibri" panose="020F0502020204030204" pitchFamily="34" charset="0"/>
              </a:rPr>
              <a:t>sections</a:t>
            </a:r>
            <a:r>
              <a:rPr lang="it-IT" dirty="0">
                <a:latin typeface="Calibri" panose="020F0502020204030204" pitchFamily="34" charset="0"/>
                <a:ea typeface="Calibri" panose="020F0502020204030204" pitchFamily="34" charset="0"/>
                <a:cs typeface="Calibri" panose="020F0502020204030204" pitchFamily="34" charset="0"/>
              </a:rPr>
              <a:t>: Arcs, CC, MS, IR</a:t>
            </a:r>
          </a:p>
          <a:p>
            <a:pPr>
              <a:spcBef>
                <a:spcPts val="600"/>
              </a:spcBef>
              <a:buClr>
                <a:schemeClr val="bg1">
                  <a:lumMod val="50000"/>
                </a:schemeClr>
              </a:buClr>
            </a:pPr>
            <a:r>
              <a:rPr lang="it-IT" dirty="0">
                <a:latin typeface="Calibri" panose="020F0502020204030204" pitchFamily="34" charset="0"/>
                <a:ea typeface="Calibri" panose="020F0502020204030204" pitchFamily="34" charset="0"/>
                <a:cs typeface="Calibri" panose="020F0502020204030204" pitchFamily="34" charset="0"/>
              </a:rPr>
              <a:t>Use of </a:t>
            </a:r>
            <a:r>
              <a:rPr lang="it-IT" u="sng" dirty="0" err="1">
                <a:latin typeface="Calibri" panose="020F0502020204030204" pitchFamily="34" charset="0"/>
                <a:ea typeface="Calibri" panose="020F0502020204030204" pitchFamily="34" charset="0"/>
                <a:cs typeface="Calibri" panose="020F0502020204030204" pitchFamily="34" charset="0"/>
              </a:rPr>
              <a:t>our</a:t>
            </a:r>
            <a:r>
              <a:rPr lang="it-IT" u="sng" dirty="0">
                <a:latin typeface="Calibri" panose="020F0502020204030204" pitchFamily="34" charset="0"/>
                <a:ea typeface="Calibri" panose="020F0502020204030204" pitchFamily="34" charset="0"/>
                <a:cs typeface="Calibri" panose="020F0502020204030204" pitchFamily="34" charset="0"/>
              </a:rPr>
              <a:t> </a:t>
            </a:r>
            <a:r>
              <a:rPr lang="it-IT" u="sng" dirty="0" err="1">
                <a:latin typeface="Calibri" panose="020F0502020204030204" pitchFamily="34" charset="0"/>
                <a:ea typeface="Calibri" panose="020F0502020204030204" pitchFamily="34" charset="0"/>
                <a:cs typeface="Calibri" panose="020F0502020204030204" pitchFamily="34" charset="0"/>
              </a:rPr>
              <a:t>analytical</a:t>
            </a:r>
            <a:r>
              <a:rPr lang="it-IT" u="sng" dirty="0">
                <a:latin typeface="Calibri" panose="020F0502020204030204" pitchFamily="34" charset="0"/>
                <a:ea typeface="Calibri" panose="020F0502020204030204" pitchFamily="34" charset="0"/>
                <a:cs typeface="Calibri" panose="020F0502020204030204" pitchFamily="34" charset="0"/>
              </a:rPr>
              <a:t> </a:t>
            </a:r>
            <a:r>
              <a:rPr lang="it-IT" u="sng" dirty="0" err="1">
                <a:latin typeface="Calibri" panose="020F0502020204030204" pitchFamily="34" charset="0"/>
                <a:ea typeface="Calibri" panose="020F0502020204030204" pitchFamily="34" charset="0"/>
                <a:cs typeface="Calibri" panose="020F0502020204030204" pitchFamily="34" charset="0"/>
              </a:rPr>
              <a:t>evaluations</a:t>
            </a:r>
            <a:r>
              <a:rPr lang="it-IT" u="sng" dirty="0">
                <a:latin typeface="Calibri" panose="020F0502020204030204" pitchFamily="34" charset="0"/>
                <a:ea typeface="Calibri" panose="020F0502020204030204" pitchFamily="34" charset="0"/>
                <a:cs typeface="Calibri" panose="020F0502020204030204" pitchFamily="34" charset="0"/>
              </a:rPr>
              <a:t> </a:t>
            </a:r>
            <a:r>
              <a:rPr lang="it-IT" dirty="0">
                <a:latin typeface="Calibri" panose="020F0502020204030204" pitchFamily="34" charset="0"/>
                <a:ea typeface="Calibri" panose="020F0502020204030204" pitchFamily="34" charset="0"/>
                <a:cs typeface="Calibri" panose="020F0502020204030204" pitchFamily="34" charset="0"/>
              </a:rPr>
              <a:t>for lattice </a:t>
            </a:r>
            <a:r>
              <a:rPr lang="it-IT" dirty="0" err="1">
                <a:latin typeface="Calibri" panose="020F0502020204030204" pitchFamily="34" charset="0"/>
                <a:ea typeface="Calibri" panose="020F0502020204030204" pitchFamily="34" charset="0"/>
                <a:cs typeface="Calibri" panose="020F0502020204030204" pitchFamily="34" charset="0"/>
              </a:rPr>
              <a:t>iterations</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now</a:t>
            </a:r>
            <a:r>
              <a:rPr lang="it-IT" dirty="0">
                <a:latin typeface="Calibri" panose="020F0502020204030204" pitchFamily="34" charset="0"/>
                <a:ea typeface="Calibri" panose="020F0502020204030204" pitchFamily="34" charset="0"/>
                <a:cs typeface="Calibri" panose="020F0502020204030204" pitchFamily="34" charset="0"/>
              </a:rPr>
              <a:t> lattice </a:t>
            </a:r>
            <a:r>
              <a:rPr lang="it-IT" dirty="0" err="1">
                <a:latin typeface="Calibri" panose="020F0502020204030204" pitchFamily="34" charset="0"/>
                <a:ea typeface="Calibri" panose="020F0502020204030204" pitchFamily="34" charset="0"/>
                <a:cs typeface="Calibri" panose="020F0502020204030204" pitchFamily="34" charset="0"/>
              </a:rPr>
              <a:t>version</a:t>
            </a:r>
            <a:r>
              <a:rPr lang="it-IT" dirty="0">
                <a:latin typeface="Calibri" panose="020F0502020204030204" pitchFamily="34" charset="0"/>
                <a:ea typeface="Calibri" panose="020F0502020204030204" pitchFamily="34" charset="0"/>
                <a:cs typeface="Calibri" panose="020F0502020204030204" pitchFamily="34" charset="0"/>
              </a:rPr>
              <a:t> at v0.8)</a:t>
            </a:r>
          </a:p>
          <a:p>
            <a:pPr marL="285750" indent="-285750">
              <a:buClr>
                <a:schemeClr val="bg1">
                  <a:lumMod val="50000"/>
                </a:schemeClr>
              </a:buClr>
              <a:buFont typeface="Arial" panose="020B0604020202020204" pitchFamily="34" charset="0"/>
              <a:buChar char="•"/>
            </a:pPr>
            <a:r>
              <a:rPr lang="it-IT" dirty="0" err="1">
                <a:latin typeface="Calibri" panose="020F0502020204030204" pitchFamily="34" charset="0"/>
                <a:ea typeface="Calibri" panose="020F0502020204030204" pitchFamily="34" charset="0"/>
                <a:cs typeface="Calibri" panose="020F0502020204030204" pitchFamily="34" charset="0"/>
              </a:rPr>
              <a:t>Dipoles</a:t>
            </a:r>
            <a:r>
              <a:rPr lang="it-IT" dirty="0">
                <a:latin typeface="Calibri" panose="020F0502020204030204" pitchFamily="34" charset="0"/>
                <a:ea typeface="Calibri" panose="020F0502020204030204" pitchFamily="34" charset="0"/>
                <a:cs typeface="Calibri" panose="020F0502020204030204" pitchFamily="34" charset="0"/>
              </a:rPr>
              <a:t> &amp; </a:t>
            </a:r>
            <a:r>
              <a:rPr lang="it-IT" dirty="0" err="1">
                <a:latin typeface="Calibri" panose="020F0502020204030204" pitchFamily="34" charset="0"/>
                <a:ea typeface="Calibri" panose="020F0502020204030204" pitchFamily="34" charset="0"/>
                <a:cs typeface="Calibri" panose="020F0502020204030204" pitchFamily="34" charset="0"/>
              </a:rPr>
              <a:t>Quadrupoles</a:t>
            </a:r>
            <a:r>
              <a:rPr lang="it-IT" dirty="0">
                <a:latin typeface="Calibri" panose="020F0502020204030204" pitchFamily="34" charset="0"/>
                <a:ea typeface="Calibri" panose="020F0502020204030204" pitchFamily="34" charset="0"/>
                <a:cs typeface="Calibri" panose="020F0502020204030204" pitchFamily="34" charset="0"/>
              </a:rPr>
              <a:t> (IR): AB and AG plots (4.5 K)</a:t>
            </a:r>
          </a:p>
          <a:p>
            <a:pPr marL="285750" indent="-285750">
              <a:buClr>
                <a:schemeClr val="bg1">
                  <a:lumMod val="50000"/>
                </a:schemeClr>
              </a:buClr>
              <a:buFont typeface="Arial" panose="020B0604020202020204" pitchFamily="34" charset="0"/>
              <a:buChar char="•"/>
            </a:pPr>
            <a:r>
              <a:rPr lang="it-IT" dirty="0" err="1">
                <a:latin typeface="Calibri" panose="020F0502020204030204" pitchFamily="34" charset="0"/>
                <a:ea typeface="Calibri" panose="020F0502020204030204" pitchFamily="34" charset="0"/>
                <a:cs typeface="Calibri" panose="020F0502020204030204" pitchFamily="34" charset="0"/>
              </a:rPr>
              <a:t>Dipoles</a:t>
            </a:r>
            <a:r>
              <a:rPr lang="it-IT" dirty="0">
                <a:latin typeface="Calibri" panose="020F0502020204030204" pitchFamily="34" charset="0"/>
                <a:ea typeface="Calibri" panose="020F0502020204030204" pitchFamily="34" charset="0"/>
                <a:cs typeface="Calibri" panose="020F0502020204030204" pitchFamily="34" charset="0"/>
              </a:rPr>
              <a:t> and CFM (Arcs, CC, MS) : AB and BG (10 K)</a:t>
            </a:r>
          </a:p>
          <a:p>
            <a:pPr>
              <a:buClr>
                <a:schemeClr val="bg1">
                  <a:lumMod val="50000"/>
                </a:schemeClr>
              </a:buClr>
            </a:pP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D5250392-3531-F593-10D7-2FACBDE0A34D}"/>
              </a:ext>
            </a:extLst>
          </p:cNvPr>
          <p:cNvSpPr txBox="1"/>
          <p:nvPr/>
        </p:nvSpPr>
        <p:spPr>
          <a:xfrm>
            <a:off x="2375309" y="3291512"/>
            <a:ext cx="3225213" cy="461665"/>
          </a:xfrm>
          <a:prstGeom prst="rect">
            <a:avLst/>
          </a:prstGeom>
          <a:noFill/>
        </p:spPr>
        <p:txBody>
          <a:bodyPr wrap="square">
            <a:spAutoFit/>
          </a:bodyPr>
          <a:lstStyle/>
          <a:p>
            <a:r>
              <a:rPr lang="en-US" sz="1200" dirty="0">
                <a:hlinkClick r:id="rId5"/>
              </a:rPr>
              <a:t>Magnet Use in Lattice, M. Vanwelde, IMCC 2025</a:t>
            </a:r>
            <a:endParaRPr lang="it-IT" sz="1200" dirty="0"/>
          </a:p>
          <a:p>
            <a:endParaRPr lang="it-IT" sz="1200" dirty="0"/>
          </a:p>
        </p:txBody>
      </p:sp>
      <p:sp>
        <p:nvSpPr>
          <p:cNvPr id="14" name="CasellaDiTesto 13">
            <a:extLst>
              <a:ext uri="{FF2B5EF4-FFF2-40B4-BE49-F238E27FC236}">
                <a16:creationId xmlns:a16="http://schemas.microsoft.com/office/drawing/2014/main" id="{3E8BEAC5-C08E-F9F7-EC89-91BA793E9A58}"/>
              </a:ext>
            </a:extLst>
          </p:cNvPr>
          <p:cNvSpPr txBox="1"/>
          <p:nvPr/>
        </p:nvSpPr>
        <p:spPr>
          <a:xfrm>
            <a:off x="313072" y="3726378"/>
            <a:ext cx="6858470" cy="646331"/>
          </a:xfrm>
          <a:prstGeom prst="rect">
            <a:avLst/>
          </a:prstGeom>
          <a:noFill/>
        </p:spPr>
        <p:txBody>
          <a:bodyPr wrap="square">
            <a:spAutoFit/>
          </a:bodyPr>
          <a:lstStyle/>
          <a:p>
            <a:r>
              <a:rPr lang="it-IT" b="1" dirty="0">
                <a:latin typeface="Calibri" panose="020F0502020204030204" pitchFamily="34" charset="0"/>
                <a:ea typeface="Calibri" panose="020F0502020204030204" pitchFamily="34" charset="0"/>
                <a:cs typeface="Calibri" panose="020F0502020204030204" pitchFamily="34" charset="0"/>
              </a:rPr>
              <a:t>GOAL of FEM Models</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evaluate</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real</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detailed</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magnet</a:t>
            </a:r>
            <a:r>
              <a:rPr lang="it-IT" dirty="0">
                <a:latin typeface="Calibri" panose="020F0502020204030204" pitchFamily="34" charset="0"/>
                <a:ea typeface="Calibri" panose="020F0502020204030204" pitchFamily="34" charset="0"/>
                <a:cs typeface="Calibri" panose="020F0502020204030204" pitchFamily="34" charset="0"/>
              </a:rPr>
              <a:t> </a:t>
            </a:r>
          </a:p>
          <a:p>
            <a:r>
              <a:rPr lang="it-IT" dirty="0" err="1">
                <a:latin typeface="Calibri" panose="020F0502020204030204" pitchFamily="34" charset="0"/>
                <a:ea typeface="Calibri" panose="020F0502020204030204" pitchFamily="34" charset="0"/>
                <a:cs typeface="Calibri" panose="020F0502020204030204" pitchFamily="34" charset="0"/>
              </a:rPr>
              <a:t>parameters</a:t>
            </a:r>
            <a:r>
              <a:rPr lang="it-IT" dirty="0">
                <a:latin typeface="Calibri" panose="020F0502020204030204" pitchFamily="34" charset="0"/>
                <a:ea typeface="Calibri" panose="020F0502020204030204" pitchFamily="34" charset="0"/>
                <a:cs typeface="Calibri" panose="020F0502020204030204" pitchFamily="34" charset="0"/>
              </a:rPr>
              <a:t> using </a:t>
            </a:r>
            <a:r>
              <a:rPr lang="it-IT" dirty="0" err="1">
                <a:latin typeface="Calibri" panose="020F0502020204030204" pitchFamily="34" charset="0"/>
                <a:ea typeface="Calibri" panose="020F0502020204030204" pitchFamily="34" charset="0"/>
                <a:cs typeface="Calibri" panose="020F0502020204030204" pitchFamily="34" charset="0"/>
              </a:rPr>
              <a:t>credible</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assumption</a:t>
            </a:r>
            <a:r>
              <a:rPr lang="it-IT" dirty="0">
                <a:latin typeface="Calibri" panose="020F0502020204030204" pitchFamily="34" charset="0"/>
                <a:ea typeface="Calibri" panose="020F0502020204030204" pitchFamily="34" charset="0"/>
                <a:cs typeface="Calibri" panose="020F0502020204030204" pitchFamily="34" charset="0"/>
              </a:rPr>
              <a:t> for on-</a:t>
            </a:r>
            <a:r>
              <a:rPr lang="it-IT" dirty="0" err="1">
                <a:latin typeface="Calibri" panose="020F0502020204030204" pitchFamily="34" charset="0"/>
                <a:ea typeface="Calibri" panose="020F0502020204030204" pitchFamily="34" charset="0"/>
                <a:cs typeface="Calibri" panose="020F0502020204030204" pitchFamily="34" charset="0"/>
              </a:rPr>
              <a:t>going</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technology</a:t>
            </a:r>
            <a:r>
              <a:rPr lang="it-IT" dirty="0">
                <a:latin typeface="Calibri" panose="020F0502020204030204" pitchFamily="34" charset="0"/>
                <a:ea typeface="Calibri" panose="020F0502020204030204" pitchFamily="34" charset="0"/>
                <a:cs typeface="Calibri" panose="020F0502020204030204" pitchFamily="34" charset="0"/>
              </a:rPr>
              <a:t>  R&amp;D !!!</a:t>
            </a:r>
            <a:endParaRPr lang="it-IT" dirty="0"/>
          </a:p>
        </p:txBody>
      </p:sp>
      <p:sp>
        <p:nvSpPr>
          <p:cNvPr id="15" name="Segnaposto piè di pagina 14">
            <a:extLst>
              <a:ext uri="{FF2B5EF4-FFF2-40B4-BE49-F238E27FC236}">
                <a16:creationId xmlns:a16="http://schemas.microsoft.com/office/drawing/2014/main" id="{8BE3836D-C0D6-468E-649D-36054422F60D}"/>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106740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2A2951-06AF-6F0C-D2BE-CDAA7B167361}"/>
              </a:ext>
            </a:extLst>
          </p:cNvPr>
          <p:cNvSpPr>
            <a:spLocks noGrp="1"/>
          </p:cNvSpPr>
          <p:nvPr>
            <p:ph type="sldNum" sz="quarter" idx="4"/>
          </p:nvPr>
        </p:nvSpPr>
        <p:spPr/>
        <p:txBody>
          <a:bodyPr/>
          <a:lstStyle/>
          <a:p>
            <a:fld id="{005C7FBA-D4E9-46CA-9321-3ADA2E368FCD}" type="slidenum">
              <a:rPr lang="en-GB" smtClean="0"/>
              <a:t>1</a:t>
            </a:fld>
            <a:endParaRPr lang="en-GB"/>
          </a:p>
        </p:txBody>
      </p:sp>
      <p:sp>
        <p:nvSpPr>
          <p:cNvPr id="17" name="Titolo 4">
            <a:extLst>
              <a:ext uri="{FF2B5EF4-FFF2-40B4-BE49-F238E27FC236}">
                <a16:creationId xmlns:a16="http://schemas.microsoft.com/office/drawing/2014/main" id="{CDBAE25B-0E54-C444-7769-4C1F1639B635}"/>
              </a:ext>
            </a:extLst>
          </p:cNvPr>
          <p:cNvSpPr txBox="1">
            <a:spLocks/>
          </p:cNvSpPr>
          <p:nvPr/>
        </p:nvSpPr>
        <p:spPr>
          <a:xfrm>
            <a:off x="2565614" y="322258"/>
            <a:ext cx="9164209" cy="1006028"/>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GB" noProof="0" dirty="0">
                <a:solidFill>
                  <a:srgbClr val="003296"/>
                </a:solidFill>
              </a:rPr>
              <a:t>Outline</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8EB52B95-60CE-0B78-716B-C66E65F26E67}"/>
                  </a:ext>
                </a:extLst>
              </p:cNvPr>
              <p:cNvSpPr txBox="1"/>
              <p:nvPr/>
            </p:nvSpPr>
            <p:spPr>
              <a:xfrm>
                <a:off x="732637" y="1582887"/>
                <a:ext cx="11863223" cy="4324261"/>
              </a:xfrm>
              <a:prstGeom prst="rect">
                <a:avLst/>
              </a:prstGeom>
              <a:noFill/>
            </p:spPr>
            <p:txBody>
              <a:bodyPr wrap="square" rtlCol="0">
                <a:spAutoFit/>
              </a:bodyPr>
              <a:lstStyle/>
              <a:p>
                <a:pPr marL="457200" indent="-457200">
                  <a:spcBef>
                    <a:spcPts val="1200"/>
                  </a:spcBef>
                  <a:buAutoNum type="arabicParenR"/>
                </a:pPr>
                <a:r>
                  <a:rPr lang="it-IT" sz="2000" dirty="0">
                    <a:latin typeface="Calibri" panose="020F0502020204030204" pitchFamily="34" charset="0"/>
                    <a:cs typeface="Calibri" panose="020F0502020204030204" pitchFamily="34" charset="0"/>
                  </a:rPr>
                  <a:t>Interaction with </a:t>
                </a:r>
                <a:r>
                  <a:rPr lang="it-IT" sz="2000" dirty="0" err="1">
                    <a:latin typeface="Calibri" panose="020F0502020204030204" pitchFamily="34" charset="0"/>
                    <a:cs typeface="Calibri" panose="020F0502020204030204" pitchFamily="34" charset="0"/>
                  </a:rPr>
                  <a:t>other</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WPs</a:t>
                </a:r>
                <a:r>
                  <a:rPr lang="it-IT" sz="2000" dirty="0">
                    <a:latin typeface="Calibri" panose="020F0502020204030204" pitchFamily="34" charset="0"/>
                    <a:cs typeface="Calibri" panose="020F0502020204030204" pitchFamily="34" charset="0"/>
                  </a:rPr>
                  <a:t> and US-MAP Study</a:t>
                </a:r>
              </a:p>
              <a:p>
                <a:pPr marL="457200" indent="-457200">
                  <a:spcBef>
                    <a:spcPts val="1200"/>
                  </a:spcBef>
                  <a:buAutoNum type="arabicParenR"/>
                </a:pPr>
                <a:r>
                  <a:rPr lang="it-IT" sz="2000" dirty="0" err="1">
                    <a:latin typeface="Calibri" panose="020F0502020204030204" pitchFamily="34" charset="0"/>
                    <a:cs typeface="Calibri" panose="020F0502020204030204" pitchFamily="34" charset="0"/>
                  </a:rPr>
                  <a:t>Analytical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evaluations</a:t>
                </a:r>
                <a:r>
                  <a:rPr lang="it-IT" sz="2000" dirty="0">
                    <a:latin typeface="Calibri" panose="020F0502020204030204" pitchFamily="34" charset="0"/>
                    <a:cs typeface="Calibri" panose="020F0502020204030204" pitchFamily="34" charset="0"/>
                  </a:rPr>
                  <a:t> of superconducting </a:t>
                </a:r>
                <a:r>
                  <a:rPr lang="it-IT" sz="2000" dirty="0" err="1">
                    <a:latin typeface="Calibri" panose="020F0502020204030204" pitchFamily="34" charset="0"/>
                    <a:cs typeface="Calibri" panose="020F0502020204030204" pitchFamily="34" charset="0"/>
                  </a:rPr>
                  <a:t>magnet</a:t>
                </a:r>
                <a:r>
                  <a:rPr lang="it-IT" sz="2000" dirty="0">
                    <a:latin typeface="Calibri" panose="020F0502020204030204" pitchFamily="34" charset="0"/>
                    <a:cs typeface="Calibri" panose="020F0502020204030204" pitchFamily="34" charset="0"/>
                  </a:rPr>
                  <a:t> performances</a:t>
                </a:r>
              </a:p>
              <a:p>
                <a:pPr marL="914400" lvl="1" indent="-457200">
                  <a:spcBef>
                    <a:spcPts val="600"/>
                  </a:spcBef>
                  <a:buFont typeface="Arial" panose="020B0604020202020204" pitchFamily="34" charset="0"/>
                  <a:buChar char="•"/>
                </a:pPr>
                <a:r>
                  <a:rPr lang="it-IT" sz="2000" dirty="0" err="1">
                    <a:latin typeface="Calibri" panose="020F0502020204030204" pitchFamily="34" charset="0"/>
                    <a:cs typeface="Calibri" panose="020F0502020204030204" pitchFamily="34" charset="0"/>
                  </a:rPr>
                  <a:t>Dipoles</a:t>
                </a:r>
                <a:r>
                  <a:rPr lang="it-IT" sz="2000" dirty="0">
                    <a:latin typeface="Calibri" panose="020F0502020204030204" pitchFamily="34" charset="0"/>
                    <a:cs typeface="Calibri" panose="020F0502020204030204" pitchFamily="34" charset="0"/>
                  </a:rPr>
                  <a:t> and </a:t>
                </a:r>
                <a:r>
                  <a:rPr lang="it-IT" sz="2000" dirty="0" err="1">
                    <a:latin typeface="Calibri" panose="020F0502020204030204" pitchFamily="34" charset="0"/>
                    <a:cs typeface="Calibri" panose="020F0502020204030204" pitchFamily="34" charset="0"/>
                  </a:rPr>
                  <a:t>Quadrupoles</a:t>
                </a:r>
                <a:endParaRPr lang="it-IT" sz="2000" dirty="0">
                  <a:latin typeface="Calibri" panose="020F0502020204030204" pitchFamily="34" charset="0"/>
                  <a:cs typeface="Calibri" panose="020F0502020204030204" pitchFamily="34" charset="0"/>
                </a:endParaRPr>
              </a:p>
              <a:p>
                <a:pPr marL="914400" lvl="1" indent="-457200">
                  <a:spcBef>
                    <a:spcPts val="600"/>
                  </a:spcBef>
                  <a:buFont typeface="Arial" panose="020B0604020202020204" pitchFamily="34" charset="0"/>
                  <a:buChar char="•"/>
                </a:pPr>
                <a:r>
                  <a:rPr lang="it-IT" sz="2000" dirty="0" err="1">
                    <a:latin typeface="Calibri" panose="020F0502020204030204" pitchFamily="34" charset="0"/>
                    <a:cs typeface="Calibri" panose="020F0502020204030204" pitchFamily="34" charset="0"/>
                  </a:rPr>
                  <a:t>Combined</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function</a:t>
                </a:r>
                <a:r>
                  <a:rPr lang="it-IT" sz="2000" dirty="0">
                    <a:latin typeface="Calibri" panose="020F0502020204030204" pitchFamily="34" charset="0"/>
                    <a:cs typeface="Calibri" panose="020F0502020204030204" pitchFamily="34" charset="0"/>
                  </a:rPr>
                  <a:t> magnets (</a:t>
                </a:r>
                <a:r>
                  <a:rPr lang="it-IT" sz="2000" dirty="0" err="1">
                    <a:latin typeface="Calibri" panose="020F0502020204030204" pitchFamily="34" charset="0"/>
                    <a:cs typeface="Calibri" panose="020F0502020204030204" pitchFamily="34" charset="0"/>
                  </a:rPr>
                  <a:t>Dipoles+Quadrupoles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Dipoles+Sextupoles</a:t>
                </a:r>
                <a:r>
                  <a:rPr lang="it-IT" sz="2000" dirty="0">
                    <a:latin typeface="Calibri" panose="020F0502020204030204" pitchFamily="34" charset="0"/>
                    <a:cs typeface="Calibri" panose="020F0502020204030204" pitchFamily="34" charset="0"/>
                  </a:rPr>
                  <a:t>)</a:t>
                </a:r>
              </a:p>
              <a:p>
                <a:pPr marL="457200" indent="-457200">
                  <a:spcBef>
                    <a:spcPts val="600"/>
                  </a:spcBef>
                  <a:buFont typeface="+mj-lt"/>
                  <a:buAutoNum type="arabicParenR" startAt="3"/>
                </a:pPr>
                <a:r>
                  <a:rPr lang="en-GB" sz="2000" dirty="0">
                    <a:latin typeface="Calibri" panose="020F0502020204030204" pitchFamily="34" charset="0"/>
                    <a:cs typeface="Calibri" panose="020F0502020204030204" pitchFamily="34" charset="0"/>
                  </a:rPr>
                  <a:t>Finite Element Methods analysis</a:t>
                </a:r>
              </a:p>
              <a:p>
                <a:pPr marL="800100" lvl="1" indent="-342900">
                  <a:spcBef>
                    <a:spcPts val="1200"/>
                  </a:spcBef>
                  <a:buFont typeface="Arial" panose="020B0604020202020204" pitchFamily="34" charset="0"/>
                  <a:buChar char="•"/>
                </a:pPr>
                <a:r>
                  <a:rPr lang="en-GB" sz="2000" dirty="0">
                    <a:latin typeface="Calibri" panose="020F0502020204030204" pitchFamily="34" charset="0"/>
                    <a:cs typeface="Calibri" panose="020F0502020204030204" pitchFamily="34" charset="0"/>
                  </a:rPr>
                  <a:t>Cos</a:t>
                </a:r>
                <a14:m>
                  <m:oMath xmlns:m="http://schemas.openxmlformats.org/officeDocument/2006/math">
                    <m:r>
                      <a:rPr lang="en-GB" sz="2000" i="1">
                        <a:latin typeface="Cambria Math" panose="02040503050406030204" pitchFamily="18" charset="0"/>
                        <a:ea typeface="Cambria Math" panose="02040503050406030204" pitchFamily="18" charset="0"/>
                      </a:rPr>
                      <m:t>𝜃</m:t>
                    </m:r>
                  </m:oMath>
                </a14:m>
                <a:r>
                  <a:rPr lang="en-GB" sz="2000" dirty="0">
                    <a:latin typeface="Calibri" panose="020F0502020204030204" pitchFamily="34" charset="0"/>
                    <a:cs typeface="Calibri" panose="020F0502020204030204" pitchFamily="34" charset="0"/>
                  </a:rPr>
                  <a:t> coil design </a:t>
                </a:r>
              </a:p>
              <a:p>
                <a:pPr marL="800100" lvl="1" indent="-342900">
                  <a:spcBef>
                    <a:spcPts val="1200"/>
                  </a:spcBef>
                  <a:buFont typeface="Arial" panose="020B0604020202020204" pitchFamily="34" charset="0"/>
                  <a:buChar char="•"/>
                </a:pPr>
                <a:r>
                  <a:rPr lang="en-GB" sz="2000" dirty="0">
                    <a:latin typeface="Calibri" panose="020F0502020204030204" pitchFamily="34" charset="0"/>
                    <a:cs typeface="Calibri" panose="020F0502020204030204" pitchFamily="34" charset="0"/>
                  </a:rPr>
                  <a:t>Block coil design</a:t>
                </a:r>
              </a:p>
              <a:p>
                <a:pPr marL="457200" indent="-457200">
                  <a:spcBef>
                    <a:spcPts val="1200"/>
                  </a:spcBef>
                  <a:buFont typeface="+mj-lt"/>
                  <a:buAutoNum type="arabicParenR" startAt="4"/>
                </a:pPr>
                <a:r>
                  <a:rPr lang="it-IT" sz="2000" dirty="0" err="1">
                    <a:latin typeface="Calibri" panose="020F0502020204030204" pitchFamily="34" charset="0"/>
                    <a:cs typeface="Calibri" panose="020F0502020204030204" pitchFamily="34" charset="0"/>
                  </a:rPr>
                  <a:t>Additional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aspects</a:t>
                </a:r>
                <a:r>
                  <a:rPr lang="it-IT" sz="2000" dirty="0">
                    <a:latin typeface="Calibri" panose="020F0502020204030204" pitchFamily="34" charset="0"/>
                    <a:cs typeface="Calibri" panose="020F0502020204030204" pitchFamily="34" charset="0"/>
                  </a:rPr>
                  <a:t> on Muon Collider magnets</a:t>
                </a:r>
              </a:p>
              <a:p>
                <a:pPr marL="457200" indent="-457200">
                  <a:spcBef>
                    <a:spcPts val="1200"/>
                  </a:spcBef>
                  <a:buFont typeface="+mj-lt"/>
                  <a:buAutoNum type="arabicParenR" startAt="4"/>
                </a:pPr>
                <a:r>
                  <a:rPr lang="it-IT" sz="2000" dirty="0" err="1">
                    <a:latin typeface="Calibri" panose="020F0502020204030204" pitchFamily="34" charset="0"/>
                    <a:cs typeface="Calibri" panose="020F0502020204030204" pitchFamily="34" charset="0"/>
                  </a:rPr>
                  <a:t>Perspectives</a:t>
                </a:r>
                <a:r>
                  <a:rPr lang="it-IT" sz="2000" dirty="0">
                    <a:latin typeface="Calibri" panose="020F0502020204030204" pitchFamily="34" charset="0"/>
                    <a:cs typeface="Calibri" panose="020F0502020204030204" pitchFamily="34" charset="0"/>
                  </a:rPr>
                  <a:t> </a:t>
                </a:r>
              </a:p>
              <a:p>
                <a:pPr marL="457200" indent="-457200">
                  <a:spcBef>
                    <a:spcPts val="1200"/>
                  </a:spcBef>
                  <a:buFont typeface="+mj-lt"/>
                  <a:buAutoNum type="arabicParenR" startAt="4"/>
                </a:pPr>
                <a:r>
                  <a:rPr lang="it-IT" sz="2000" dirty="0" err="1">
                    <a:latin typeface="Calibri" panose="020F0502020204030204" pitchFamily="34" charset="0"/>
                    <a:cs typeface="Calibri" panose="020F0502020204030204" pitchFamily="34" charset="0"/>
                  </a:rPr>
                  <a:t>Conclusions</a:t>
                </a:r>
                <a:endParaRPr lang="en-GB" sz="2000" dirty="0">
                  <a:latin typeface="Calibri" panose="020F0502020204030204" pitchFamily="34" charset="0"/>
                  <a:cs typeface="Calibri" panose="020F0502020204030204" pitchFamily="34" charset="0"/>
                </a:endParaRPr>
              </a:p>
            </p:txBody>
          </p:sp>
        </mc:Choice>
        <mc:Fallback xmlns="">
          <p:sp>
            <p:nvSpPr>
              <p:cNvPr id="2" name="CasellaDiTesto 1">
                <a:extLst>
                  <a:ext uri="{FF2B5EF4-FFF2-40B4-BE49-F238E27FC236}">
                    <a16:creationId xmlns:a16="http://schemas.microsoft.com/office/drawing/2014/main" id="{8EB52B95-60CE-0B78-716B-C66E65F26E67}"/>
                  </a:ext>
                </a:extLst>
              </p:cNvPr>
              <p:cNvSpPr txBox="1">
                <a:spLocks noRot="1" noChangeAspect="1" noMove="1" noResize="1" noEditPoints="1" noAdjustHandles="1" noChangeArrowheads="1" noChangeShapeType="1" noTextEdit="1"/>
              </p:cNvSpPr>
              <p:nvPr/>
            </p:nvSpPr>
            <p:spPr>
              <a:xfrm>
                <a:off x="732637" y="1582887"/>
                <a:ext cx="11863223" cy="4324261"/>
              </a:xfrm>
              <a:prstGeom prst="rect">
                <a:avLst/>
              </a:prstGeom>
              <a:blipFill>
                <a:blip r:embed="rId2"/>
                <a:stretch>
                  <a:fillRect l="-565" t="-987" b="-1693"/>
                </a:stretch>
              </a:blipFill>
            </p:spPr>
            <p:txBody>
              <a:bodyPr/>
              <a:lstStyle/>
              <a:p>
                <a:r>
                  <a:rPr lang="it-IT">
                    <a:noFill/>
                  </a:rPr>
                  <a:t> </a:t>
                </a:r>
              </a:p>
            </p:txBody>
          </p:sp>
        </mc:Fallback>
      </mc:AlternateContent>
      <p:sp>
        <p:nvSpPr>
          <p:cNvPr id="3" name="Segnaposto piè di pagina 2">
            <a:extLst>
              <a:ext uri="{FF2B5EF4-FFF2-40B4-BE49-F238E27FC236}">
                <a16:creationId xmlns:a16="http://schemas.microsoft.com/office/drawing/2014/main" id="{19243E2C-EFD4-DB8C-52CE-71B121AB5E7B}"/>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185283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C1E0E-F9A6-6115-A1A1-05B2F8713F20}"/>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6DF364BE-539F-FBD4-0A2B-335A194EA7F4}"/>
              </a:ext>
            </a:extLst>
          </p:cNvPr>
          <p:cNvSpPr>
            <a:spLocks noGrp="1"/>
          </p:cNvSpPr>
          <p:nvPr>
            <p:ph type="title"/>
          </p:nvPr>
        </p:nvSpPr>
        <p:spPr>
          <a:xfrm>
            <a:off x="2565614" y="322258"/>
            <a:ext cx="9707671" cy="681159"/>
          </a:xfrm>
          <a:prstGeom prst="rect">
            <a:avLst/>
          </a:prstGeom>
        </p:spPr>
        <p:txBody>
          <a:bodyPr/>
          <a:lstStyle/>
          <a:p>
            <a:r>
              <a:rPr lang="en-GB" dirty="0"/>
              <a:t>HTS Cable Assumptions</a:t>
            </a:r>
          </a:p>
        </p:txBody>
      </p:sp>
      <p:sp>
        <p:nvSpPr>
          <p:cNvPr id="4" name="Slide Number Placeholder 3">
            <a:extLst>
              <a:ext uri="{FF2B5EF4-FFF2-40B4-BE49-F238E27FC236}">
                <a16:creationId xmlns:a16="http://schemas.microsoft.com/office/drawing/2014/main" id="{4170B58F-B4A6-0CB7-874F-77E7FAB69797}"/>
              </a:ext>
            </a:extLst>
          </p:cNvPr>
          <p:cNvSpPr>
            <a:spLocks noGrp="1"/>
          </p:cNvSpPr>
          <p:nvPr>
            <p:ph type="sldNum" sz="quarter" idx="4"/>
          </p:nvPr>
        </p:nvSpPr>
        <p:spPr/>
        <p:txBody>
          <a:bodyPr/>
          <a:lstStyle/>
          <a:p>
            <a:fld id="{005C7FBA-D4E9-46CA-9321-3ADA2E368FCD}" type="slidenum">
              <a:rPr lang="en-GB" smtClean="0"/>
              <a:t>19</a:t>
            </a:fld>
            <a:endParaRPr lang="en-GB"/>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BDC85F0-B6FC-2FEC-47E4-8B95E621B5F9}"/>
                  </a:ext>
                </a:extLst>
              </p:cNvPr>
              <p:cNvSpPr txBox="1"/>
              <p:nvPr/>
            </p:nvSpPr>
            <p:spPr>
              <a:xfrm>
                <a:off x="5691875" y="2975674"/>
                <a:ext cx="6182960" cy="369332"/>
              </a:xfrm>
              <a:prstGeom prst="rect">
                <a:avLst/>
              </a:prstGeom>
              <a:noFill/>
            </p:spPr>
            <p:txBody>
              <a:bodyPr wrap="square">
                <a:spAutoFit/>
              </a:bodyPr>
              <a:lstStyle/>
              <a:p>
                <a:pPr algn="ctr"/>
                <a:r>
                  <a:rPr lang="en-GB" dirty="0"/>
                  <a:t>2 tapes co-wounded with 50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a14:m>
                <a:r>
                  <a:rPr lang="en-GB" dirty="0"/>
                  <a:t> thick SS layer (x2)</a:t>
                </a:r>
              </a:p>
            </p:txBody>
          </p:sp>
        </mc:Choice>
        <mc:Fallback xmlns="">
          <p:sp>
            <p:nvSpPr>
              <p:cNvPr id="6" name="CasellaDiTesto 5">
                <a:extLst>
                  <a:ext uri="{FF2B5EF4-FFF2-40B4-BE49-F238E27FC236}">
                    <a16:creationId xmlns:a16="http://schemas.microsoft.com/office/drawing/2014/main" id="{0BDC85F0-B6FC-2FEC-47E4-8B95E621B5F9}"/>
                  </a:ext>
                </a:extLst>
              </p:cNvPr>
              <p:cNvSpPr txBox="1">
                <a:spLocks noRot="1" noChangeAspect="1" noMove="1" noResize="1" noEditPoints="1" noAdjustHandles="1" noChangeArrowheads="1" noChangeShapeType="1" noTextEdit="1"/>
              </p:cNvSpPr>
              <p:nvPr/>
            </p:nvSpPr>
            <p:spPr>
              <a:xfrm>
                <a:off x="5691875" y="2975674"/>
                <a:ext cx="6182960" cy="369332"/>
              </a:xfrm>
              <a:prstGeom prst="rect">
                <a:avLst/>
              </a:prstGeom>
              <a:blipFill>
                <a:blip r:embed="rId8"/>
                <a:stretch>
                  <a:fillRect t="-6667" b="-26667"/>
                </a:stretch>
              </a:blipFill>
            </p:spPr>
            <p:txBody>
              <a:bodyPr/>
              <a:lstStyle/>
              <a:p>
                <a:r>
                  <a:rPr lang="en-GB">
                    <a:noFill/>
                  </a:rPr>
                  <a:t> </a:t>
                </a:r>
              </a:p>
            </p:txBody>
          </p:sp>
        </mc:Fallback>
      </mc:AlternateContent>
      <p:sp>
        <p:nvSpPr>
          <p:cNvPr id="13" name="TextBox 75">
            <a:extLst>
              <a:ext uri="{FF2B5EF4-FFF2-40B4-BE49-F238E27FC236}">
                <a16:creationId xmlns:a16="http://schemas.microsoft.com/office/drawing/2014/main" id="{F646A97A-296D-F5DB-C1DC-57787BDFBE36}"/>
              </a:ext>
            </a:extLst>
          </p:cNvPr>
          <p:cNvSpPr txBox="1"/>
          <p:nvPr/>
        </p:nvSpPr>
        <p:spPr>
          <a:xfrm>
            <a:off x="4998961" y="5909908"/>
            <a:ext cx="2616229" cy="400110"/>
          </a:xfrm>
          <a:prstGeom prst="rect">
            <a:avLst/>
          </a:prstGeom>
          <a:noFill/>
        </p:spPr>
        <p:txBody>
          <a:bodyPr wrap="square">
            <a:spAutoFit/>
          </a:bodyPr>
          <a:lstStyle/>
          <a:p>
            <a:r>
              <a:rPr lang="en-GB" sz="1000" dirty="0"/>
              <a:t>[3]https://www.fujikura.co.uk/netalogue/pdfs/Fujikura%20Superconductor%20Guide.pdf</a:t>
            </a:r>
          </a:p>
        </p:txBody>
      </p:sp>
      <p:sp>
        <p:nvSpPr>
          <p:cNvPr id="14" name="CasellaDiTesto 13">
            <a:extLst>
              <a:ext uri="{FF2B5EF4-FFF2-40B4-BE49-F238E27FC236}">
                <a16:creationId xmlns:a16="http://schemas.microsoft.com/office/drawing/2014/main" id="{29D988E6-052C-5550-C77D-0AE3E3356ED0}"/>
              </a:ext>
            </a:extLst>
          </p:cNvPr>
          <p:cNvSpPr txBox="1"/>
          <p:nvPr/>
        </p:nvSpPr>
        <p:spPr>
          <a:xfrm>
            <a:off x="5653017" y="2383671"/>
            <a:ext cx="5560639" cy="553998"/>
          </a:xfrm>
          <a:prstGeom prst="rect">
            <a:avLst/>
          </a:prstGeom>
          <a:noFill/>
        </p:spPr>
        <p:txBody>
          <a:bodyPr wrap="square">
            <a:spAutoFit/>
          </a:bodyPr>
          <a:lstStyle/>
          <a:p>
            <a:r>
              <a:rPr lang="en-GB" sz="1000" dirty="0"/>
              <a:t>[1] https://</a:t>
            </a:r>
            <a:r>
              <a:rPr lang="en-GB" sz="1000" dirty="0" err="1"/>
              <a:t>www.fujikura.co.uk</a:t>
            </a:r>
            <a:r>
              <a:rPr lang="en-GB" sz="1000" dirty="0"/>
              <a:t>/</a:t>
            </a:r>
            <a:r>
              <a:rPr lang="en-GB" sz="1000" dirty="0" err="1"/>
              <a:t>netalogue</a:t>
            </a:r>
            <a:r>
              <a:rPr lang="en-GB" sz="1000" dirty="0"/>
              <a:t>/pdfs/Fujikura%20Superconductor%20Guide.pdf</a:t>
            </a:r>
          </a:p>
          <a:p>
            <a:r>
              <a:rPr lang="en-GB" sz="1000" dirty="0"/>
              <a:t>[2] D. </a:t>
            </a:r>
            <a:r>
              <a:rPr lang="en-GB" sz="1000" dirty="0" err="1"/>
              <a:t>Uglietti</a:t>
            </a:r>
            <a:r>
              <a:rPr lang="en-GB" sz="1000" dirty="0"/>
              <a:t> at al. “</a:t>
            </a:r>
            <a:r>
              <a:rPr lang="it-IT" sz="1000" b="0" i="0" dirty="0">
                <a:solidFill>
                  <a:srgbClr val="1F1F1F"/>
                </a:solidFill>
                <a:effectLst/>
                <a:latin typeface="Calibri" panose="020F0502020204030204" pitchFamily="34" charset="0"/>
              </a:rPr>
              <a:t>Non-</a:t>
            </a:r>
            <a:r>
              <a:rPr lang="it-IT" sz="1000" b="0" i="0" dirty="0" err="1">
                <a:solidFill>
                  <a:srgbClr val="1F1F1F"/>
                </a:solidFill>
                <a:effectLst/>
                <a:latin typeface="Calibri" panose="020F0502020204030204" pitchFamily="34" charset="0"/>
              </a:rPr>
              <a:t>twisted</a:t>
            </a:r>
            <a:r>
              <a:rPr lang="it-IT" sz="1000" b="0" i="0" dirty="0">
                <a:solidFill>
                  <a:srgbClr val="1F1F1F"/>
                </a:solidFill>
                <a:effectLst/>
                <a:latin typeface="Calibri" panose="020F0502020204030204" pitchFamily="34" charset="0"/>
              </a:rPr>
              <a:t> </a:t>
            </a:r>
            <a:r>
              <a:rPr lang="it-IT" sz="1000" b="0" i="0" dirty="0" err="1">
                <a:solidFill>
                  <a:srgbClr val="1F1F1F"/>
                </a:solidFill>
                <a:effectLst/>
                <a:latin typeface="Calibri" panose="020F0502020204030204" pitchFamily="34" charset="0"/>
              </a:rPr>
              <a:t>stacks</a:t>
            </a:r>
            <a:r>
              <a:rPr lang="it-IT" sz="1000" b="0" i="0" dirty="0">
                <a:solidFill>
                  <a:srgbClr val="1F1F1F"/>
                </a:solidFill>
                <a:effectLst/>
                <a:latin typeface="Calibri" panose="020F0502020204030204" pitchFamily="34" charset="0"/>
              </a:rPr>
              <a:t> of </a:t>
            </a:r>
            <a:r>
              <a:rPr lang="it-IT" sz="1000" b="0" i="0" dirty="0" err="1">
                <a:solidFill>
                  <a:srgbClr val="1F1F1F"/>
                </a:solidFill>
                <a:effectLst/>
                <a:latin typeface="Calibri" panose="020F0502020204030204" pitchFamily="34" charset="0"/>
              </a:rPr>
              <a:t>coated</a:t>
            </a:r>
            <a:r>
              <a:rPr lang="it-IT" sz="1000" b="0" i="0" dirty="0">
                <a:solidFill>
                  <a:srgbClr val="1F1F1F"/>
                </a:solidFill>
                <a:effectLst/>
                <a:latin typeface="Calibri" panose="020F0502020204030204" pitchFamily="34" charset="0"/>
              </a:rPr>
              <a:t> </a:t>
            </a:r>
            <a:r>
              <a:rPr lang="it-IT" sz="1000" b="0" i="0" dirty="0" err="1">
                <a:solidFill>
                  <a:srgbClr val="1F1F1F"/>
                </a:solidFill>
                <a:effectLst/>
                <a:latin typeface="Calibri" panose="020F0502020204030204" pitchFamily="34" charset="0"/>
              </a:rPr>
              <a:t>conductors</a:t>
            </a:r>
            <a:r>
              <a:rPr lang="it-IT" sz="1000" b="0" i="0" dirty="0">
                <a:solidFill>
                  <a:srgbClr val="1F1F1F"/>
                </a:solidFill>
                <a:effectLst/>
                <a:latin typeface="Calibri" panose="020F0502020204030204" pitchFamily="34" charset="0"/>
              </a:rPr>
              <a:t> for </a:t>
            </a:r>
            <a:r>
              <a:rPr lang="it-IT" sz="1000" b="0" i="0" dirty="0" err="1">
                <a:solidFill>
                  <a:srgbClr val="1F1F1F"/>
                </a:solidFill>
                <a:effectLst/>
                <a:latin typeface="Calibri" panose="020F0502020204030204" pitchFamily="34" charset="0"/>
              </a:rPr>
              <a:t>magnets</a:t>
            </a:r>
            <a:r>
              <a:rPr lang="it-IT" sz="1000" b="0" i="0" dirty="0">
                <a:solidFill>
                  <a:srgbClr val="1F1F1F"/>
                </a:solidFill>
                <a:effectLst/>
                <a:latin typeface="Calibri" panose="020F0502020204030204" pitchFamily="34" charset="0"/>
              </a:rPr>
              <a:t>: Analysis of </a:t>
            </a:r>
            <a:r>
              <a:rPr lang="it-IT" sz="1000" b="0" i="0" dirty="0" err="1">
                <a:solidFill>
                  <a:srgbClr val="1F1F1F"/>
                </a:solidFill>
                <a:effectLst/>
                <a:latin typeface="Calibri" panose="020F0502020204030204" pitchFamily="34" charset="0"/>
              </a:rPr>
              <a:t>inductance</a:t>
            </a:r>
            <a:r>
              <a:rPr lang="it-IT" sz="1000" b="0" i="0" dirty="0">
                <a:solidFill>
                  <a:srgbClr val="1F1F1F"/>
                </a:solidFill>
                <a:effectLst/>
                <a:latin typeface="Calibri" panose="020F0502020204030204" pitchFamily="34" charset="0"/>
              </a:rPr>
              <a:t> and AC </a:t>
            </a:r>
            <a:r>
              <a:rPr lang="it-IT" sz="1000" b="0" i="0" dirty="0" err="1">
                <a:solidFill>
                  <a:srgbClr val="1F1F1F"/>
                </a:solidFill>
                <a:effectLst/>
                <a:latin typeface="Calibri" panose="020F0502020204030204" pitchFamily="34" charset="0"/>
              </a:rPr>
              <a:t>losses</a:t>
            </a:r>
            <a:r>
              <a:rPr lang="en-GB" sz="1000" dirty="0"/>
              <a:t>“  https://</a:t>
            </a:r>
            <a:r>
              <a:rPr lang="en-GB" sz="1000" dirty="0" err="1"/>
              <a:t>doi.org</a:t>
            </a:r>
            <a:r>
              <a:rPr lang="en-GB" sz="1000" dirty="0"/>
              <a:t>/10.1016/j.cryogenics.2020.103118</a:t>
            </a:r>
          </a:p>
        </p:txBody>
      </p:sp>
      <p:pic>
        <p:nvPicPr>
          <p:cNvPr id="16" name="Immagine 15" descr="Immagine che contiene linea, Diagramma, diagramma, testo&#10;&#10;Il contenuto generato dall'IA potrebbe non essere corretto.">
            <a:extLst>
              <a:ext uri="{FF2B5EF4-FFF2-40B4-BE49-F238E27FC236}">
                <a16:creationId xmlns:a16="http://schemas.microsoft.com/office/drawing/2014/main" id="{2931F519-4B67-2603-600C-581B2A737A26}"/>
              </a:ext>
            </a:extLst>
          </p:cNvPr>
          <p:cNvPicPr>
            <a:picLocks noChangeAspect="1"/>
          </p:cNvPicPr>
          <p:nvPr/>
        </p:nvPicPr>
        <p:blipFill>
          <a:blip r:embed="rId9"/>
          <a:stretch>
            <a:fillRect/>
          </a:stretch>
        </p:blipFill>
        <p:spPr>
          <a:xfrm>
            <a:off x="789289" y="3689049"/>
            <a:ext cx="4209672" cy="2572848"/>
          </a:xfrm>
          <a:prstGeom prst="rect">
            <a:avLst/>
          </a:prstGeom>
        </p:spPr>
      </p:pic>
      <p:sp>
        <p:nvSpPr>
          <p:cNvPr id="19" name="CasellaDiTesto 18">
            <a:extLst>
              <a:ext uri="{FF2B5EF4-FFF2-40B4-BE49-F238E27FC236}">
                <a16:creationId xmlns:a16="http://schemas.microsoft.com/office/drawing/2014/main" id="{A32104B7-D046-589D-5EEB-70A9C9AD7969}"/>
              </a:ext>
            </a:extLst>
          </p:cNvPr>
          <p:cNvSpPr txBox="1"/>
          <p:nvPr/>
        </p:nvSpPr>
        <p:spPr>
          <a:xfrm>
            <a:off x="5653017" y="1422337"/>
            <a:ext cx="6260676" cy="923330"/>
          </a:xfrm>
          <a:prstGeom prst="rect">
            <a:avLst/>
          </a:prstGeom>
          <a:noFill/>
        </p:spPr>
        <p:txBody>
          <a:bodyPr wrap="square" rtlCol="0">
            <a:spAutoFit/>
          </a:bodyPr>
          <a:lstStyle/>
          <a:p>
            <a:pPr algn="just"/>
            <a:r>
              <a:rPr lang="en-GB" dirty="0"/>
              <a:t>We want to use </a:t>
            </a:r>
            <a:r>
              <a:rPr lang="en-GB" b="1" u="sng" dirty="0"/>
              <a:t>not twisted stacked tapes cable.</a:t>
            </a:r>
          </a:p>
          <a:p>
            <a:pPr algn="just"/>
            <a:r>
              <a:rPr lang="en-GB" dirty="0"/>
              <a:t>Twist and transposition not effective in reducing the AC losses for coated conductors [2], while increasing cost and complexity</a:t>
            </a:r>
          </a:p>
        </p:txBody>
      </p:sp>
      <p:sp>
        <p:nvSpPr>
          <p:cNvPr id="20" name="CasellaDiTesto 26">
            <a:extLst>
              <a:ext uri="{FF2B5EF4-FFF2-40B4-BE49-F238E27FC236}">
                <a16:creationId xmlns:a16="http://schemas.microsoft.com/office/drawing/2014/main" id="{8A3DCD55-9293-F09F-F776-0A577D549BE7}"/>
              </a:ext>
            </a:extLst>
          </p:cNvPr>
          <p:cNvSpPr txBox="1"/>
          <p:nvPr/>
        </p:nvSpPr>
        <p:spPr>
          <a:xfrm>
            <a:off x="381190" y="1354036"/>
            <a:ext cx="3173781" cy="369332"/>
          </a:xfrm>
          <a:prstGeom prst="rect">
            <a:avLst/>
          </a:prstGeom>
          <a:noFill/>
        </p:spPr>
        <p:txBody>
          <a:bodyPr wrap="square" rtlCol="0">
            <a:spAutoFit/>
          </a:bodyPr>
          <a:lstStyle/>
          <a:p>
            <a:r>
              <a:rPr lang="en-GB" dirty="0">
                <a:effectLst>
                  <a:outerShdw blurRad="38100" dist="38100" dir="2700000" algn="tl">
                    <a:srgbClr val="000000">
                      <a:alpha val="43137"/>
                    </a:srgbClr>
                  </a:outerShdw>
                </a:effectLst>
              </a:rPr>
              <a:t>REBCO TAPE:</a:t>
            </a:r>
          </a:p>
        </p:txBody>
      </p:sp>
      <p:sp>
        <p:nvSpPr>
          <p:cNvPr id="5" name="CasellaDiTesto 4">
            <a:extLst>
              <a:ext uri="{FF2B5EF4-FFF2-40B4-BE49-F238E27FC236}">
                <a16:creationId xmlns:a16="http://schemas.microsoft.com/office/drawing/2014/main" id="{E12272AB-0E5D-568F-4412-A59DA672356D}"/>
              </a:ext>
            </a:extLst>
          </p:cNvPr>
          <p:cNvSpPr txBox="1"/>
          <p:nvPr/>
        </p:nvSpPr>
        <p:spPr>
          <a:xfrm>
            <a:off x="2442720" y="1354036"/>
            <a:ext cx="6100174" cy="369332"/>
          </a:xfrm>
          <a:prstGeom prst="rect">
            <a:avLst/>
          </a:prstGeom>
          <a:noFill/>
        </p:spPr>
        <p:txBody>
          <a:bodyPr wrap="square">
            <a:spAutoFit/>
          </a:bodyPr>
          <a:lstStyle/>
          <a:p>
            <a:r>
              <a:rPr lang="en-US" sz="1800" dirty="0"/>
              <a:t>Fujikura FESC-AP tape</a:t>
            </a:r>
            <a:endParaRPr lang="en-GB" dirty="0"/>
          </a:p>
        </p:txBody>
      </p:sp>
      <p:pic>
        <p:nvPicPr>
          <p:cNvPr id="3" name="Picture 70" descr="A blue and orange rectangular object&#10;&#10;AI-generated content may be incorrect.">
            <a:extLst>
              <a:ext uri="{FF2B5EF4-FFF2-40B4-BE49-F238E27FC236}">
                <a16:creationId xmlns:a16="http://schemas.microsoft.com/office/drawing/2014/main" id="{E7D176CF-AD0F-79EA-F3A1-FECE13C29F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3086" y="3436968"/>
            <a:ext cx="3605432" cy="2687491"/>
          </a:xfrm>
          <a:prstGeom prst="rect">
            <a:avLst/>
          </a:prstGeom>
        </p:spPr>
      </p:pic>
      <p:sp>
        <p:nvSpPr>
          <p:cNvPr id="12" name="TextBox 22">
            <a:extLst>
              <a:ext uri="{FF2B5EF4-FFF2-40B4-BE49-F238E27FC236}">
                <a16:creationId xmlns:a16="http://schemas.microsoft.com/office/drawing/2014/main" id="{7FAA1C29-848B-89EE-0B36-8772B8CDA7B4}"/>
              </a:ext>
            </a:extLst>
          </p:cNvPr>
          <p:cNvSpPr txBox="1"/>
          <p:nvPr/>
        </p:nvSpPr>
        <p:spPr>
          <a:xfrm>
            <a:off x="10686361" y="4943194"/>
            <a:ext cx="1043564" cy="369332"/>
          </a:xfrm>
          <a:prstGeom prst="rect">
            <a:avLst/>
          </a:prstGeom>
          <a:noFill/>
        </p:spPr>
        <p:txBody>
          <a:bodyPr wrap="square" rtlCol="0">
            <a:spAutoFit/>
          </a:bodyPr>
          <a:lstStyle/>
          <a:p>
            <a:r>
              <a:rPr lang="en-US" b="1" dirty="0">
                <a:solidFill>
                  <a:srgbClr val="00B0F0"/>
                </a:solidFill>
              </a:rPr>
              <a:t>f</a:t>
            </a:r>
            <a:r>
              <a:rPr lang="en-US" b="1" baseline="-25000" dirty="0">
                <a:solidFill>
                  <a:srgbClr val="00B0F0"/>
                </a:solidFill>
              </a:rPr>
              <a:t>f</a:t>
            </a:r>
            <a:r>
              <a:rPr lang="en-US" sz="1600" b="1" baseline="-25000" dirty="0">
                <a:solidFill>
                  <a:srgbClr val="00B0F0"/>
                </a:solidFill>
              </a:rPr>
              <a:t> </a:t>
            </a:r>
            <a:r>
              <a:rPr lang="en-US" sz="1600" b="1" dirty="0"/>
              <a:t>= 0.018</a:t>
            </a:r>
          </a:p>
        </p:txBody>
      </p:sp>
      <mc:AlternateContent xmlns:mc="http://schemas.openxmlformats.org/markup-compatibility/2006" xmlns:a14="http://schemas.microsoft.com/office/drawing/2010/main">
        <mc:Choice Requires="a14">
          <p:sp>
            <p:nvSpPr>
              <p:cNvPr id="17" name="TextBox 25">
                <a:extLst>
                  <a:ext uri="{FF2B5EF4-FFF2-40B4-BE49-F238E27FC236}">
                    <a16:creationId xmlns:a16="http://schemas.microsoft.com/office/drawing/2014/main" id="{985D0F2F-7F75-FE14-E0FB-46E3A2E86A51}"/>
                  </a:ext>
                </a:extLst>
              </p:cNvPr>
              <p:cNvSpPr txBox="1"/>
              <p:nvPr/>
            </p:nvSpPr>
            <p:spPr>
              <a:xfrm>
                <a:off x="10612719" y="3665401"/>
                <a:ext cx="1300974" cy="590033"/>
              </a:xfrm>
              <a:prstGeom prst="rect">
                <a:avLst/>
              </a:prstGeom>
              <a:noFill/>
            </p:spPr>
            <p:txBody>
              <a:bodyPr wrap="square" rtlCol="0">
                <a:spAutoFit/>
              </a:bodyPr>
              <a:lstStyle/>
              <a:p>
                <a14:m>
                  <m:oMath xmlns:m="http://schemas.openxmlformats.org/officeDocument/2006/math">
                    <m:f>
                      <m:fPr>
                        <m:ctrlPr>
                          <a:rPr lang="en-US" sz="1600" b="1" i="1">
                            <a:latin typeface="Cambria Math" panose="02040503050406030204" pitchFamily="18" charset="0"/>
                          </a:rPr>
                        </m:ctrlPr>
                      </m:fPr>
                      <m:num>
                        <m:sSub>
                          <m:sSubPr>
                            <m:ctrlPr>
                              <a:rPr lang="en-US" sz="1600" b="1" i="1" smtClean="0">
                                <a:solidFill>
                                  <a:schemeClr val="accent2"/>
                                </a:solidFill>
                                <a:latin typeface="Cambria Math" panose="02040503050406030204" pitchFamily="18" charset="0"/>
                              </a:rPr>
                            </m:ctrlPr>
                          </m:sSubPr>
                          <m:e>
                            <m:r>
                              <m:rPr>
                                <m:nor/>
                              </m:rPr>
                              <a:rPr lang="en-US" sz="1600" b="1">
                                <a:solidFill>
                                  <a:schemeClr val="accent2"/>
                                </a:solidFill>
                              </a:rPr>
                              <m:t>A</m:t>
                            </m:r>
                          </m:e>
                          <m:sub>
                            <m:r>
                              <m:rPr>
                                <m:nor/>
                              </m:rPr>
                              <a:rPr lang="en-US" sz="1600" b="1">
                                <a:solidFill>
                                  <a:schemeClr val="accent2"/>
                                </a:solidFill>
                              </a:rPr>
                              <m:t>Cu</m:t>
                            </m:r>
                          </m:sub>
                        </m:sSub>
                      </m:num>
                      <m:den>
                        <m:sSub>
                          <m:sSubPr>
                            <m:ctrlPr>
                              <a:rPr lang="en-US" sz="1600" b="1" i="1" smtClean="0">
                                <a:solidFill>
                                  <a:srgbClr val="00B0F0"/>
                                </a:solidFill>
                                <a:latin typeface="Cambria Math" panose="02040503050406030204" pitchFamily="18" charset="0"/>
                              </a:rPr>
                            </m:ctrlPr>
                          </m:sSubPr>
                          <m:e>
                            <m:r>
                              <m:rPr>
                                <m:nor/>
                              </m:rPr>
                              <a:rPr lang="en-US" sz="1600" b="1">
                                <a:solidFill>
                                  <a:srgbClr val="00B0F0"/>
                                </a:solidFill>
                              </a:rPr>
                              <m:t>A</m:t>
                            </m:r>
                          </m:e>
                          <m:sub>
                            <m:r>
                              <m:rPr>
                                <m:nor/>
                              </m:rPr>
                              <a:rPr lang="en-US" sz="1600" b="1">
                                <a:solidFill>
                                  <a:srgbClr val="00B0F0"/>
                                </a:solidFill>
                              </a:rPr>
                              <m:t>SC</m:t>
                            </m:r>
                          </m:sub>
                        </m:sSub>
                      </m:den>
                    </m:f>
                  </m:oMath>
                </a14:m>
                <a:r>
                  <a:rPr lang="en-US" sz="1600" b="1" dirty="0"/>
                  <a:t> = 16.15</a:t>
                </a:r>
              </a:p>
            </p:txBody>
          </p:sp>
        </mc:Choice>
        <mc:Fallback xmlns="">
          <p:sp>
            <p:nvSpPr>
              <p:cNvPr id="17" name="TextBox 25">
                <a:extLst>
                  <a:ext uri="{FF2B5EF4-FFF2-40B4-BE49-F238E27FC236}">
                    <a16:creationId xmlns:a16="http://schemas.microsoft.com/office/drawing/2014/main" id="{985D0F2F-7F75-FE14-E0FB-46E3A2E86A51}"/>
                  </a:ext>
                </a:extLst>
              </p:cNvPr>
              <p:cNvSpPr txBox="1">
                <a:spLocks noRot="1" noChangeAspect="1" noMove="1" noResize="1" noEditPoints="1" noAdjustHandles="1" noChangeArrowheads="1" noChangeShapeType="1" noTextEdit="1"/>
              </p:cNvSpPr>
              <p:nvPr/>
            </p:nvSpPr>
            <p:spPr>
              <a:xfrm>
                <a:off x="10612719" y="3665401"/>
                <a:ext cx="1300974" cy="590033"/>
              </a:xfrm>
              <a:prstGeom prst="rect">
                <a:avLst/>
              </a:prstGeom>
              <a:blipFill>
                <a:blip r:embed="rId11"/>
                <a:stretch>
                  <a:fillRect/>
                </a:stretch>
              </a:blipFill>
            </p:spPr>
            <p:txBody>
              <a:bodyPr/>
              <a:lstStyle/>
              <a:p>
                <a:r>
                  <a:rPr lang="it-IT">
                    <a:noFill/>
                  </a:rPr>
                  <a:t> </a:t>
                </a:r>
              </a:p>
            </p:txBody>
          </p:sp>
        </mc:Fallback>
      </mc:AlternateContent>
      <p:grpSp>
        <p:nvGrpSpPr>
          <p:cNvPr id="22" name="Group 6">
            <a:extLst>
              <a:ext uri="{FF2B5EF4-FFF2-40B4-BE49-F238E27FC236}">
                <a16:creationId xmlns:a16="http://schemas.microsoft.com/office/drawing/2014/main" id="{3B41CA36-4E06-F35B-74BB-E1AABE0F0BEF}"/>
              </a:ext>
            </a:extLst>
          </p:cNvPr>
          <p:cNvGrpSpPr/>
          <p:nvPr/>
        </p:nvGrpSpPr>
        <p:grpSpPr>
          <a:xfrm>
            <a:off x="8965382" y="3675943"/>
            <a:ext cx="1252085" cy="831912"/>
            <a:chOff x="19140918" y="14637496"/>
            <a:chExt cx="2232001" cy="2792151"/>
          </a:xfrm>
        </p:grpSpPr>
        <p:grpSp>
          <p:nvGrpSpPr>
            <p:cNvPr id="23" name="Group 7">
              <a:extLst>
                <a:ext uri="{FF2B5EF4-FFF2-40B4-BE49-F238E27FC236}">
                  <a16:creationId xmlns:a16="http://schemas.microsoft.com/office/drawing/2014/main" id="{F070ED9C-ACDA-F1BC-AC7C-7C4ACBF3B25F}"/>
                </a:ext>
              </a:extLst>
            </p:cNvPr>
            <p:cNvGrpSpPr/>
            <p:nvPr/>
          </p:nvGrpSpPr>
          <p:grpSpPr>
            <a:xfrm>
              <a:off x="19140918" y="15810267"/>
              <a:ext cx="2232001" cy="1032993"/>
              <a:chOff x="11042432" y="17217492"/>
              <a:chExt cx="2244562" cy="1032993"/>
            </a:xfrm>
          </p:grpSpPr>
          <p:sp>
            <p:nvSpPr>
              <p:cNvPr id="34" name="Rectangle 28">
                <a:extLst>
                  <a:ext uri="{FF2B5EF4-FFF2-40B4-BE49-F238E27FC236}">
                    <a16:creationId xmlns:a16="http://schemas.microsoft.com/office/drawing/2014/main" id="{C3DDAA7F-8651-8A4C-8C6C-3B8FD8449C66}"/>
                  </a:ext>
                </a:extLst>
              </p:cNvPr>
              <p:cNvSpPr>
                <a:spLocks noChangeAspect="1"/>
              </p:cNvSpPr>
              <p:nvPr/>
            </p:nvSpPr>
            <p:spPr>
              <a:xfrm>
                <a:off x="11042432" y="17398390"/>
                <a:ext cx="397638" cy="432000"/>
              </a:xfrm>
              <a:prstGeom prst="rect">
                <a:avLst/>
              </a:prstGeom>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29">
                <a:extLst>
                  <a:ext uri="{FF2B5EF4-FFF2-40B4-BE49-F238E27FC236}">
                    <a16:creationId xmlns:a16="http://schemas.microsoft.com/office/drawing/2014/main" id="{0A4B5888-C4FC-B479-1CE3-3A8E841283BC}"/>
                  </a:ext>
                </a:extLst>
              </p:cNvPr>
              <p:cNvSpPr txBox="1"/>
              <p:nvPr/>
            </p:nvSpPr>
            <p:spPr>
              <a:xfrm>
                <a:off x="11486994" y="17217492"/>
                <a:ext cx="1800000" cy="1032993"/>
              </a:xfrm>
              <a:prstGeom prst="rect">
                <a:avLst/>
              </a:prstGeom>
              <a:noFill/>
            </p:spPr>
            <p:txBody>
              <a:bodyPr wrap="square" lIns="180000" rtlCol="0">
                <a:spAutoFit/>
              </a:bodyPr>
              <a:lstStyle/>
              <a:p>
                <a:pPr algn="just">
                  <a:spcBef>
                    <a:spcPts val="600"/>
                  </a:spcBef>
                </a:pPr>
                <a:r>
                  <a:rPr lang="en-US" sz="1400" dirty="0">
                    <a:latin typeface="Calibri" panose="020F0502020204030204" pitchFamily="34" charset="0"/>
                    <a:cs typeface="Calibri" panose="020F0502020204030204" pitchFamily="34" charset="0"/>
                  </a:rPr>
                  <a:t>Substrate</a:t>
                </a:r>
                <a:endParaRPr lang="en-GB" sz="1600" dirty="0">
                  <a:latin typeface="Calibri" panose="020F0502020204030204" pitchFamily="34" charset="0"/>
                  <a:cs typeface="Calibri" panose="020F0502020204030204" pitchFamily="34" charset="0"/>
                </a:endParaRPr>
              </a:p>
            </p:txBody>
          </p:sp>
        </p:grpSp>
        <p:grpSp>
          <p:nvGrpSpPr>
            <p:cNvPr id="24" name="Group 12">
              <a:extLst>
                <a:ext uri="{FF2B5EF4-FFF2-40B4-BE49-F238E27FC236}">
                  <a16:creationId xmlns:a16="http://schemas.microsoft.com/office/drawing/2014/main" id="{7B3ADC61-C915-F037-0D9B-719A89180822}"/>
                </a:ext>
              </a:extLst>
            </p:cNvPr>
            <p:cNvGrpSpPr/>
            <p:nvPr/>
          </p:nvGrpSpPr>
          <p:grpSpPr>
            <a:xfrm>
              <a:off x="19140918" y="16396654"/>
              <a:ext cx="2232001" cy="1032993"/>
              <a:chOff x="11042432" y="17207142"/>
              <a:chExt cx="2244562" cy="1032993"/>
            </a:xfrm>
          </p:grpSpPr>
          <p:sp>
            <p:nvSpPr>
              <p:cNvPr id="32" name="Rectangle 26">
                <a:extLst>
                  <a:ext uri="{FF2B5EF4-FFF2-40B4-BE49-F238E27FC236}">
                    <a16:creationId xmlns:a16="http://schemas.microsoft.com/office/drawing/2014/main" id="{21E6B463-C36D-653C-1B3D-850774A6FA33}"/>
                  </a:ext>
                </a:extLst>
              </p:cNvPr>
              <p:cNvSpPr>
                <a:spLocks noChangeAspect="1"/>
              </p:cNvSpPr>
              <p:nvPr/>
            </p:nvSpPr>
            <p:spPr>
              <a:xfrm>
                <a:off x="11042432" y="17398392"/>
                <a:ext cx="397638" cy="432002"/>
              </a:xfrm>
              <a:prstGeom prst="rect">
                <a:avLst/>
              </a:prstGeom>
              <a:solidFill>
                <a:srgbClr val="0F9ED5"/>
              </a:solidFill>
              <a:ln>
                <a:solidFill>
                  <a:srgbClr val="0F9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27">
                <a:extLst>
                  <a:ext uri="{FF2B5EF4-FFF2-40B4-BE49-F238E27FC236}">
                    <a16:creationId xmlns:a16="http://schemas.microsoft.com/office/drawing/2014/main" id="{95A423BD-44FF-C09D-DFF7-D29D128AC70B}"/>
                  </a:ext>
                </a:extLst>
              </p:cNvPr>
              <p:cNvSpPr txBox="1"/>
              <p:nvPr/>
            </p:nvSpPr>
            <p:spPr>
              <a:xfrm>
                <a:off x="11486994" y="17207142"/>
                <a:ext cx="1800000" cy="1032993"/>
              </a:xfrm>
              <a:prstGeom prst="rect">
                <a:avLst/>
              </a:prstGeom>
              <a:noFill/>
            </p:spPr>
            <p:txBody>
              <a:bodyPr wrap="square" lIns="180000" rtlCol="0">
                <a:spAutoFit/>
              </a:bodyPr>
              <a:lstStyle/>
              <a:p>
                <a:pPr algn="just">
                  <a:spcBef>
                    <a:spcPts val="600"/>
                  </a:spcBef>
                </a:pPr>
                <a:r>
                  <a:rPr lang="en-US" sz="1400" dirty="0">
                    <a:latin typeface="Calibri" panose="020F0502020204030204" pitchFamily="34" charset="0"/>
                    <a:cs typeface="Calibri" panose="020F0502020204030204" pitchFamily="34" charset="0"/>
                  </a:rPr>
                  <a:t>SC layer</a:t>
                </a:r>
                <a:endParaRPr lang="en-GB" sz="1400" dirty="0">
                  <a:latin typeface="Calibri" panose="020F0502020204030204" pitchFamily="34" charset="0"/>
                  <a:cs typeface="Calibri" panose="020F0502020204030204" pitchFamily="34" charset="0"/>
                </a:endParaRPr>
              </a:p>
            </p:txBody>
          </p:sp>
        </p:grpSp>
        <p:grpSp>
          <p:nvGrpSpPr>
            <p:cNvPr id="26" name="Group 13">
              <a:extLst>
                <a:ext uri="{FF2B5EF4-FFF2-40B4-BE49-F238E27FC236}">
                  <a16:creationId xmlns:a16="http://schemas.microsoft.com/office/drawing/2014/main" id="{D8EF2354-48A8-A20B-2E10-5E19A75886BD}"/>
                </a:ext>
              </a:extLst>
            </p:cNvPr>
            <p:cNvGrpSpPr/>
            <p:nvPr/>
          </p:nvGrpSpPr>
          <p:grpSpPr>
            <a:xfrm>
              <a:off x="19140918" y="15223879"/>
              <a:ext cx="2232000" cy="1032992"/>
              <a:chOff x="11042433" y="17227840"/>
              <a:chExt cx="2244561" cy="1032992"/>
            </a:xfrm>
          </p:grpSpPr>
          <p:sp>
            <p:nvSpPr>
              <p:cNvPr id="30" name="Rectangle 23">
                <a:extLst>
                  <a:ext uri="{FF2B5EF4-FFF2-40B4-BE49-F238E27FC236}">
                    <a16:creationId xmlns:a16="http://schemas.microsoft.com/office/drawing/2014/main" id="{623C4804-822B-56E2-4440-BE9B4D021573}"/>
                  </a:ext>
                </a:extLst>
              </p:cNvPr>
              <p:cNvSpPr>
                <a:spLocks noChangeAspect="1"/>
              </p:cNvSpPr>
              <p:nvPr/>
            </p:nvSpPr>
            <p:spPr>
              <a:xfrm>
                <a:off x="11042433" y="17398390"/>
                <a:ext cx="397638" cy="432000"/>
              </a:xfrm>
              <a:prstGeom prst="rect">
                <a:avLst/>
              </a:prstGeom>
              <a:solidFill>
                <a:srgbClr val="E97132"/>
              </a:solidFill>
              <a:ln>
                <a:solidFill>
                  <a:srgbClr val="E971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24">
                <a:extLst>
                  <a:ext uri="{FF2B5EF4-FFF2-40B4-BE49-F238E27FC236}">
                    <a16:creationId xmlns:a16="http://schemas.microsoft.com/office/drawing/2014/main" id="{2D42C63B-23FD-CE74-E024-010ADDE2AF92}"/>
                  </a:ext>
                </a:extLst>
              </p:cNvPr>
              <p:cNvSpPr txBox="1"/>
              <p:nvPr/>
            </p:nvSpPr>
            <p:spPr>
              <a:xfrm>
                <a:off x="11486993" y="17227840"/>
                <a:ext cx="1800001" cy="1032992"/>
              </a:xfrm>
              <a:prstGeom prst="rect">
                <a:avLst/>
              </a:prstGeom>
              <a:noFill/>
            </p:spPr>
            <p:txBody>
              <a:bodyPr wrap="square" lIns="180000" rtlCol="0">
                <a:spAutoFit/>
              </a:bodyPr>
              <a:lstStyle/>
              <a:p>
                <a:pPr algn="just">
                  <a:spcBef>
                    <a:spcPts val="600"/>
                  </a:spcBef>
                </a:pPr>
                <a:r>
                  <a:rPr lang="en-US" sz="1400" dirty="0">
                    <a:latin typeface="Calibri" panose="020F0502020204030204" pitchFamily="34" charset="0"/>
                    <a:cs typeface="Calibri" panose="020F0502020204030204" pitchFamily="34" charset="0"/>
                  </a:rPr>
                  <a:t>Copper</a:t>
                </a:r>
                <a:endParaRPr lang="en-GB" sz="1400" dirty="0">
                  <a:latin typeface="Calibri" panose="020F0502020204030204" pitchFamily="34" charset="0"/>
                  <a:cs typeface="Calibri" panose="020F0502020204030204" pitchFamily="34" charset="0"/>
                </a:endParaRPr>
              </a:p>
            </p:txBody>
          </p:sp>
        </p:grpSp>
        <p:grpSp>
          <p:nvGrpSpPr>
            <p:cNvPr id="27" name="Group 16">
              <a:extLst>
                <a:ext uri="{FF2B5EF4-FFF2-40B4-BE49-F238E27FC236}">
                  <a16:creationId xmlns:a16="http://schemas.microsoft.com/office/drawing/2014/main" id="{7060128F-EE7E-E9D5-3CE7-75BF6CD699A9}"/>
                </a:ext>
              </a:extLst>
            </p:cNvPr>
            <p:cNvGrpSpPr/>
            <p:nvPr/>
          </p:nvGrpSpPr>
          <p:grpSpPr>
            <a:xfrm>
              <a:off x="19140918" y="14637496"/>
              <a:ext cx="2232000" cy="1032994"/>
              <a:chOff x="11042433" y="17238193"/>
              <a:chExt cx="2244561" cy="1032994"/>
            </a:xfrm>
          </p:grpSpPr>
          <p:sp>
            <p:nvSpPr>
              <p:cNvPr id="28" name="Rectangle 20">
                <a:extLst>
                  <a:ext uri="{FF2B5EF4-FFF2-40B4-BE49-F238E27FC236}">
                    <a16:creationId xmlns:a16="http://schemas.microsoft.com/office/drawing/2014/main" id="{381BB91A-A0A6-9496-2015-9BD1B58FA980}"/>
                  </a:ext>
                </a:extLst>
              </p:cNvPr>
              <p:cNvSpPr>
                <a:spLocks noChangeAspect="1"/>
              </p:cNvSpPr>
              <p:nvPr/>
            </p:nvSpPr>
            <p:spPr>
              <a:xfrm>
                <a:off x="11042433" y="17398390"/>
                <a:ext cx="397638" cy="432000"/>
              </a:xfrm>
              <a:prstGeom prst="rect">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1">
                <a:extLst>
                  <a:ext uri="{FF2B5EF4-FFF2-40B4-BE49-F238E27FC236}">
                    <a16:creationId xmlns:a16="http://schemas.microsoft.com/office/drawing/2014/main" id="{994C7097-8E23-32CE-CE9E-491DACC6B860}"/>
                  </a:ext>
                </a:extLst>
              </p:cNvPr>
              <p:cNvSpPr txBox="1"/>
              <p:nvPr/>
            </p:nvSpPr>
            <p:spPr>
              <a:xfrm>
                <a:off x="11486993" y="17238193"/>
                <a:ext cx="1800001" cy="1032994"/>
              </a:xfrm>
              <a:prstGeom prst="rect">
                <a:avLst/>
              </a:prstGeom>
              <a:noFill/>
            </p:spPr>
            <p:txBody>
              <a:bodyPr wrap="square" lIns="180000" rtlCol="0">
                <a:spAutoFit/>
              </a:bodyPr>
              <a:lstStyle/>
              <a:p>
                <a:pPr algn="just">
                  <a:spcBef>
                    <a:spcPts val="600"/>
                  </a:spcBef>
                </a:pPr>
                <a:r>
                  <a:rPr lang="en-US" sz="1400" dirty="0">
                    <a:latin typeface="Calibri" panose="020F0502020204030204" pitchFamily="34" charset="0"/>
                    <a:cs typeface="Calibri" panose="020F0502020204030204" pitchFamily="34" charset="0"/>
                  </a:rPr>
                  <a:t>Metal</a:t>
                </a:r>
                <a:endParaRPr lang="en-GB" sz="1400" dirty="0">
                  <a:latin typeface="Calibri" panose="020F0502020204030204" pitchFamily="34" charset="0"/>
                  <a:cs typeface="Calibri" panose="020F0502020204030204" pitchFamily="34" charset="0"/>
                </a:endParaRPr>
              </a:p>
            </p:txBody>
          </p:sp>
        </p:grpSp>
      </p:grpSp>
      <p:grpSp>
        <p:nvGrpSpPr>
          <p:cNvPr id="45" name="Gruppo 44">
            <a:extLst>
              <a:ext uri="{FF2B5EF4-FFF2-40B4-BE49-F238E27FC236}">
                <a16:creationId xmlns:a16="http://schemas.microsoft.com/office/drawing/2014/main" id="{80A87807-E846-B8CF-0A86-7DCF5F937F3C}"/>
              </a:ext>
            </a:extLst>
          </p:cNvPr>
          <p:cNvGrpSpPr/>
          <p:nvPr/>
        </p:nvGrpSpPr>
        <p:grpSpPr>
          <a:xfrm>
            <a:off x="622267" y="1695349"/>
            <a:ext cx="4053688" cy="2028324"/>
            <a:chOff x="262169" y="1629438"/>
            <a:chExt cx="5650857" cy="2827492"/>
          </a:xfrm>
        </p:grpSpPr>
        <p:pic>
          <p:nvPicPr>
            <p:cNvPr id="36" name="Immagine 35" descr="Immagine che contiene design&#10;&#10;Il contenuto generato dall'IA potrebbe non essere corretto.">
              <a:extLst>
                <a:ext uri="{FF2B5EF4-FFF2-40B4-BE49-F238E27FC236}">
                  <a16:creationId xmlns:a16="http://schemas.microsoft.com/office/drawing/2014/main" id="{08E5C3F8-8FFC-59A5-026C-54C547C083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169" y="1952767"/>
              <a:ext cx="5197682" cy="2504163"/>
            </a:xfrm>
            <a:prstGeom prst="rect">
              <a:avLst/>
            </a:prstGeom>
          </p:spPr>
        </p:pic>
        <p:sp>
          <p:nvSpPr>
            <p:cNvPr id="37" name="CasellaDiTesto 36">
              <a:extLst>
                <a:ext uri="{FF2B5EF4-FFF2-40B4-BE49-F238E27FC236}">
                  <a16:creationId xmlns:a16="http://schemas.microsoft.com/office/drawing/2014/main" id="{69C52DF5-BC71-3069-0F31-F28C5413E083}"/>
                </a:ext>
              </a:extLst>
            </p:cNvPr>
            <p:cNvSpPr txBox="1"/>
            <p:nvPr/>
          </p:nvSpPr>
          <p:spPr>
            <a:xfrm>
              <a:off x="890518" y="1629438"/>
              <a:ext cx="791075" cy="514850"/>
            </a:xfrm>
            <a:prstGeom prst="rect">
              <a:avLst/>
            </a:prstGeom>
            <a:noFill/>
          </p:spPr>
          <p:txBody>
            <a:bodyPr wrap="square" rtlCol="0">
              <a:spAutoFit/>
            </a:bodyPr>
            <a:lstStyle/>
            <a:p>
              <a:r>
                <a:rPr lang="en-US" sz="900" b="1" dirty="0">
                  <a:solidFill>
                    <a:schemeClr val="accent2">
                      <a:lumMod val="75000"/>
                    </a:schemeClr>
                  </a:solidFill>
                </a:rPr>
                <a:t>20 um </a:t>
              </a:r>
            </a:p>
            <a:p>
              <a:r>
                <a:rPr lang="en-US" sz="900" b="1" dirty="0">
                  <a:solidFill>
                    <a:schemeClr val="accent2">
                      <a:lumMod val="75000"/>
                    </a:schemeClr>
                  </a:solidFill>
                </a:rPr>
                <a:t>Copper</a:t>
              </a:r>
            </a:p>
          </p:txBody>
        </p:sp>
        <p:sp>
          <p:nvSpPr>
            <p:cNvPr id="38" name="CasellaDiTesto 37">
              <a:extLst>
                <a:ext uri="{FF2B5EF4-FFF2-40B4-BE49-F238E27FC236}">
                  <a16:creationId xmlns:a16="http://schemas.microsoft.com/office/drawing/2014/main" id="{1A131254-F499-B5FE-66B5-71FAA0AB5CE5}"/>
                </a:ext>
              </a:extLst>
            </p:cNvPr>
            <p:cNvSpPr txBox="1"/>
            <p:nvPr/>
          </p:nvSpPr>
          <p:spPr>
            <a:xfrm>
              <a:off x="4350370" y="2719576"/>
              <a:ext cx="908667" cy="514850"/>
            </a:xfrm>
            <a:prstGeom prst="rect">
              <a:avLst/>
            </a:prstGeom>
            <a:noFill/>
          </p:spPr>
          <p:txBody>
            <a:bodyPr wrap="square" rtlCol="0">
              <a:spAutoFit/>
            </a:bodyPr>
            <a:lstStyle/>
            <a:p>
              <a:r>
                <a:rPr lang="en-US" sz="900" b="1" dirty="0">
                  <a:solidFill>
                    <a:schemeClr val="tx1">
                      <a:lumMod val="50000"/>
                      <a:lumOff val="50000"/>
                    </a:schemeClr>
                  </a:solidFill>
                </a:rPr>
                <a:t>60 um </a:t>
              </a:r>
            </a:p>
            <a:p>
              <a:r>
                <a:rPr lang="en-US" sz="900" b="1" dirty="0">
                  <a:solidFill>
                    <a:schemeClr val="tx1">
                      <a:lumMod val="50000"/>
                      <a:lumOff val="50000"/>
                    </a:schemeClr>
                  </a:solidFill>
                </a:rPr>
                <a:t>Hastelloy</a:t>
              </a:r>
            </a:p>
          </p:txBody>
        </p:sp>
        <p:sp>
          <p:nvSpPr>
            <p:cNvPr id="39" name="CasellaDiTesto 38">
              <a:extLst>
                <a:ext uri="{FF2B5EF4-FFF2-40B4-BE49-F238E27FC236}">
                  <a16:creationId xmlns:a16="http://schemas.microsoft.com/office/drawing/2014/main" id="{4279FFAE-14E6-648F-6AB2-10DEF0AE6C99}"/>
                </a:ext>
              </a:extLst>
            </p:cNvPr>
            <p:cNvSpPr txBox="1"/>
            <p:nvPr/>
          </p:nvSpPr>
          <p:spPr>
            <a:xfrm>
              <a:off x="2260925" y="2261854"/>
              <a:ext cx="1142995" cy="514850"/>
            </a:xfrm>
            <a:prstGeom prst="rect">
              <a:avLst/>
            </a:prstGeom>
            <a:noFill/>
          </p:spPr>
          <p:txBody>
            <a:bodyPr wrap="square" rtlCol="0">
              <a:spAutoFit/>
            </a:bodyPr>
            <a:lstStyle/>
            <a:p>
              <a:r>
                <a:rPr lang="en-US" sz="900" b="1" dirty="0">
                  <a:solidFill>
                    <a:schemeClr val="accent4"/>
                  </a:solidFill>
                </a:rPr>
                <a:t>2.5 um REBCO </a:t>
              </a:r>
            </a:p>
          </p:txBody>
        </p:sp>
        <p:sp>
          <p:nvSpPr>
            <p:cNvPr id="40" name="CasellaDiTesto 39">
              <a:extLst>
                <a:ext uri="{FF2B5EF4-FFF2-40B4-BE49-F238E27FC236}">
                  <a16:creationId xmlns:a16="http://schemas.microsoft.com/office/drawing/2014/main" id="{691F6BA3-B978-6BD9-6C35-994197CC8AA8}"/>
                </a:ext>
              </a:extLst>
            </p:cNvPr>
            <p:cNvSpPr txBox="1"/>
            <p:nvPr/>
          </p:nvSpPr>
          <p:spPr>
            <a:xfrm>
              <a:off x="1681593" y="2045483"/>
              <a:ext cx="969351" cy="514850"/>
            </a:xfrm>
            <a:prstGeom prst="rect">
              <a:avLst/>
            </a:prstGeom>
            <a:noFill/>
          </p:spPr>
          <p:txBody>
            <a:bodyPr wrap="square" rtlCol="0">
              <a:spAutoFit/>
            </a:bodyPr>
            <a:lstStyle/>
            <a:p>
              <a:r>
                <a:rPr lang="en-US" sz="900" b="1" dirty="0"/>
                <a:t>2 um Silver</a:t>
              </a:r>
            </a:p>
          </p:txBody>
        </p:sp>
        <p:sp>
          <p:nvSpPr>
            <p:cNvPr id="41" name="CasellaDiTesto 40">
              <a:extLst>
                <a:ext uri="{FF2B5EF4-FFF2-40B4-BE49-F238E27FC236}">
                  <a16:creationId xmlns:a16="http://schemas.microsoft.com/office/drawing/2014/main" id="{2365687E-76C8-0C58-FA34-E8655A20E84B}"/>
                </a:ext>
              </a:extLst>
            </p:cNvPr>
            <p:cNvSpPr txBox="1"/>
            <p:nvPr/>
          </p:nvSpPr>
          <p:spPr>
            <a:xfrm>
              <a:off x="3181199" y="2593048"/>
              <a:ext cx="1142995" cy="321781"/>
            </a:xfrm>
            <a:prstGeom prst="rect">
              <a:avLst/>
            </a:prstGeom>
            <a:noFill/>
          </p:spPr>
          <p:txBody>
            <a:bodyPr wrap="square" rtlCol="0">
              <a:spAutoFit/>
            </a:bodyPr>
            <a:lstStyle/>
            <a:p>
              <a:r>
                <a:rPr lang="en-US" sz="900" b="1" dirty="0">
                  <a:solidFill>
                    <a:srgbClr val="00B0F0"/>
                  </a:solidFill>
                </a:rPr>
                <a:t>Buffer</a:t>
              </a:r>
              <a:r>
                <a:rPr lang="en-US" sz="900" b="1" dirty="0">
                  <a:solidFill>
                    <a:schemeClr val="accent4"/>
                  </a:solidFill>
                </a:rPr>
                <a:t> </a:t>
              </a:r>
              <a:r>
                <a:rPr lang="en-US" sz="900" b="1" dirty="0">
                  <a:solidFill>
                    <a:srgbClr val="0070C0"/>
                  </a:solidFill>
                </a:rPr>
                <a:t>Layers</a:t>
              </a:r>
            </a:p>
          </p:txBody>
        </p:sp>
        <p:sp>
          <p:nvSpPr>
            <p:cNvPr id="42" name="CasellaDiTesto 41">
              <a:extLst>
                <a:ext uri="{FF2B5EF4-FFF2-40B4-BE49-F238E27FC236}">
                  <a16:creationId xmlns:a16="http://schemas.microsoft.com/office/drawing/2014/main" id="{023D0884-C44F-A985-7113-94969C72FD13}"/>
                </a:ext>
              </a:extLst>
            </p:cNvPr>
            <p:cNvSpPr txBox="1"/>
            <p:nvPr/>
          </p:nvSpPr>
          <p:spPr>
            <a:xfrm>
              <a:off x="5136199" y="3074109"/>
              <a:ext cx="776827" cy="514850"/>
            </a:xfrm>
            <a:prstGeom prst="rect">
              <a:avLst/>
            </a:prstGeom>
            <a:noFill/>
          </p:spPr>
          <p:txBody>
            <a:bodyPr wrap="square" rtlCol="0">
              <a:spAutoFit/>
            </a:bodyPr>
            <a:lstStyle/>
            <a:p>
              <a:r>
                <a:rPr lang="en-US" sz="900" b="1" dirty="0">
                  <a:solidFill>
                    <a:schemeClr val="accent2">
                      <a:lumMod val="75000"/>
                    </a:schemeClr>
                  </a:solidFill>
                </a:rPr>
                <a:t>20 um </a:t>
              </a:r>
            </a:p>
            <a:p>
              <a:r>
                <a:rPr lang="en-US" sz="900" b="1" dirty="0">
                  <a:solidFill>
                    <a:schemeClr val="accent2">
                      <a:lumMod val="75000"/>
                    </a:schemeClr>
                  </a:solidFill>
                </a:rPr>
                <a:t>Copper</a:t>
              </a:r>
            </a:p>
          </p:txBody>
        </p:sp>
        <p:sp>
          <p:nvSpPr>
            <p:cNvPr id="43" name="CasellaDiTesto 42">
              <a:extLst>
                <a:ext uri="{FF2B5EF4-FFF2-40B4-BE49-F238E27FC236}">
                  <a16:creationId xmlns:a16="http://schemas.microsoft.com/office/drawing/2014/main" id="{09EF0804-98B7-2A61-9186-EFDE3878B08D}"/>
                </a:ext>
              </a:extLst>
            </p:cNvPr>
            <p:cNvSpPr txBox="1"/>
            <p:nvPr/>
          </p:nvSpPr>
          <p:spPr>
            <a:xfrm>
              <a:off x="3210360" y="1850409"/>
              <a:ext cx="2094259" cy="364685"/>
            </a:xfrm>
            <a:prstGeom prst="rect">
              <a:avLst/>
            </a:prstGeom>
            <a:noFill/>
          </p:spPr>
          <p:txBody>
            <a:bodyPr wrap="none" rtlCol="0">
              <a:spAutoFit/>
            </a:bodyPr>
            <a:lstStyle/>
            <a:p>
              <a:r>
                <a:rPr lang="it-IT" sz="1100" i="1" dirty="0"/>
                <a:t>Courtesy of S. Mariotto</a:t>
              </a:r>
              <a:endParaRPr lang="en-GB" sz="1100" i="1" dirty="0"/>
            </a:p>
          </p:txBody>
        </p:sp>
      </p:grpSp>
      <p:sp>
        <p:nvSpPr>
          <p:cNvPr id="2" name="Segnaposto piè di pagina 1">
            <a:extLst>
              <a:ext uri="{FF2B5EF4-FFF2-40B4-BE49-F238E27FC236}">
                <a16:creationId xmlns:a16="http://schemas.microsoft.com/office/drawing/2014/main" id="{9D2AB65E-3B2A-D71F-07B1-2CA459B923AA}"/>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167247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6EB3-978D-5712-0E3C-07802251394E}"/>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645C8740-7138-437F-E4F2-32CDB677C4F2}"/>
              </a:ext>
            </a:extLst>
          </p:cNvPr>
          <p:cNvSpPr>
            <a:spLocks noGrp="1"/>
          </p:cNvSpPr>
          <p:nvPr>
            <p:ph type="title"/>
          </p:nvPr>
        </p:nvSpPr>
        <p:spPr>
          <a:xfrm>
            <a:off x="2565614" y="322258"/>
            <a:ext cx="9707671" cy="681159"/>
          </a:xfrm>
          <a:prstGeom prst="rect">
            <a:avLst/>
          </a:prstGeom>
        </p:spPr>
        <p:txBody>
          <a:bodyPr/>
          <a:lstStyle/>
          <a:p>
            <a:r>
              <a:rPr lang="en-GB" dirty="0"/>
              <a:t>Electromagnetic Design: Block-coil layout</a:t>
            </a:r>
          </a:p>
        </p:txBody>
      </p:sp>
      <p:sp>
        <p:nvSpPr>
          <p:cNvPr id="67" name="Segnaposto numero diapositiva 66">
            <a:extLst>
              <a:ext uri="{FF2B5EF4-FFF2-40B4-BE49-F238E27FC236}">
                <a16:creationId xmlns:a16="http://schemas.microsoft.com/office/drawing/2014/main" id="{9C3072DF-F614-4CBB-07C4-3598FBB74138}"/>
              </a:ext>
            </a:extLst>
          </p:cNvPr>
          <p:cNvSpPr>
            <a:spLocks noGrp="1"/>
          </p:cNvSpPr>
          <p:nvPr>
            <p:ph type="sldNum" sz="quarter" idx="4"/>
          </p:nvPr>
        </p:nvSpPr>
        <p:spPr/>
        <p:txBody>
          <a:bodyPr/>
          <a:lstStyle/>
          <a:p>
            <a:fld id="{005C7FBA-D4E9-46CA-9321-3ADA2E368FCD}" type="slidenum">
              <a:rPr lang="en-GB" smtClean="0"/>
              <a:t>20</a:t>
            </a:fld>
            <a:endParaRPr lang="en-GB"/>
          </a:p>
        </p:txBody>
      </p:sp>
      <p:pic>
        <p:nvPicPr>
          <p:cNvPr id="48" name="Immagine 47">
            <a:extLst>
              <a:ext uri="{FF2B5EF4-FFF2-40B4-BE49-F238E27FC236}">
                <a16:creationId xmlns:a16="http://schemas.microsoft.com/office/drawing/2014/main" id="{BFEA8EC8-3A75-E0F7-0E9C-913F279AD930}"/>
              </a:ext>
            </a:extLst>
          </p:cNvPr>
          <p:cNvPicPr>
            <a:picLocks noChangeAspect="1"/>
          </p:cNvPicPr>
          <p:nvPr/>
        </p:nvPicPr>
        <p:blipFill>
          <a:blip r:embed="rId3"/>
          <a:srcRect l="15707"/>
          <a:stretch>
            <a:fillRect/>
          </a:stretch>
        </p:blipFill>
        <p:spPr>
          <a:xfrm>
            <a:off x="4366755" y="4944701"/>
            <a:ext cx="2747566" cy="1221834"/>
          </a:xfrm>
          <a:prstGeom prst="rect">
            <a:avLst/>
          </a:prstGeom>
        </p:spPr>
      </p:pic>
      <p:sp>
        <p:nvSpPr>
          <p:cNvPr id="49" name="TextBox 19">
            <a:extLst>
              <a:ext uri="{FF2B5EF4-FFF2-40B4-BE49-F238E27FC236}">
                <a16:creationId xmlns:a16="http://schemas.microsoft.com/office/drawing/2014/main" id="{A2CB6844-D96A-8ED2-C6A5-86E5A8E9F2C4}"/>
              </a:ext>
            </a:extLst>
          </p:cNvPr>
          <p:cNvSpPr txBox="1"/>
          <p:nvPr/>
        </p:nvSpPr>
        <p:spPr>
          <a:xfrm>
            <a:off x="178958" y="1354327"/>
            <a:ext cx="4519013" cy="2031325"/>
          </a:xfrm>
          <a:prstGeom prst="rect">
            <a:avLst/>
          </a:prstGeom>
          <a:noFill/>
        </p:spPr>
        <p:txBody>
          <a:bodyPr wrap="square" rtlCol="0">
            <a:spAutoFit/>
          </a:bodyPr>
          <a:lstStyle/>
          <a:p>
            <a:r>
              <a:rPr lang="en-US" b="1" dirty="0"/>
              <a:t>Block-coil advantages:</a:t>
            </a:r>
          </a:p>
          <a:p>
            <a:pPr marL="285750" indent="-285750">
              <a:buFont typeface="Arial" panose="020B0604020202020204" pitchFamily="34" charset="0"/>
              <a:buChar char="•"/>
            </a:pPr>
            <a:r>
              <a:rPr lang="en-US" b="1" dirty="0"/>
              <a:t>Most of the coil done with simple geometry winding (racetracks)</a:t>
            </a:r>
            <a:endParaRPr lang="en-US" dirty="0"/>
          </a:p>
          <a:p>
            <a:pPr marL="285750" indent="-285750">
              <a:buFont typeface="Arial" panose="020B0604020202020204" pitchFamily="34" charset="0"/>
              <a:buChar char="•"/>
            </a:pPr>
            <a:r>
              <a:rPr lang="en-US" dirty="0"/>
              <a:t>Stress management proposal implemented</a:t>
            </a:r>
          </a:p>
          <a:p>
            <a:r>
              <a:rPr lang="en-US" dirty="0"/>
              <a:t>Disadvantages:</a:t>
            </a:r>
          </a:p>
          <a:p>
            <a:pPr marL="285750" indent="-285750">
              <a:buFont typeface="Arial" panose="020B0604020202020204" pitchFamily="34" charset="0"/>
              <a:buChar char="•"/>
            </a:pPr>
            <a:r>
              <a:rPr lang="en-US" dirty="0"/>
              <a:t>Field quality optimization more difficult </a:t>
            </a:r>
            <a:r>
              <a:rPr lang="en-US" dirty="0">
                <a:solidFill>
                  <a:srgbClr val="C00000"/>
                </a:solidFill>
              </a:rPr>
              <a:t>(not yet optimized)</a:t>
            </a:r>
          </a:p>
        </p:txBody>
      </p:sp>
      <p:grpSp>
        <p:nvGrpSpPr>
          <p:cNvPr id="50" name="Gruppo 49">
            <a:extLst>
              <a:ext uri="{FF2B5EF4-FFF2-40B4-BE49-F238E27FC236}">
                <a16:creationId xmlns:a16="http://schemas.microsoft.com/office/drawing/2014/main" id="{90A26DD6-1192-E624-71A4-A57E3BEA7A7C}"/>
              </a:ext>
            </a:extLst>
          </p:cNvPr>
          <p:cNvGrpSpPr/>
          <p:nvPr/>
        </p:nvGrpSpPr>
        <p:grpSpPr>
          <a:xfrm>
            <a:off x="535586" y="3479914"/>
            <a:ext cx="3234556" cy="2254927"/>
            <a:chOff x="599086" y="3251314"/>
            <a:chExt cx="3234556" cy="2254927"/>
          </a:xfrm>
        </p:grpSpPr>
        <p:pic>
          <p:nvPicPr>
            <p:cNvPr id="51" name="Immagine 50" descr="Immagine che contiene schermata, Policromia, diagramma, linea&#10;&#10;Il contenuto generato dall'IA potrebbe non essere corretto.">
              <a:extLst>
                <a:ext uri="{FF2B5EF4-FFF2-40B4-BE49-F238E27FC236}">
                  <a16:creationId xmlns:a16="http://schemas.microsoft.com/office/drawing/2014/main" id="{14A6E95D-0426-9727-A0B3-655F1614B487}"/>
                </a:ext>
              </a:extLst>
            </p:cNvPr>
            <p:cNvPicPr>
              <a:picLocks noChangeAspect="1"/>
            </p:cNvPicPr>
            <p:nvPr/>
          </p:nvPicPr>
          <p:blipFill>
            <a:blip r:embed="rId4"/>
            <a:srcRect b="8317"/>
            <a:stretch>
              <a:fillRect/>
            </a:stretch>
          </p:blipFill>
          <p:spPr>
            <a:xfrm>
              <a:off x="599086" y="3251314"/>
              <a:ext cx="3234556" cy="2254927"/>
            </a:xfrm>
            <a:prstGeom prst="rect">
              <a:avLst/>
            </a:prstGeom>
          </p:spPr>
        </p:pic>
        <p:sp>
          <p:nvSpPr>
            <p:cNvPr id="52" name="CasellaDiTesto 51">
              <a:extLst>
                <a:ext uri="{FF2B5EF4-FFF2-40B4-BE49-F238E27FC236}">
                  <a16:creationId xmlns:a16="http://schemas.microsoft.com/office/drawing/2014/main" id="{E9803856-BCED-F85B-C21F-DC0C77D1166C}"/>
                </a:ext>
              </a:extLst>
            </p:cNvPr>
            <p:cNvSpPr txBox="1"/>
            <p:nvPr/>
          </p:nvSpPr>
          <p:spPr>
            <a:xfrm>
              <a:off x="1557710" y="4136252"/>
              <a:ext cx="1128835" cy="369332"/>
            </a:xfrm>
            <a:prstGeom prst="rect">
              <a:avLst/>
            </a:prstGeom>
            <a:noFill/>
          </p:spPr>
          <p:txBody>
            <a:bodyPr wrap="none" rtlCol="0">
              <a:spAutoFit/>
            </a:bodyPr>
            <a:lstStyle/>
            <a:p>
              <a:r>
                <a:rPr lang="it-IT" b="1" dirty="0">
                  <a:solidFill>
                    <a:srgbClr val="C00000"/>
                  </a:solidFill>
                </a:rPr>
                <a:t>Block-Coil</a:t>
              </a:r>
              <a:endParaRPr lang="en-GB" b="1" dirty="0">
                <a:solidFill>
                  <a:srgbClr val="C00000"/>
                </a:solidFill>
              </a:endParaRPr>
            </a:p>
          </p:txBody>
        </p:sp>
      </p:grpSp>
      <p:pic>
        <p:nvPicPr>
          <p:cNvPr id="57" name="Picture 7" descr="A diagram of a magnetic field&#10;&#10;AI-generated content may be incorrect.">
            <a:extLst>
              <a:ext uri="{FF2B5EF4-FFF2-40B4-BE49-F238E27FC236}">
                <a16:creationId xmlns:a16="http://schemas.microsoft.com/office/drawing/2014/main" id="{594757BE-590E-3AC4-9BD0-91DED9484AF9}"/>
              </a:ext>
            </a:extLst>
          </p:cNvPr>
          <p:cNvPicPr>
            <a:picLocks noChangeAspect="1"/>
          </p:cNvPicPr>
          <p:nvPr/>
        </p:nvPicPr>
        <p:blipFill>
          <a:blip r:embed="rId5">
            <a:extLst>
              <a:ext uri="{28A0092B-C50C-407E-A947-70E740481C1C}">
                <a14:useLocalDpi xmlns:a14="http://schemas.microsoft.com/office/drawing/2010/main" val="0"/>
              </a:ext>
            </a:extLst>
          </a:blip>
          <a:srcRect t="9876"/>
          <a:stretch>
            <a:fillRect/>
          </a:stretch>
        </p:blipFill>
        <p:spPr>
          <a:xfrm>
            <a:off x="8475648" y="1573852"/>
            <a:ext cx="2952838" cy="2641477"/>
          </a:xfrm>
          <a:prstGeom prst="rect">
            <a:avLst/>
          </a:prstGeom>
        </p:spPr>
      </p:pic>
      <p:sp>
        <p:nvSpPr>
          <p:cNvPr id="59" name="CasellaDiTesto 58">
            <a:extLst>
              <a:ext uri="{FF2B5EF4-FFF2-40B4-BE49-F238E27FC236}">
                <a16:creationId xmlns:a16="http://schemas.microsoft.com/office/drawing/2014/main" id="{AE8EC471-ED91-D40E-3EF0-645F86E40246}"/>
              </a:ext>
            </a:extLst>
          </p:cNvPr>
          <p:cNvSpPr txBox="1"/>
          <p:nvPr/>
        </p:nvSpPr>
        <p:spPr>
          <a:xfrm>
            <a:off x="9437327" y="3207270"/>
            <a:ext cx="1260000" cy="369332"/>
          </a:xfrm>
          <a:prstGeom prst="rect">
            <a:avLst/>
          </a:prstGeom>
          <a:noFill/>
        </p:spPr>
        <p:txBody>
          <a:bodyPr wrap="square">
            <a:spAutoFit/>
          </a:bodyPr>
          <a:lstStyle/>
          <a:p>
            <a:r>
              <a:rPr lang="en-US" dirty="0"/>
              <a:t>Coil Layout</a:t>
            </a:r>
            <a:endParaRPr lang="it-IT" dirty="0"/>
          </a:p>
        </p:txBody>
      </p:sp>
      <p:cxnSp>
        <p:nvCxnSpPr>
          <p:cNvPr id="60" name="Connettore 2 59">
            <a:extLst>
              <a:ext uri="{FF2B5EF4-FFF2-40B4-BE49-F238E27FC236}">
                <a16:creationId xmlns:a16="http://schemas.microsoft.com/office/drawing/2014/main" id="{42247AA9-680A-49F6-E5E3-BF462C968A34}"/>
              </a:ext>
            </a:extLst>
          </p:cNvPr>
          <p:cNvCxnSpPr>
            <a:cxnSpLocks/>
          </p:cNvCxnSpPr>
          <p:nvPr/>
        </p:nvCxnSpPr>
        <p:spPr>
          <a:xfrm flipH="1">
            <a:off x="9116592" y="3359058"/>
            <a:ext cx="356597" cy="135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CasellaDiTesto 60">
            <a:extLst>
              <a:ext uri="{FF2B5EF4-FFF2-40B4-BE49-F238E27FC236}">
                <a16:creationId xmlns:a16="http://schemas.microsoft.com/office/drawing/2014/main" id="{F77EA49D-AB31-191B-F66B-9742E512F6B4}"/>
              </a:ext>
            </a:extLst>
          </p:cNvPr>
          <p:cNvSpPr txBox="1"/>
          <p:nvPr/>
        </p:nvSpPr>
        <p:spPr>
          <a:xfrm>
            <a:off x="9341229" y="3853840"/>
            <a:ext cx="1535862" cy="369332"/>
          </a:xfrm>
          <a:prstGeom prst="rect">
            <a:avLst/>
          </a:prstGeom>
          <a:noFill/>
        </p:spPr>
        <p:txBody>
          <a:bodyPr wrap="square">
            <a:spAutoFit/>
          </a:bodyPr>
          <a:lstStyle/>
          <a:p>
            <a:r>
              <a:rPr lang="en-US" dirty="0"/>
              <a:t>Bore Aperture</a:t>
            </a:r>
            <a:endParaRPr lang="it-IT" dirty="0"/>
          </a:p>
        </p:txBody>
      </p:sp>
      <p:sp>
        <p:nvSpPr>
          <p:cNvPr id="62" name="Cerchio parziale 50">
            <a:extLst>
              <a:ext uri="{FF2B5EF4-FFF2-40B4-BE49-F238E27FC236}">
                <a16:creationId xmlns:a16="http://schemas.microsoft.com/office/drawing/2014/main" id="{244EC1C0-9EC7-B210-0CE6-398D09C42996}"/>
              </a:ext>
            </a:extLst>
          </p:cNvPr>
          <p:cNvSpPr/>
          <p:nvPr/>
        </p:nvSpPr>
        <p:spPr>
          <a:xfrm>
            <a:off x="8210919" y="3791511"/>
            <a:ext cx="740316" cy="740316"/>
          </a:xfrm>
          <a:prstGeom prst="pie">
            <a:avLst>
              <a:gd name="adj1" fmla="val 16181740"/>
              <a:gd name="adj2" fmla="val 1587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CasellaDiTesto 62">
            <a:extLst>
              <a:ext uri="{FF2B5EF4-FFF2-40B4-BE49-F238E27FC236}">
                <a16:creationId xmlns:a16="http://schemas.microsoft.com/office/drawing/2014/main" id="{9E1F6894-FCF4-6AA9-5EA1-C43911956480}"/>
              </a:ext>
            </a:extLst>
          </p:cNvPr>
          <p:cNvSpPr txBox="1"/>
          <p:nvPr/>
        </p:nvSpPr>
        <p:spPr>
          <a:xfrm>
            <a:off x="8743590" y="2315614"/>
            <a:ext cx="1260000" cy="369332"/>
          </a:xfrm>
          <a:prstGeom prst="rect">
            <a:avLst/>
          </a:prstGeom>
          <a:noFill/>
        </p:spPr>
        <p:txBody>
          <a:bodyPr wrap="square">
            <a:spAutoFit/>
          </a:bodyPr>
          <a:lstStyle/>
          <a:p>
            <a:r>
              <a:rPr lang="en-US" dirty="0"/>
              <a:t>Iron Yoke</a:t>
            </a:r>
            <a:endParaRPr lang="it-IT" dirty="0"/>
          </a:p>
        </p:txBody>
      </p:sp>
      <p:cxnSp>
        <p:nvCxnSpPr>
          <p:cNvPr id="64" name="Connettore 2 63">
            <a:extLst>
              <a:ext uri="{FF2B5EF4-FFF2-40B4-BE49-F238E27FC236}">
                <a16:creationId xmlns:a16="http://schemas.microsoft.com/office/drawing/2014/main" id="{72E49CAF-15F2-6E78-CBB0-E109939D5C25}"/>
              </a:ext>
            </a:extLst>
          </p:cNvPr>
          <p:cNvCxnSpPr>
            <a:cxnSpLocks/>
          </p:cNvCxnSpPr>
          <p:nvPr/>
        </p:nvCxnSpPr>
        <p:spPr>
          <a:xfrm flipH="1" flipV="1">
            <a:off x="1593067" y="3791511"/>
            <a:ext cx="77029" cy="216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D2EEA7F3-5A3E-98F6-0B19-34297C26CC52}"/>
                  </a:ext>
                </a:extLst>
              </p:cNvPr>
              <p:cNvSpPr txBox="1"/>
              <p:nvPr/>
            </p:nvSpPr>
            <p:spPr>
              <a:xfrm>
                <a:off x="679608" y="3734352"/>
                <a:ext cx="2545095" cy="6037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𝐵</m:t>
                          </m:r>
                        </m:e>
                        <m:sub>
                          <m:r>
                            <a:rPr lang="en-US" sz="1600" i="1" dirty="0" smtClean="0">
                              <a:latin typeface="Cambria Math" panose="02040503050406030204" pitchFamily="18" charset="0"/>
                            </a:rPr>
                            <m:t>𝑝𝑒𝑎𝑘</m:t>
                          </m:r>
                        </m:sub>
                      </m:sSub>
                    </m:oMath>
                  </m:oMathPara>
                </a14:m>
                <a:endParaRPr lang="it-IT"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600" b="0" i="0" dirty="0" smtClean="0">
                          <a:latin typeface="Cambria Math" panose="02040503050406030204" pitchFamily="18" charset="0"/>
                        </a:rPr>
                        <m:t>18.06 </m:t>
                      </m:r>
                      <m:r>
                        <m:rPr>
                          <m:sty m:val="p"/>
                        </m:rPr>
                        <a:rPr lang="it-IT" sz="1600" b="0" i="0" dirty="0" smtClean="0">
                          <a:latin typeface="Cambria Math" panose="02040503050406030204" pitchFamily="18" charset="0"/>
                        </a:rPr>
                        <m:t>T</m:t>
                      </m:r>
                    </m:oMath>
                  </m:oMathPara>
                </a14:m>
                <a:endParaRPr lang="it-IT" sz="1600" dirty="0"/>
              </a:p>
            </p:txBody>
          </p:sp>
        </mc:Choice>
        <mc:Fallback xmlns="">
          <p:sp>
            <p:nvSpPr>
              <p:cNvPr id="65" name="CasellaDiTesto 64">
                <a:extLst>
                  <a:ext uri="{FF2B5EF4-FFF2-40B4-BE49-F238E27FC236}">
                    <a16:creationId xmlns:a16="http://schemas.microsoft.com/office/drawing/2014/main" id="{D2EEA7F3-5A3E-98F6-0B19-34297C26CC52}"/>
                  </a:ext>
                </a:extLst>
              </p:cNvPr>
              <p:cNvSpPr txBox="1">
                <a:spLocks noRot="1" noChangeAspect="1" noMove="1" noResize="1" noEditPoints="1" noAdjustHandles="1" noChangeArrowheads="1" noChangeShapeType="1" noTextEdit="1"/>
              </p:cNvSpPr>
              <p:nvPr/>
            </p:nvSpPr>
            <p:spPr>
              <a:xfrm>
                <a:off x="679608" y="3734352"/>
                <a:ext cx="2545095" cy="603755"/>
              </a:xfrm>
              <a:prstGeom prst="rect">
                <a:avLst/>
              </a:prstGeom>
              <a:blipFill>
                <a:blip r:embed="rId6"/>
                <a:stretch>
                  <a:fillRect/>
                </a:stretch>
              </a:blipFill>
            </p:spPr>
            <p:txBody>
              <a:bodyPr/>
              <a:lstStyle/>
              <a:p>
                <a:r>
                  <a:rPr lang="it-IT">
                    <a:noFill/>
                  </a:rPr>
                  <a:t> </a:t>
                </a:r>
              </a:p>
            </p:txBody>
          </p:sp>
        </mc:Fallback>
      </mc:AlternateContent>
      <p:sp>
        <p:nvSpPr>
          <p:cNvPr id="12" name="CasellaDiTesto 11">
            <a:extLst>
              <a:ext uri="{FF2B5EF4-FFF2-40B4-BE49-F238E27FC236}">
                <a16:creationId xmlns:a16="http://schemas.microsoft.com/office/drawing/2014/main" id="{51CDC5AA-439F-1FB3-50BB-04BECCF44B7F}"/>
              </a:ext>
            </a:extLst>
          </p:cNvPr>
          <p:cNvSpPr txBox="1"/>
          <p:nvPr/>
        </p:nvSpPr>
        <p:spPr>
          <a:xfrm>
            <a:off x="3812858" y="4725131"/>
            <a:ext cx="1749024" cy="307777"/>
          </a:xfrm>
          <a:prstGeom prst="rect">
            <a:avLst/>
          </a:prstGeom>
          <a:noFill/>
        </p:spPr>
        <p:txBody>
          <a:bodyPr wrap="square" rtlCol="0">
            <a:spAutoFit/>
          </a:bodyPr>
          <a:lstStyle/>
          <a:p>
            <a:r>
              <a:rPr lang="en-GB" sz="1400" b="1" dirty="0"/>
              <a:t>Stacked cable</a:t>
            </a:r>
          </a:p>
        </p:txBody>
      </p:sp>
      <p:cxnSp>
        <p:nvCxnSpPr>
          <p:cNvPr id="15" name="Connettore 2 14">
            <a:extLst>
              <a:ext uri="{FF2B5EF4-FFF2-40B4-BE49-F238E27FC236}">
                <a16:creationId xmlns:a16="http://schemas.microsoft.com/office/drawing/2014/main" id="{75FCB2E2-9E23-1426-5B9E-E26732E21199}"/>
              </a:ext>
            </a:extLst>
          </p:cNvPr>
          <p:cNvCxnSpPr>
            <a:cxnSpLocks/>
          </p:cNvCxnSpPr>
          <p:nvPr/>
        </p:nvCxnSpPr>
        <p:spPr>
          <a:xfrm flipH="1">
            <a:off x="8829042" y="4010218"/>
            <a:ext cx="613670" cy="22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7" descr="A diagram of a magnetic field&#10;&#10;AI-generated content may be incorrect.">
            <a:extLst>
              <a:ext uri="{FF2B5EF4-FFF2-40B4-BE49-F238E27FC236}">
                <a16:creationId xmlns:a16="http://schemas.microsoft.com/office/drawing/2014/main" id="{CEA76DA9-9DD7-8388-5448-B0C94E9EFAB3}"/>
              </a:ext>
            </a:extLst>
          </p:cNvPr>
          <p:cNvPicPr>
            <a:picLocks noChangeAspect="1"/>
          </p:cNvPicPr>
          <p:nvPr/>
        </p:nvPicPr>
        <p:blipFill>
          <a:blip r:embed="rId5">
            <a:extLst>
              <a:ext uri="{28A0092B-C50C-407E-A947-70E740481C1C}">
                <a14:useLocalDpi xmlns:a14="http://schemas.microsoft.com/office/drawing/2010/main" val="0"/>
              </a:ext>
            </a:extLst>
          </a:blip>
          <a:srcRect l="74757" t="8210" r="-2664" b="53360"/>
          <a:stretch>
            <a:fillRect/>
          </a:stretch>
        </p:blipFill>
        <p:spPr>
          <a:xfrm>
            <a:off x="10504743" y="1532810"/>
            <a:ext cx="1188472" cy="1624474"/>
          </a:xfrm>
          <a:prstGeom prst="rect">
            <a:avLst/>
          </a:prstGeom>
        </p:spPr>
      </p:pic>
      <p:grpSp>
        <p:nvGrpSpPr>
          <p:cNvPr id="24" name="Gruppo 23">
            <a:extLst>
              <a:ext uri="{FF2B5EF4-FFF2-40B4-BE49-F238E27FC236}">
                <a16:creationId xmlns:a16="http://schemas.microsoft.com/office/drawing/2014/main" id="{425B3476-1C01-7AFB-761D-652DAC11A99C}"/>
              </a:ext>
            </a:extLst>
          </p:cNvPr>
          <p:cNvGrpSpPr/>
          <p:nvPr/>
        </p:nvGrpSpPr>
        <p:grpSpPr>
          <a:xfrm>
            <a:off x="178958" y="5719702"/>
            <a:ext cx="4296778" cy="482986"/>
            <a:chOff x="310672" y="4736085"/>
            <a:chExt cx="4844923" cy="544602"/>
          </a:xfrm>
        </p:grpSpPr>
        <p:pic>
          <p:nvPicPr>
            <p:cNvPr id="22" name="Immagine 21" descr="Immagine che contiene schermata, Policromia, diagramma, linea&#10;&#10;Il contenuto generato dall'IA potrebbe non essere corretto.">
              <a:extLst>
                <a:ext uri="{FF2B5EF4-FFF2-40B4-BE49-F238E27FC236}">
                  <a16:creationId xmlns:a16="http://schemas.microsoft.com/office/drawing/2014/main" id="{6135656A-266E-5339-90B4-AE5E6516AC35}"/>
                </a:ext>
              </a:extLst>
            </p:cNvPr>
            <p:cNvPicPr>
              <a:picLocks noChangeAspect="1"/>
            </p:cNvPicPr>
            <p:nvPr/>
          </p:nvPicPr>
          <p:blipFill>
            <a:blip r:embed="rId4"/>
            <a:srcRect t="87958" b="4082"/>
            <a:stretch>
              <a:fillRect/>
            </a:stretch>
          </p:blipFill>
          <p:spPr>
            <a:xfrm>
              <a:off x="482600" y="4736085"/>
              <a:ext cx="4067700" cy="246221"/>
            </a:xfrm>
            <a:prstGeom prst="rect">
              <a:avLst/>
            </a:prstGeom>
          </p:spPr>
        </p:pic>
        <p:sp>
          <p:nvSpPr>
            <p:cNvPr id="23" name="CasellaDiTesto 22">
              <a:extLst>
                <a:ext uri="{FF2B5EF4-FFF2-40B4-BE49-F238E27FC236}">
                  <a16:creationId xmlns:a16="http://schemas.microsoft.com/office/drawing/2014/main" id="{26E4D15C-1934-C479-A453-6B54ACB68545}"/>
                </a:ext>
              </a:extLst>
            </p:cNvPr>
            <p:cNvSpPr txBox="1"/>
            <p:nvPr/>
          </p:nvSpPr>
          <p:spPr>
            <a:xfrm>
              <a:off x="310672" y="4985703"/>
              <a:ext cx="4844923" cy="294984"/>
            </a:xfrm>
            <a:prstGeom prst="rect">
              <a:avLst/>
            </a:prstGeom>
            <a:noFill/>
          </p:spPr>
          <p:txBody>
            <a:bodyPr wrap="square" rtlCol="0">
              <a:spAutoFit/>
            </a:bodyPr>
            <a:lstStyle/>
            <a:p>
              <a:r>
                <a:rPr lang="en-GB" sz="1050" dirty="0"/>
                <a:t>0.24    2.19    4.13    6.09   8.03   9.98   11.93   13.88   15.83  18.06</a:t>
              </a:r>
            </a:p>
          </p:txBody>
        </p:sp>
      </p:grpSp>
      <p:sp>
        <p:nvSpPr>
          <p:cNvPr id="26" name="CasellaDiTesto 25">
            <a:extLst>
              <a:ext uri="{FF2B5EF4-FFF2-40B4-BE49-F238E27FC236}">
                <a16:creationId xmlns:a16="http://schemas.microsoft.com/office/drawing/2014/main" id="{F7783B9E-C01E-1366-AE57-F465FC8418C9}"/>
              </a:ext>
            </a:extLst>
          </p:cNvPr>
          <p:cNvSpPr txBox="1"/>
          <p:nvPr/>
        </p:nvSpPr>
        <p:spPr>
          <a:xfrm>
            <a:off x="3273380" y="5505409"/>
            <a:ext cx="910841" cy="369332"/>
          </a:xfrm>
          <a:prstGeom prst="rect">
            <a:avLst/>
          </a:prstGeom>
          <a:noFill/>
        </p:spPr>
        <p:txBody>
          <a:bodyPr wrap="square" rtlCol="0">
            <a:spAutoFit/>
          </a:bodyPr>
          <a:lstStyle/>
          <a:p>
            <a:r>
              <a:rPr lang="en-GB" dirty="0"/>
              <a:t>B[T]</a:t>
            </a:r>
          </a:p>
        </p:txBody>
      </p:sp>
      <p:sp>
        <p:nvSpPr>
          <p:cNvPr id="27" name="CasellaDiTesto 26">
            <a:extLst>
              <a:ext uri="{FF2B5EF4-FFF2-40B4-BE49-F238E27FC236}">
                <a16:creationId xmlns:a16="http://schemas.microsoft.com/office/drawing/2014/main" id="{4E098B33-B9B2-41DF-F277-2A312D281BCB}"/>
              </a:ext>
            </a:extLst>
          </p:cNvPr>
          <p:cNvSpPr txBox="1"/>
          <p:nvPr/>
        </p:nvSpPr>
        <p:spPr>
          <a:xfrm>
            <a:off x="9910983" y="1619058"/>
            <a:ext cx="910841" cy="369332"/>
          </a:xfrm>
          <a:prstGeom prst="rect">
            <a:avLst/>
          </a:prstGeom>
          <a:noFill/>
        </p:spPr>
        <p:txBody>
          <a:bodyPr wrap="square" rtlCol="0">
            <a:spAutoFit/>
          </a:bodyPr>
          <a:lstStyle/>
          <a:p>
            <a:r>
              <a:rPr lang="en-GB" dirty="0"/>
              <a:t>B[T]</a:t>
            </a:r>
          </a:p>
        </p:txBody>
      </p:sp>
      <p:sp>
        <p:nvSpPr>
          <p:cNvPr id="28" name="Rettangolo 27">
            <a:extLst>
              <a:ext uri="{FF2B5EF4-FFF2-40B4-BE49-F238E27FC236}">
                <a16:creationId xmlns:a16="http://schemas.microsoft.com/office/drawing/2014/main" id="{03A1E68A-D4CA-619C-E563-E60D6A41FEC5}"/>
              </a:ext>
            </a:extLst>
          </p:cNvPr>
          <p:cNvSpPr/>
          <p:nvPr/>
        </p:nvSpPr>
        <p:spPr>
          <a:xfrm>
            <a:off x="2535479" y="3849570"/>
            <a:ext cx="732267" cy="74031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Energies 11 00792 g003 550">
            <a:extLst>
              <a:ext uri="{FF2B5EF4-FFF2-40B4-BE49-F238E27FC236}">
                <a16:creationId xmlns:a16="http://schemas.microsoft.com/office/drawing/2014/main" id="{C175F939-11CA-5C3E-8EEF-1B99BBF94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300" y="3575897"/>
            <a:ext cx="2423132" cy="89435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2C49F35-0625-964A-9ABF-BFD56F7646FA}"/>
              </a:ext>
            </a:extLst>
          </p:cNvPr>
          <p:cNvSpPr txBox="1"/>
          <p:nvPr/>
        </p:nvSpPr>
        <p:spPr>
          <a:xfrm>
            <a:off x="3462457" y="3653623"/>
            <a:ext cx="1749024" cy="307777"/>
          </a:xfrm>
          <a:prstGeom prst="rect">
            <a:avLst/>
          </a:prstGeom>
          <a:noFill/>
        </p:spPr>
        <p:txBody>
          <a:bodyPr wrap="square" rtlCol="0">
            <a:spAutoFit/>
          </a:bodyPr>
          <a:lstStyle/>
          <a:p>
            <a:r>
              <a:rPr lang="en-GB" sz="1400" b="1" dirty="0"/>
              <a:t>Stacked cable</a:t>
            </a:r>
          </a:p>
        </p:txBody>
      </p:sp>
      <p:pic>
        <p:nvPicPr>
          <p:cNvPr id="5" name="Immagine 4">
            <a:extLst>
              <a:ext uri="{FF2B5EF4-FFF2-40B4-BE49-F238E27FC236}">
                <a16:creationId xmlns:a16="http://schemas.microsoft.com/office/drawing/2014/main" id="{4838A752-830F-9957-C0FE-C89C4E85F0B0}"/>
              </a:ext>
            </a:extLst>
          </p:cNvPr>
          <p:cNvPicPr>
            <a:picLocks noChangeAspect="1"/>
          </p:cNvPicPr>
          <p:nvPr/>
        </p:nvPicPr>
        <p:blipFill>
          <a:blip r:embed="rId8"/>
          <a:stretch>
            <a:fillRect/>
          </a:stretch>
        </p:blipFill>
        <p:spPr>
          <a:xfrm>
            <a:off x="3592074" y="4007720"/>
            <a:ext cx="986256" cy="254783"/>
          </a:xfrm>
          <a:prstGeom prst="rect">
            <a:avLst/>
          </a:prstGeom>
        </p:spPr>
      </p:pic>
      <p:sp>
        <p:nvSpPr>
          <p:cNvPr id="6" name="Rettangolo 5">
            <a:extLst>
              <a:ext uri="{FF2B5EF4-FFF2-40B4-BE49-F238E27FC236}">
                <a16:creationId xmlns:a16="http://schemas.microsoft.com/office/drawing/2014/main" id="{2D6C5AC4-B9B1-F44F-33B9-E29CAD1D5E6D}"/>
              </a:ext>
            </a:extLst>
          </p:cNvPr>
          <p:cNvSpPr/>
          <p:nvPr/>
        </p:nvSpPr>
        <p:spPr>
          <a:xfrm>
            <a:off x="3870119" y="4712280"/>
            <a:ext cx="3244201" cy="148227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2C0C10CC-1D39-11D3-741D-DF1CF8A4039C}"/>
              </a:ext>
            </a:extLst>
          </p:cNvPr>
          <p:cNvSpPr/>
          <p:nvPr/>
        </p:nvSpPr>
        <p:spPr>
          <a:xfrm>
            <a:off x="3442524" y="3556956"/>
            <a:ext cx="3578908" cy="9626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a:extLst>
              <a:ext uri="{FF2B5EF4-FFF2-40B4-BE49-F238E27FC236}">
                <a16:creationId xmlns:a16="http://schemas.microsoft.com/office/drawing/2014/main" id="{340C3392-9E37-1E5E-9793-D0894525F176}"/>
              </a:ext>
            </a:extLst>
          </p:cNvPr>
          <p:cNvSpPr/>
          <p:nvPr/>
        </p:nvSpPr>
        <p:spPr>
          <a:xfrm>
            <a:off x="2401255" y="3433466"/>
            <a:ext cx="873434" cy="4025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Connettore 2 15">
            <a:extLst>
              <a:ext uri="{FF2B5EF4-FFF2-40B4-BE49-F238E27FC236}">
                <a16:creationId xmlns:a16="http://schemas.microsoft.com/office/drawing/2014/main" id="{852DB559-FD70-2059-A927-D8A928F88107}"/>
              </a:ext>
            </a:extLst>
          </p:cNvPr>
          <p:cNvCxnSpPr>
            <a:cxnSpLocks/>
          </p:cNvCxnSpPr>
          <p:nvPr/>
        </p:nvCxnSpPr>
        <p:spPr>
          <a:xfrm>
            <a:off x="3267746" y="4327192"/>
            <a:ext cx="367001" cy="357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7C6B2E8A-62E7-E3D7-33E8-0065D99C1E4C}"/>
              </a:ext>
            </a:extLst>
          </p:cNvPr>
          <p:cNvCxnSpPr>
            <a:cxnSpLocks/>
          </p:cNvCxnSpPr>
          <p:nvPr/>
        </p:nvCxnSpPr>
        <p:spPr>
          <a:xfrm flipV="1">
            <a:off x="3255826" y="3628003"/>
            <a:ext cx="182313" cy="188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0">
            <a:extLst>
              <a:ext uri="{FF2B5EF4-FFF2-40B4-BE49-F238E27FC236}">
                <a16:creationId xmlns:a16="http://schemas.microsoft.com/office/drawing/2014/main" id="{C260DBF9-FF38-A3D8-B46A-5A09E8CEC877}"/>
              </a:ext>
            </a:extLst>
          </p:cNvPr>
          <p:cNvGraphicFramePr>
            <a:graphicFrameLocks noGrp="1"/>
          </p:cNvGraphicFramePr>
          <p:nvPr/>
        </p:nvGraphicFramePr>
        <p:xfrm>
          <a:off x="7364697" y="4324349"/>
          <a:ext cx="2306221" cy="1881780"/>
        </p:xfrm>
        <a:graphic>
          <a:graphicData uri="http://schemas.openxmlformats.org/drawingml/2006/table">
            <a:tbl>
              <a:tblPr firstRow="1" bandRow="1">
                <a:tableStyleId>{5C22544A-7EE6-4342-B048-85BDC9FD1C3A}</a:tableStyleId>
              </a:tblPr>
              <a:tblGrid>
                <a:gridCol w="875348">
                  <a:extLst>
                    <a:ext uri="{9D8B030D-6E8A-4147-A177-3AD203B41FA5}">
                      <a16:colId xmlns:a16="http://schemas.microsoft.com/office/drawing/2014/main" val="2815060668"/>
                    </a:ext>
                  </a:extLst>
                </a:gridCol>
                <a:gridCol w="835342">
                  <a:extLst>
                    <a:ext uri="{9D8B030D-6E8A-4147-A177-3AD203B41FA5}">
                      <a16:colId xmlns:a16="http://schemas.microsoft.com/office/drawing/2014/main" val="323453145"/>
                    </a:ext>
                  </a:extLst>
                </a:gridCol>
                <a:gridCol w="595531">
                  <a:extLst>
                    <a:ext uri="{9D8B030D-6E8A-4147-A177-3AD203B41FA5}">
                      <a16:colId xmlns:a16="http://schemas.microsoft.com/office/drawing/2014/main" val="1603338829"/>
                    </a:ext>
                  </a:extLst>
                </a:gridCol>
              </a:tblGrid>
              <a:tr h="313630">
                <a:tc>
                  <a:txBody>
                    <a:bodyPr/>
                    <a:lstStyle/>
                    <a:p>
                      <a:r>
                        <a:rPr lang="en-US" sz="1200" dirty="0">
                          <a:solidFill>
                            <a:schemeClr val="tx1"/>
                          </a:solidFill>
                          <a:latin typeface="+mn-lt"/>
                        </a:rPr>
                        <a:t>Parameter</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U.M.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313630">
                <a:tc>
                  <a:txBody>
                    <a:bodyPr/>
                    <a:lstStyle/>
                    <a:p>
                      <a:r>
                        <a:rPr lang="en-US" sz="1200" b="1" dirty="0">
                          <a:latin typeface="+mn-lt"/>
                        </a:rPr>
                        <a:t>∆T</a:t>
                      </a:r>
                      <a:r>
                        <a:rPr lang="en-US" sz="1200" b="1" baseline="-25000" dirty="0">
                          <a:latin typeface="+mn-lt"/>
                        </a:rPr>
                        <a:t>MARGIN</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K</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574170"/>
                  </a:ext>
                </a:extLst>
              </a:tr>
              <a:tr h="313630">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Aperture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mm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6474559"/>
                  </a:ext>
                </a:extLst>
              </a:tr>
              <a:tr h="313630">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E</a:t>
                      </a:r>
                      <a:r>
                        <a:rPr lang="en-US" sz="1200" b="1" baseline="-25000" dirty="0">
                          <a:latin typeface="+mn-lt"/>
                        </a:rPr>
                        <a:t>STORED</a:t>
                      </a:r>
                      <a:r>
                        <a:rPr lang="en-US" sz="1200" b="1" baseline="0" dirty="0">
                          <a:latin typeface="+mn-lt"/>
                        </a:rPr>
                        <a:t>/V</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J/mm</a:t>
                      </a:r>
                      <a:r>
                        <a:rPr lang="en-US" sz="1200" baseline="30000" dirty="0">
                          <a:latin typeface="+mn-lt"/>
                        </a:rPr>
                        <a:t>3</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5262834"/>
                  </a:ext>
                </a:extLst>
              </a:tr>
              <a:tr h="313630">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E</a:t>
                      </a:r>
                      <a:r>
                        <a:rPr lang="en-US" sz="1200" b="1" baseline="-25000" dirty="0">
                          <a:latin typeface="+mn-lt"/>
                        </a:rPr>
                        <a:t>STORED</a:t>
                      </a:r>
                      <a:r>
                        <a:rPr lang="en-US" sz="1200" b="1" baseline="0" dirty="0">
                          <a:latin typeface="+mn-lt"/>
                        </a:rPr>
                        <a:t>/L</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5.3</a:t>
                      </a:r>
                      <a:r>
                        <a:rPr lang="en-US" sz="1200" baseline="30000" dirty="0">
                          <a:latin typeface="+mn-lt"/>
                        </a:rPr>
                        <a:t>1</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MJ/m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7698638"/>
                  </a:ext>
                </a:extLst>
              </a:tr>
              <a:tr h="313630">
                <a:tc>
                  <a:txBody>
                    <a:bodyPr/>
                    <a:lstStyle/>
                    <a:p>
                      <a:r>
                        <a:rPr lang="en-US" sz="1200" b="1" dirty="0">
                          <a:latin typeface="+mn-lt"/>
                        </a:rPr>
                        <a:t>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853</a:t>
                      </a:r>
                      <a:r>
                        <a:rPr lang="en-US" sz="1200" baseline="30000" dirty="0">
                          <a:latin typeface="+mn-lt"/>
                        </a:rPr>
                        <a:t>1</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latin typeface="+mn-lt"/>
                        </a:rPr>
                        <a:t>mH</a:t>
                      </a:r>
                      <a:r>
                        <a:rPr lang="en-US" sz="1200" dirty="0">
                          <a:latin typeface="+mn-lt"/>
                        </a:rPr>
                        <a:t>/m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4273162"/>
                  </a:ext>
                </a:extLst>
              </a:tr>
            </a:tbl>
          </a:graphicData>
        </a:graphic>
      </p:graphicFrame>
      <p:graphicFrame>
        <p:nvGraphicFramePr>
          <p:cNvPr id="21" name="Table 8">
            <a:extLst>
              <a:ext uri="{FF2B5EF4-FFF2-40B4-BE49-F238E27FC236}">
                <a16:creationId xmlns:a16="http://schemas.microsoft.com/office/drawing/2014/main" id="{A9985753-24CD-E0AE-41DB-FDE03CD5EA41}"/>
              </a:ext>
            </a:extLst>
          </p:cNvPr>
          <p:cNvGraphicFramePr>
            <a:graphicFrameLocks noGrp="1"/>
          </p:cNvGraphicFramePr>
          <p:nvPr/>
        </p:nvGraphicFramePr>
        <p:xfrm>
          <a:off x="4745711" y="1503919"/>
          <a:ext cx="3328067" cy="1920240"/>
        </p:xfrm>
        <a:graphic>
          <a:graphicData uri="http://schemas.openxmlformats.org/drawingml/2006/table">
            <a:tbl>
              <a:tblPr firstRow="1" bandRow="1">
                <a:tableStyleId>{5C22544A-7EE6-4342-B048-85BDC9FD1C3A}</a:tableStyleId>
              </a:tblPr>
              <a:tblGrid>
                <a:gridCol w="1426472">
                  <a:extLst>
                    <a:ext uri="{9D8B030D-6E8A-4147-A177-3AD203B41FA5}">
                      <a16:colId xmlns:a16="http://schemas.microsoft.com/office/drawing/2014/main" val="2815060668"/>
                    </a:ext>
                  </a:extLst>
                </a:gridCol>
                <a:gridCol w="931113">
                  <a:extLst>
                    <a:ext uri="{9D8B030D-6E8A-4147-A177-3AD203B41FA5}">
                      <a16:colId xmlns:a16="http://schemas.microsoft.com/office/drawing/2014/main" val="323453145"/>
                    </a:ext>
                  </a:extLst>
                </a:gridCol>
                <a:gridCol w="970482">
                  <a:extLst>
                    <a:ext uri="{9D8B030D-6E8A-4147-A177-3AD203B41FA5}">
                      <a16:colId xmlns:a16="http://schemas.microsoft.com/office/drawing/2014/main" val="1603338829"/>
                    </a:ext>
                  </a:extLst>
                </a:gridCol>
              </a:tblGrid>
              <a:tr h="268825">
                <a:tc>
                  <a:txBody>
                    <a:bodyPr/>
                    <a:lstStyle/>
                    <a:p>
                      <a:r>
                        <a:rPr lang="en-US" sz="1200" dirty="0">
                          <a:solidFill>
                            <a:schemeClr val="tx1"/>
                          </a:solidFill>
                          <a:latin typeface="+mn-lt"/>
                        </a:rPr>
                        <a:t>Parameter</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U.M.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268825">
                <a:tc>
                  <a:txBody>
                    <a:bodyPr/>
                    <a:lstStyle/>
                    <a:p>
                      <a:r>
                        <a:rPr lang="en-US" sz="1200" b="1" dirty="0">
                          <a:latin typeface="+mn-lt"/>
                        </a:rPr>
                        <a:t>I</a:t>
                      </a:r>
                      <a:r>
                        <a:rPr lang="en-US" sz="1200" b="1" baseline="-25000" dirty="0">
                          <a:latin typeface="+mn-lt"/>
                        </a:rPr>
                        <a:t>OP</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3515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96894"/>
                  </a:ext>
                </a:extLst>
              </a:tr>
              <a:tr h="268825">
                <a:tc>
                  <a:txBody>
                    <a:bodyPr/>
                    <a:lstStyle/>
                    <a:p>
                      <a:r>
                        <a:rPr lang="en-US" sz="1200" b="1" dirty="0">
                          <a:latin typeface="+mn-lt"/>
                        </a:rPr>
                        <a:t>J</a:t>
                      </a:r>
                      <a:r>
                        <a:rPr lang="en-US" sz="1200" b="1" baseline="-25000" dirty="0">
                          <a:latin typeface="+mn-lt"/>
                        </a:rPr>
                        <a:t>ENG</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542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A/mm</a:t>
                      </a:r>
                      <a:r>
                        <a:rPr lang="en-US" sz="1200" baseline="30000" dirty="0">
                          <a:latin typeface="+mn-lt"/>
                        </a:rPr>
                        <a:t>2</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1988661"/>
                  </a:ext>
                </a:extLst>
              </a:tr>
              <a:tr h="268825">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J</a:t>
                      </a:r>
                      <a:r>
                        <a:rPr lang="en-US" sz="1200" b="1" baseline="-25000" dirty="0">
                          <a:latin typeface="+mn-lt"/>
                        </a:rPr>
                        <a:t>COPPER</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1820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027487" rtl="0" eaLnBrk="1" fontAlgn="auto" latinLnBrk="0" hangingPunct="1">
                        <a:lnSpc>
                          <a:spcPct val="100000"/>
                        </a:lnSpc>
                        <a:spcBef>
                          <a:spcPts val="0"/>
                        </a:spcBef>
                        <a:spcAft>
                          <a:spcPts val="0"/>
                        </a:spcAft>
                        <a:buClrTx/>
                        <a:buSzTx/>
                        <a:buFontTx/>
                        <a:buNone/>
                        <a:tabLst/>
                        <a:defRPr/>
                      </a:pPr>
                      <a:r>
                        <a:rPr lang="en-US" sz="1200" dirty="0">
                          <a:latin typeface="+mn-lt"/>
                        </a:rPr>
                        <a:t>A/mm</a:t>
                      </a:r>
                      <a:r>
                        <a:rPr lang="en-US" sz="1200" baseline="30000" dirty="0">
                          <a:latin typeface="+mn-lt"/>
                        </a:rPr>
                        <a:t>2</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890958"/>
                  </a:ext>
                </a:extLst>
              </a:tr>
              <a:tr h="268825">
                <a:tc>
                  <a:txBody>
                    <a:bodyPr/>
                    <a:lstStyle/>
                    <a:p>
                      <a:r>
                        <a:rPr lang="en-US" sz="1200" b="1" dirty="0">
                          <a:latin typeface="+mn-lt"/>
                        </a:rPr>
                        <a:t>B</a:t>
                      </a:r>
                      <a:r>
                        <a:rPr lang="en-US" sz="1200" b="1" baseline="-25000" dirty="0">
                          <a:latin typeface="+mn-lt"/>
                        </a:rPr>
                        <a:t>1</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655531"/>
                  </a:ext>
                </a:extLst>
              </a:tr>
              <a:tr h="268825">
                <a:tc>
                  <a:txBody>
                    <a:bodyPr/>
                    <a:lstStyle/>
                    <a:p>
                      <a:r>
                        <a:rPr lang="en-US" sz="1200" b="1" dirty="0">
                          <a:latin typeface="+mn-lt"/>
                        </a:rPr>
                        <a:t>B</a:t>
                      </a:r>
                      <a:r>
                        <a:rPr lang="en-US" sz="1200" b="1" baseline="-25000" dirty="0">
                          <a:latin typeface="+mn-lt"/>
                        </a:rPr>
                        <a:t>PEAK</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9027"/>
                  </a:ext>
                </a:extLst>
              </a:tr>
              <a:tr h="268825">
                <a:tc>
                  <a:txBody>
                    <a:bodyPr/>
                    <a:lstStyle/>
                    <a:p>
                      <a:r>
                        <a:rPr lang="en-US" sz="1200" b="1" dirty="0">
                          <a:latin typeface="+mn-lt"/>
                        </a:rPr>
                        <a:t>T</a:t>
                      </a:r>
                      <a:r>
                        <a:rPr lang="en-US" sz="1200" b="1" baseline="-25000" dirty="0">
                          <a:latin typeface="+mn-lt"/>
                        </a:rPr>
                        <a:t>OP</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K</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733177"/>
                  </a:ext>
                </a:extLst>
              </a:tr>
            </a:tbl>
          </a:graphicData>
        </a:graphic>
      </p:graphicFrame>
      <p:pic>
        <p:nvPicPr>
          <p:cNvPr id="29" name="Immagine 28">
            <a:extLst>
              <a:ext uri="{FF2B5EF4-FFF2-40B4-BE49-F238E27FC236}">
                <a16:creationId xmlns:a16="http://schemas.microsoft.com/office/drawing/2014/main" id="{FC4BADA0-B4D4-74E7-1D16-717D238F9285}"/>
              </a:ext>
            </a:extLst>
          </p:cNvPr>
          <p:cNvPicPr>
            <a:picLocks noChangeAspect="1"/>
          </p:cNvPicPr>
          <p:nvPr/>
        </p:nvPicPr>
        <p:blipFill>
          <a:blip r:embed="rId8"/>
          <a:stretch>
            <a:fillRect/>
          </a:stretch>
        </p:blipFill>
        <p:spPr>
          <a:xfrm rot="5400000">
            <a:off x="3592074" y="5416103"/>
            <a:ext cx="986256" cy="254783"/>
          </a:xfrm>
          <a:prstGeom prst="rect">
            <a:avLst/>
          </a:prstGeom>
        </p:spPr>
      </p:pic>
      <mc:AlternateContent xmlns:mc="http://schemas.openxmlformats.org/markup-compatibility/2006" xmlns:a14="http://schemas.microsoft.com/office/drawing/2010/main">
        <mc:Choice Requires="a14">
          <p:graphicFrame>
            <p:nvGraphicFramePr>
              <p:cNvPr id="32" name="Table 9">
                <a:extLst>
                  <a:ext uri="{FF2B5EF4-FFF2-40B4-BE49-F238E27FC236}">
                    <a16:creationId xmlns:a16="http://schemas.microsoft.com/office/drawing/2014/main" id="{EF6BAAEE-263D-AE29-185B-72280011C6FC}"/>
                  </a:ext>
                </a:extLst>
              </p:cNvPr>
              <p:cNvGraphicFramePr>
                <a:graphicFrameLocks noGrp="1"/>
              </p:cNvGraphicFramePr>
              <p:nvPr/>
            </p:nvGraphicFramePr>
            <p:xfrm>
              <a:off x="9851792" y="4314290"/>
              <a:ext cx="1767522" cy="1887180"/>
            </p:xfrm>
            <a:graphic>
              <a:graphicData uri="http://schemas.openxmlformats.org/drawingml/2006/table">
                <a:tbl>
                  <a:tblPr firstRow="1" bandRow="1">
                    <a:tableStyleId>{5C22544A-7EE6-4342-B048-85BDC9FD1C3A}</a:tableStyleId>
                  </a:tblPr>
                  <a:tblGrid>
                    <a:gridCol w="932180">
                      <a:extLst>
                        <a:ext uri="{9D8B030D-6E8A-4147-A177-3AD203B41FA5}">
                          <a16:colId xmlns:a16="http://schemas.microsoft.com/office/drawing/2014/main" val="2815060668"/>
                        </a:ext>
                      </a:extLst>
                    </a:gridCol>
                    <a:gridCol w="835342">
                      <a:extLst>
                        <a:ext uri="{9D8B030D-6E8A-4147-A177-3AD203B41FA5}">
                          <a16:colId xmlns:a16="http://schemas.microsoft.com/office/drawing/2014/main" val="323453145"/>
                        </a:ext>
                      </a:extLst>
                    </a:gridCol>
                  </a:tblGrid>
                  <a:tr h="314530">
                    <a:tc>
                      <a:txBody>
                        <a:bodyPr/>
                        <a:lstStyle/>
                        <a:p>
                          <a:r>
                            <a:rPr lang="en-US" sz="1200" dirty="0">
                              <a:solidFill>
                                <a:schemeClr val="tx1"/>
                              </a:solidFill>
                              <a:latin typeface="+mn-lt"/>
                            </a:rPr>
                            <a:t>Harmonics</a:t>
                          </a:r>
                          <a:r>
                            <a:rPr lang="en-US" sz="1200" baseline="30000" dirty="0">
                              <a:solidFill>
                                <a:schemeClr val="tx1"/>
                              </a:solidFill>
                              <a:latin typeface="+mn-lt"/>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314530">
                    <a:tc>
                      <a:txBody>
                        <a:bodyPr/>
                        <a:lstStyle/>
                        <a:p>
                          <a:r>
                            <a:rPr lang="en-US" sz="1200" b="1" dirty="0">
                              <a:latin typeface="+mn-lt"/>
                            </a:rPr>
                            <a:t>B3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rgbClr val="C00000"/>
                              </a:solidFill>
                              <a:latin typeface="+mn-lt"/>
                            </a:rPr>
                            <a:t>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9560433"/>
                      </a:ext>
                    </a:extLst>
                  </a:tr>
                  <a:tr h="314530">
                    <a:tc>
                      <a:txBody>
                        <a:bodyPr/>
                        <a:lstStyle/>
                        <a:p>
                          <a:r>
                            <a:rPr lang="en-US" sz="1200" b="1" dirty="0">
                              <a:latin typeface="+mn-lt"/>
                            </a:rPr>
                            <a:t>b5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rgbClr val="C00000"/>
                              </a:solidFill>
                              <a:latin typeface="+mn-lt"/>
                            </a:rPr>
                            <a:t>-0.36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790269"/>
                      </a:ext>
                    </a:extLst>
                  </a:tr>
                  <a:tr h="314530">
                    <a:tc>
                      <a:txBody>
                        <a:bodyPr/>
                        <a:lstStyle/>
                        <a:p>
                          <a:r>
                            <a:rPr lang="en-US" sz="1200" b="1" dirty="0">
                              <a:latin typeface="+mn-lt"/>
                            </a:rPr>
                            <a:t>b7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rgbClr val="C00000"/>
                              </a:solidFill>
                              <a:latin typeface="+mn-lt"/>
                            </a:rPr>
                            <a:t>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0101078"/>
                      </a:ext>
                    </a:extLst>
                  </a:tr>
                  <a:tr h="314530">
                    <a:tc gridSpan="2">
                      <a:txBody>
                        <a:bodyPr/>
                        <a:lstStyle/>
                        <a:p>
                          <a:r>
                            <a:rPr lang="en-US" sz="1200" b="1" dirty="0">
                              <a:latin typeface="+mn-lt"/>
                            </a:rPr>
                            <a:t>Conductor Quantity</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1106388"/>
                      </a:ext>
                    </a:extLst>
                  </a:tr>
                  <a:tr h="314530">
                    <a:tc>
                      <a:txBody>
                        <a:bodyPr/>
                        <a:lstStyle/>
                        <a:p>
                          <a:pPr/>
                          <a14:m>
                            <m:oMathPara xmlns:m="http://schemas.openxmlformats.org/officeDocument/2006/math">
                              <m:oMathParaPr>
                                <m:jc m:val="centerGroup"/>
                              </m:oMathParaPr>
                              <m:oMath xmlns:m="http://schemas.openxmlformats.org/officeDocument/2006/math">
                                <m:sSub>
                                  <m:sSubPr>
                                    <m:ctrlPr>
                                      <a:rPr lang="en-US" sz="1200" b="1" i="1" dirty="0" smtClean="0">
                                        <a:latin typeface="Cambria Math" panose="02040503050406030204" pitchFamily="18" charset="0"/>
                                      </a:rPr>
                                    </m:ctrlPr>
                                  </m:sSubPr>
                                  <m:e>
                                    <m:r>
                                      <a:rPr lang="en-US" sz="1200" b="1" i="1" dirty="0" smtClean="0">
                                        <a:latin typeface="Cambria Math" panose="02040503050406030204" pitchFamily="18" charset="0"/>
                                      </a:rPr>
                                      <m:t>𝑵</m:t>
                                    </m:r>
                                  </m:e>
                                  <m:sub>
                                    <m:r>
                                      <a:rPr lang="en-US" sz="1200" b="1" i="1" dirty="0" smtClean="0">
                                        <a:latin typeface="Cambria Math" panose="02040503050406030204" pitchFamily="18" charset="0"/>
                                      </a:rPr>
                                      <m:t>𝒕𝒂𝒑𝒆𝒔</m:t>
                                    </m:r>
                                  </m:sub>
                                </m:sSub>
                              </m:oMath>
                            </m:oMathPara>
                          </a14:m>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10720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834832"/>
                      </a:ext>
                    </a:extLst>
                  </a:tr>
                </a:tbl>
              </a:graphicData>
            </a:graphic>
          </p:graphicFrame>
        </mc:Choice>
        <mc:Fallback xmlns="">
          <p:graphicFrame>
            <p:nvGraphicFramePr>
              <p:cNvPr id="32" name="Table 9">
                <a:extLst>
                  <a:ext uri="{FF2B5EF4-FFF2-40B4-BE49-F238E27FC236}">
                    <a16:creationId xmlns:a16="http://schemas.microsoft.com/office/drawing/2014/main" id="{EF6BAAEE-263D-AE29-185B-72280011C6FC}"/>
                  </a:ext>
                </a:extLst>
              </p:cNvPr>
              <p:cNvGraphicFramePr>
                <a:graphicFrameLocks noGrp="1"/>
              </p:cNvGraphicFramePr>
              <p:nvPr>
                <p:extLst>
                  <p:ext uri="{D42A27DB-BD31-4B8C-83A1-F6EECF244321}">
                    <p14:modId xmlns:p14="http://schemas.microsoft.com/office/powerpoint/2010/main" val="3412448735"/>
                  </p:ext>
                </p:extLst>
              </p:nvPr>
            </p:nvGraphicFramePr>
            <p:xfrm>
              <a:off x="9851792" y="4314290"/>
              <a:ext cx="1767522" cy="1887180"/>
            </p:xfrm>
            <a:graphic>
              <a:graphicData uri="http://schemas.openxmlformats.org/drawingml/2006/table">
                <a:tbl>
                  <a:tblPr firstRow="1" bandRow="1">
                    <a:tableStyleId>{5C22544A-7EE6-4342-B048-85BDC9FD1C3A}</a:tableStyleId>
                  </a:tblPr>
                  <a:tblGrid>
                    <a:gridCol w="932180">
                      <a:extLst>
                        <a:ext uri="{9D8B030D-6E8A-4147-A177-3AD203B41FA5}">
                          <a16:colId xmlns:a16="http://schemas.microsoft.com/office/drawing/2014/main" val="2815060668"/>
                        </a:ext>
                      </a:extLst>
                    </a:gridCol>
                    <a:gridCol w="835342">
                      <a:extLst>
                        <a:ext uri="{9D8B030D-6E8A-4147-A177-3AD203B41FA5}">
                          <a16:colId xmlns:a16="http://schemas.microsoft.com/office/drawing/2014/main" val="323453145"/>
                        </a:ext>
                      </a:extLst>
                    </a:gridCol>
                  </a:tblGrid>
                  <a:tr h="314530">
                    <a:tc>
                      <a:txBody>
                        <a:bodyPr/>
                        <a:lstStyle/>
                        <a:p>
                          <a:r>
                            <a:rPr lang="en-US" sz="1200" dirty="0">
                              <a:solidFill>
                                <a:schemeClr val="tx1"/>
                              </a:solidFill>
                              <a:latin typeface="+mn-lt"/>
                            </a:rPr>
                            <a:t>Harmonics</a:t>
                          </a:r>
                          <a:r>
                            <a:rPr lang="en-US" sz="1200" baseline="30000" dirty="0">
                              <a:solidFill>
                                <a:schemeClr val="tx1"/>
                              </a:solidFill>
                              <a:latin typeface="+mn-lt"/>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314530">
                    <a:tc>
                      <a:txBody>
                        <a:bodyPr/>
                        <a:lstStyle/>
                        <a:p>
                          <a:r>
                            <a:rPr lang="en-US" sz="1200" b="1" dirty="0">
                              <a:latin typeface="+mn-lt"/>
                            </a:rPr>
                            <a:t>B3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rgbClr val="C00000"/>
                              </a:solidFill>
                              <a:latin typeface="+mn-lt"/>
                            </a:rPr>
                            <a:t>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9560433"/>
                      </a:ext>
                    </a:extLst>
                  </a:tr>
                  <a:tr h="314530">
                    <a:tc>
                      <a:txBody>
                        <a:bodyPr/>
                        <a:lstStyle/>
                        <a:p>
                          <a:r>
                            <a:rPr lang="en-US" sz="1200" b="1" dirty="0">
                              <a:latin typeface="+mn-lt"/>
                            </a:rPr>
                            <a:t>b5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rgbClr val="C00000"/>
                              </a:solidFill>
                              <a:latin typeface="+mn-lt"/>
                            </a:rPr>
                            <a:t>-0.36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790269"/>
                      </a:ext>
                    </a:extLst>
                  </a:tr>
                  <a:tr h="314530">
                    <a:tc>
                      <a:txBody>
                        <a:bodyPr/>
                        <a:lstStyle/>
                        <a:p>
                          <a:r>
                            <a:rPr lang="en-US" sz="1200" b="1" dirty="0">
                              <a:latin typeface="+mn-lt"/>
                            </a:rPr>
                            <a:t>b7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rgbClr val="C00000"/>
                              </a:solidFill>
                              <a:latin typeface="+mn-lt"/>
                            </a:rPr>
                            <a:t>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0101078"/>
                      </a:ext>
                    </a:extLst>
                  </a:tr>
                  <a:tr h="314530">
                    <a:tc gridSpan="2">
                      <a:txBody>
                        <a:bodyPr/>
                        <a:lstStyle/>
                        <a:p>
                          <a:r>
                            <a:rPr lang="en-US" sz="1200" b="1" dirty="0">
                              <a:latin typeface="+mn-lt"/>
                            </a:rPr>
                            <a:t>Conductor Quantity</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1106388"/>
                      </a:ext>
                    </a:extLst>
                  </a:tr>
                  <a:tr h="314530">
                    <a:tc>
                      <a:txBody>
                        <a:bodyPr/>
                        <a:lstStyle/>
                        <a:p>
                          <a:endParaRPr lang="it-IT"/>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t="-500000" r="-91892" b="-8000"/>
                          </a:stretch>
                        </a:blipFill>
                      </a:tcPr>
                    </a:tc>
                    <a:tc>
                      <a:txBody>
                        <a:bodyPr/>
                        <a:lstStyle/>
                        <a:p>
                          <a:pPr algn="ctr"/>
                          <a:r>
                            <a:rPr lang="en-US" sz="1200" dirty="0">
                              <a:latin typeface="+mn-lt"/>
                            </a:rPr>
                            <a:t>10720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834832"/>
                      </a:ext>
                    </a:extLst>
                  </a:tr>
                </a:tbl>
              </a:graphicData>
            </a:graphic>
          </p:graphicFrame>
        </mc:Fallback>
      </mc:AlternateContent>
      <p:sp>
        <p:nvSpPr>
          <p:cNvPr id="33" name="CasellaDiTesto 32">
            <a:extLst>
              <a:ext uri="{FF2B5EF4-FFF2-40B4-BE49-F238E27FC236}">
                <a16:creationId xmlns:a16="http://schemas.microsoft.com/office/drawing/2014/main" id="{1EA512DA-CB6A-C420-1B68-E4801E10D2E5}"/>
              </a:ext>
            </a:extLst>
          </p:cNvPr>
          <p:cNvSpPr txBox="1"/>
          <p:nvPr/>
        </p:nvSpPr>
        <p:spPr>
          <a:xfrm>
            <a:off x="7214297" y="6167704"/>
            <a:ext cx="3063085" cy="307777"/>
          </a:xfrm>
          <a:prstGeom prst="rect">
            <a:avLst/>
          </a:prstGeom>
          <a:noFill/>
        </p:spPr>
        <p:txBody>
          <a:bodyPr wrap="square">
            <a:spAutoFit/>
          </a:bodyPr>
          <a:lstStyle/>
          <a:p>
            <a:pPr algn="r"/>
            <a:r>
              <a:rPr lang="en-US" sz="1400" baseline="30000" dirty="0"/>
              <a:t>1</a:t>
            </a:r>
            <a:r>
              <a:rPr lang="en-US" sz="1400" dirty="0"/>
              <a:t>HTS persistent current </a:t>
            </a:r>
            <a:r>
              <a:rPr lang="en-US" sz="1400" b="1" dirty="0">
                <a:solidFill>
                  <a:srgbClr val="C00000"/>
                </a:solidFill>
              </a:rPr>
              <a:t>not</a:t>
            </a:r>
            <a:r>
              <a:rPr lang="en-US" sz="1400" dirty="0">
                <a:solidFill>
                  <a:srgbClr val="C00000"/>
                </a:solidFill>
              </a:rPr>
              <a:t> </a:t>
            </a:r>
            <a:r>
              <a:rPr lang="en-US" sz="1400" b="1" dirty="0">
                <a:solidFill>
                  <a:srgbClr val="C00000"/>
                </a:solidFill>
              </a:rPr>
              <a:t>considered</a:t>
            </a:r>
            <a:endParaRPr lang="it-IT" sz="1400" b="1" baseline="30000" dirty="0">
              <a:solidFill>
                <a:srgbClr val="C00000"/>
              </a:solidFill>
            </a:endParaRPr>
          </a:p>
        </p:txBody>
      </p:sp>
      <p:sp>
        <p:nvSpPr>
          <p:cNvPr id="8" name="Segnaposto piè di pagina 7">
            <a:extLst>
              <a:ext uri="{FF2B5EF4-FFF2-40B4-BE49-F238E27FC236}">
                <a16:creationId xmlns:a16="http://schemas.microsoft.com/office/drawing/2014/main" id="{A9EA8AEB-6DCD-7EB3-D96A-DAFA35068067}"/>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
        <p:nvSpPr>
          <p:cNvPr id="3" name="TextBox 61">
            <a:extLst>
              <a:ext uri="{FF2B5EF4-FFF2-40B4-BE49-F238E27FC236}">
                <a16:creationId xmlns:a16="http://schemas.microsoft.com/office/drawing/2014/main" id="{587D376F-5EAB-96C3-3841-9482E807A7D9}"/>
              </a:ext>
            </a:extLst>
          </p:cNvPr>
          <p:cNvSpPr txBox="1"/>
          <p:nvPr/>
        </p:nvSpPr>
        <p:spPr>
          <a:xfrm>
            <a:off x="8301660" y="1015707"/>
            <a:ext cx="3711382" cy="692497"/>
          </a:xfrm>
          <a:prstGeom prst="rect">
            <a:avLst/>
          </a:prstGeom>
          <a:noFill/>
        </p:spPr>
        <p:txBody>
          <a:bodyPr wrap="square">
            <a:spAutoFit/>
          </a:bodyPr>
          <a:lstStyle/>
          <a:p>
            <a:r>
              <a:rPr lang="en-US" sz="1400" i="1" dirty="0">
                <a:solidFill>
                  <a:srgbClr val="00B0F0"/>
                </a:solidFill>
                <a:cs typeface="Arial" panose="020B0604020202020204" pitchFamily="34" charset="0"/>
              </a:rPr>
              <a:t>Courtesy of </a:t>
            </a:r>
            <a:r>
              <a:rPr lang="en-GB" sz="1400" i="1" dirty="0">
                <a:solidFill>
                  <a:srgbClr val="00B0F0"/>
                </a:solidFill>
                <a:cs typeface="Arial" panose="020B0604020202020204" pitchFamily="34" charset="0"/>
              </a:rPr>
              <a:t>L. Alfonso @ IMCC-2025</a:t>
            </a:r>
          </a:p>
          <a:p>
            <a:r>
              <a:rPr lang="en-GB" sz="1100" i="1" dirty="0">
                <a:solidFill>
                  <a:srgbClr val="00B0F0"/>
                </a:solidFill>
                <a:cs typeface="Arial" panose="020B0604020202020204" pitchFamily="34" charset="0"/>
                <a:hlinkClick r:id="rId15"/>
              </a:rPr>
              <a:t>https://indico.desy.de/event/45968/contributions/185355/</a:t>
            </a:r>
            <a:endParaRPr lang="en-GB" sz="1100" i="1" dirty="0">
              <a:solidFill>
                <a:srgbClr val="00B0F0"/>
              </a:solidFill>
              <a:cs typeface="Arial" panose="020B0604020202020204" pitchFamily="34" charset="0"/>
            </a:endParaRPr>
          </a:p>
          <a:p>
            <a:endParaRPr lang="en-GB" sz="1400" i="1" dirty="0">
              <a:solidFill>
                <a:srgbClr val="00B0F0"/>
              </a:solidFill>
              <a:cs typeface="Arial" panose="020B0604020202020204" pitchFamily="34" charset="0"/>
            </a:endParaRPr>
          </a:p>
        </p:txBody>
      </p:sp>
    </p:spTree>
    <p:extLst>
      <p:ext uri="{BB962C8B-B14F-4D97-AF65-F5344CB8AC3E}">
        <p14:creationId xmlns:p14="http://schemas.microsoft.com/office/powerpoint/2010/main" val="2552343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EA17D-C51E-63F7-29B0-7C01DD4B863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itle 4">
                <a:extLst>
                  <a:ext uri="{FF2B5EF4-FFF2-40B4-BE49-F238E27FC236}">
                    <a16:creationId xmlns:a16="http://schemas.microsoft.com/office/drawing/2014/main" id="{A5D4BE5E-ECAD-36E7-FDAC-D06F98E67E3D}"/>
                  </a:ext>
                </a:extLst>
              </p:cNvPr>
              <p:cNvSpPr>
                <a:spLocks noGrp="1"/>
              </p:cNvSpPr>
              <p:nvPr>
                <p:ph type="title"/>
              </p:nvPr>
            </p:nvSpPr>
            <p:spPr>
              <a:xfrm>
                <a:off x="2565614" y="322258"/>
                <a:ext cx="9707671" cy="681159"/>
              </a:xfrm>
              <a:prstGeom prst="rect">
                <a:avLst/>
              </a:prstGeom>
            </p:spPr>
            <p:txBody>
              <a:bodyPr>
                <a:normAutofit/>
              </a:bodyPr>
              <a:lstStyle/>
              <a:p>
                <a:r>
                  <a:rPr lang="en-GB" dirty="0"/>
                  <a:t>Electromagnetic Design: cos</a:t>
                </a:r>
                <a14:m>
                  <m:oMath xmlns:m="http://schemas.openxmlformats.org/officeDocument/2006/math">
                    <m:r>
                      <a:rPr lang="en-GB" i="1" smtClean="0">
                        <a:latin typeface="Cambria Math" panose="02040503050406030204" pitchFamily="18" charset="0"/>
                        <a:ea typeface="Cambria Math" panose="02040503050406030204" pitchFamily="18" charset="0"/>
                      </a:rPr>
                      <m:t>𝜃</m:t>
                    </m:r>
                  </m:oMath>
                </a14:m>
                <a:r>
                  <a:rPr lang="en-GB" dirty="0"/>
                  <a:t>-coil layout</a:t>
                </a:r>
              </a:p>
            </p:txBody>
          </p:sp>
        </mc:Choice>
        <mc:Fallback xmlns="">
          <p:sp>
            <p:nvSpPr>
              <p:cNvPr id="11" name="Title 4">
                <a:extLst>
                  <a:ext uri="{FF2B5EF4-FFF2-40B4-BE49-F238E27FC236}">
                    <a16:creationId xmlns:a16="http://schemas.microsoft.com/office/drawing/2014/main" id="{A5D4BE5E-ECAD-36E7-FDAC-D06F98E67E3D}"/>
                  </a:ext>
                </a:extLst>
              </p:cNvPr>
              <p:cNvSpPr>
                <a:spLocks noGrp="1" noRot="1" noChangeAspect="1" noMove="1" noResize="1" noEditPoints="1" noAdjustHandles="1" noChangeArrowheads="1" noChangeShapeType="1" noTextEdit="1"/>
              </p:cNvSpPr>
              <p:nvPr>
                <p:ph type="title"/>
              </p:nvPr>
            </p:nvSpPr>
            <p:spPr>
              <a:xfrm>
                <a:off x="2565614" y="322258"/>
                <a:ext cx="9707671" cy="681159"/>
              </a:xfrm>
              <a:prstGeom prst="rect">
                <a:avLst/>
              </a:prstGeom>
              <a:blipFill>
                <a:blip r:embed="rId3"/>
                <a:stretch>
                  <a:fillRect l="-1947" t="-22321" b="-19643"/>
                </a:stretch>
              </a:blipFill>
            </p:spPr>
            <p:txBody>
              <a:bodyPr/>
              <a:lstStyle/>
              <a:p>
                <a:r>
                  <a:rPr lang="it-IT">
                    <a:noFill/>
                  </a:rPr>
                  <a:t> </a:t>
                </a:r>
              </a:p>
            </p:txBody>
          </p:sp>
        </mc:Fallback>
      </mc:AlternateContent>
      <p:sp>
        <p:nvSpPr>
          <p:cNvPr id="28" name="Segnaposto numero diapositiva 27">
            <a:extLst>
              <a:ext uri="{FF2B5EF4-FFF2-40B4-BE49-F238E27FC236}">
                <a16:creationId xmlns:a16="http://schemas.microsoft.com/office/drawing/2014/main" id="{E1BE6600-E66B-D905-2CDB-EDAF577238E9}"/>
              </a:ext>
            </a:extLst>
          </p:cNvPr>
          <p:cNvSpPr>
            <a:spLocks noGrp="1"/>
          </p:cNvSpPr>
          <p:nvPr>
            <p:ph type="sldNum" sz="quarter" idx="4"/>
          </p:nvPr>
        </p:nvSpPr>
        <p:spPr/>
        <p:txBody>
          <a:bodyPr/>
          <a:lstStyle/>
          <a:p>
            <a:fld id="{005C7FBA-D4E9-46CA-9321-3ADA2E368FCD}" type="slidenum">
              <a:rPr lang="en-GB" smtClean="0"/>
              <a:t>21</a:t>
            </a:fld>
            <a:endParaRPr lang="en-GB"/>
          </a:p>
        </p:txBody>
      </p:sp>
      <mc:AlternateContent xmlns:mc="http://schemas.openxmlformats.org/markup-compatibility/2006" xmlns:a14="http://schemas.microsoft.com/office/drawing/2010/main">
        <mc:Choice Requires="a14">
          <p:graphicFrame>
            <p:nvGraphicFramePr>
              <p:cNvPr id="12" name="Table 9">
                <a:extLst>
                  <a:ext uri="{FF2B5EF4-FFF2-40B4-BE49-F238E27FC236}">
                    <a16:creationId xmlns:a16="http://schemas.microsoft.com/office/drawing/2014/main" id="{B7A5940D-1CDF-A3BB-8F99-7DF891FFF9A1}"/>
                  </a:ext>
                </a:extLst>
              </p:cNvPr>
              <p:cNvGraphicFramePr>
                <a:graphicFrameLocks noGrp="1"/>
              </p:cNvGraphicFramePr>
              <p:nvPr>
                <p:extLst>
                  <p:ext uri="{D42A27DB-BD31-4B8C-83A1-F6EECF244321}">
                    <p14:modId xmlns:p14="http://schemas.microsoft.com/office/powerpoint/2010/main" val="1068894973"/>
                  </p:ext>
                </p:extLst>
              </p:nvPr>
            </p:nvGraphicFramePr>
            <p:xfrm>
              <a:off x="6254855" y="3817530"/>
              <a:ext cx="1767522" cy="1887180"/>
            </p:xfrm>
            <a:graphic>
              <a:graphicData uri="http://schemas.openxmlformats.org/drawingml/2006/table">
                <a:tbl>
                  <a:tblPr firstRow="1" bandRow="1">
                    <a:tableStyleId>{5C22544A-7EE6-4342-B048-85BDC9FD1C3A}</a:tableStyleId>
                  </a:tblPr>
                  <a:tblGrid>
                    <a:gridCol w="932180">
                      <a:extLst>
                        <a:ext uri="{9D8B030D-6E8A-4147-A177-3AD203B41FA5}">
                          <a16:colId xmlns:a16="http://schemas.microsoft.com/office/drawing/2014/main" val="2815060668"/>
                        </a:ext>
                      </a:extLst>
                    </a:gridCol>
                    <a:gridCol w="835342">
                      <a:extLst>
                        <a:ext uri="{9D8B030D-6E8A-4147-A177-3AD203B41FA5}">
                          <a16:colId xmlns:a16="http://schemas.microsoft.com/office/drawing/2014/main" val="323453145"/>
                        </a:ext>
                      </a:extLst>
                    </a:gridCol>
                  </a:tblGrid>
                  <a:tr h="314530">
                    <a:tc>
                      <a:txBody>
                        <a:bodyPr/>
                        <a:lstStyle/>
                        <a:p>
                          <a:r>
                            <a:rPr lang="en-US" sz="1200" dirty="0">
                              <a:solidFill>
                                <a:schemeClr val="tx1"/>
                              </a:solidFill>
                              <a:latin typeface="+mn-lt"/>
                            </a:rPr>
                            <a:t>Harmonics</a:t>
                          </a:r>
                          <a:r>
                            <a:rPr lang="en-US" sz="1200" baseline="30000" dirty="0">
                              <a:solidFill>
                                <a:schemeClr val="tx1"/>
                              </a:solidFill>
                              <a:latin typeface="+mn-lt"/>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314530">
                    <a:tc>
                      <a:txBody>
                        <a:bodyPr/>
                        <a:lstStyle/>
                        <a:p>
                          <a:r>
                            <a:rPr lang="en-US" sz="1200" b="1" dirty="0">
                              <a:latin typeface="+mn-lt"/>
                            </a:rPr>
                            <a:t>b3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9560433"/>
                      </a:ext>
                    </a:extLst>
                  </a:tr>
                  <a:tr h="314530">
                    <a:tc>
                      <a:txBody>
                        <a:bodyPr/>
                        <a:lstStyle/>
                        <a:p>
                          <a:r>
                            <a:rPr lang="en-US" sz="1200" b="1" dirty="0">
                              <a:latin typeface="+mn-lt"/>
                            </a:rPr>
                            <a:t>b5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790269"/>
                      </a:ext>
                    </a:extLst>
                  </a:tr>
                  <a:tr h="314530">
                    <a:tc>
                      <a:txBody>
                        <a:bodyPr/>
                        <a:lstStyle/>
                        <a:p>
                          <a:r>
                            <a:rPr lang="en-US" sz="1200" b="1" dirty="0">
                              <a:latin typeface="+mn-lt"/>
                            </a:rPr>
                            <a:t>b7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0101078"/>
                      </a:ext>
                    </a:extLst>
                  </a:tr>
                  <a:tr h="314530">
                    <a:tc gridSpan="2">
                      <a:txBody>
                        <a:bodyPr/>
                        <a:lstStyle/>
                        <a:p>
                          <a:r>
                            <a:rPr lang="en-US" sz="1200" b="1" dirty="0">
                              <a:latin typeface="+mn-lt"/>
                            </a:rPr>
                            <a:t>Conductor Quantity</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1106388"/>
                      </a:ext>
                    </a:extLst>
                  </a:tr>
                  <a:tr h="314530">
                    <a:tc>
                      <a:txBody>
                        <a:bodyPr/>
                        <a:lstStyle/>
                        <a:p>
                          <a:pPr/>
                          <a14:m>
                            <m:oMathPara xmlns:m="http://schemas.openxmlformats.org/officeDocument/2006/math">
                              <m:oMathParaPr>
                                <m:jc m:val="centerGroup"/>
                              </m:oMathParaPr>
                              <m:oMath xmlns:m="http://schemas.openxmlformats.org/officeDocument/2006/math">
                                <m:sSub>
                                  <m:sSubPr>
                                    <m:ctrlPr>
                                      <a:rPr lang="en-US" sz="1200" b="1" i="1" dirty="0" smtClean="0">
                                        <a:latin typeface="Cambria Math" panose="02040503050406030204" pitchFamily="18" charset="0"/>
                                      </a:rPr>
                                    </m:ctrlPr>
                                  </m:sSubPr>
                                  <m:e>
                                    <m:r>
                                      <a:rPr lang="en-US" sz="1200" b="1" i="1" dirty="0" smtClean="0">
                                        <a:latin typeface="Cambria Math" panose="02040503050406030204" pitchFamily="18" charset="0"/>
                                      </a:rPr>
                                      <m:t>𝑵</m:t>
                                    </m:r>
                                  </m:e>
                                  <m:sub>
                                    <m:r>
                                      <a:rPr lang="en-US" sz="1200" b="1" i="1" dirty="0" smtClean="0">
                                        <a:latin typeface="Cambria Math" panose="02040503050406030204" pitchFamily="18" charset="0"/>
                                      </a:rPr>
                                      <m:t>𝒕𝒂𝒑𝒆𝒔</m:t>
                                    </m:r>
                                  </m:sub>
                                </m:sSub>
                              </m:oMath>
                            </m:oMathPara>
                          </a14:m>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8272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834832"/>
                      </a:ext>
                    </a:extLst>
                  </a:tr>
                </a:tbl>
              </a:graphicData>
            </a:graphic>
          </p:graphicFrame>
        </mc:Choice>
        <mc:Fallback xmlns="">
          <p:graphicFrame>
            <p:nvGraphicFramePr>
              <p:cNvPr id="12" name="Table 9">
                <a:extLst>
                  <a:ext uri="{FF2B5EF4-FFF2-40B4-BE49-F238E27FC236}">
                    <a16:creationId xmlns:a16="http://schemas.microsoft.com/office/drawing/2014/main" id="{B7A5940D-1CDF-A3BB-8F99-7DF891FFF9A1}"/>
                  </a:ext>
                </a:extLst>
              </p:cNvPr>
              <p:cNvGraphicFramePr>
                <a:graphicFrameLocks noGrp="1"/>
              </p:cNvGraphicFramePr>
              <p:nvPr>
                <p:extLst>
                  <p:ext uri="{D42A27DB-BD31-4B8C-83A1-F6EECF244321}">
                    <p14:modId xmlns:p14="http://schemas.microsoft.com/office/powerpoint/2010/main" val="1068894973"/>
                  </p:ext>
                </p:extLst>
              </p:nvPr>
            </p:nvGraphicFramePr>
            <p:xfrm>
              <a:off x="6254855" y="3817530"/>
              <a:ext cx="1767522" cy="1887180"/>
            </p:xfrm>
            <a:graphic>
              <a:graphicData uri="http://schemas.openxmlformats.org/drawingml/2006/table">
                <a:tbl>
                  <a:tblPr firstRow="1" bandRow="1">
                    <a:tableStyleId>{5C22544A-7EE6-4342-B048-85BDC9FD1C3A}</a:tableStyleId>
                  </a:tblPr>
                  <a:tblGrid>
                    <a:gridCol w="932180">
                      <a:extLst>
                        <a:ext uri="{9D8B030D-6E8A-4147-A177-3AD203B41FA5}">
                          <a16:colId xmlns:a16="http://schemas.microsoft.com/office/drawing/2014/main" val="2815060668"/>
                        </a:ext>
                      </a:extLst>
                    </a:gridCol>
                    <a:gridCol w="835342">
                      <a:extLst>
                        <a:ext uri="{9D8B030D-6E8A-4147-A177-3AD203B41FA5}">
                          <a16:colId xmlns:a16="http://schemas.microsoft.com/office/drawing/2014/main" val="323453145"/>
                        </a:ext>
                      </a:extLst>
                    </a:gridCol>
                  </a:tblGrid>
                  <a:tr h="314530">
                    <a:tc>
                      <a:txBody>
                        <a:bodyPr/>
                        <a:lstStyle/>
                        <a:p>
                          <a:r>
                            <a:rPr lang="en-US" sz="1200" dirty="0">
                              <a:solidFill>
                                <a:schemeClr val="tx1"/>
                              </a:solidFill>
                              <a:latin typeface="+mn-lt"/>
                            </a:rPr>
                            <a:t>Harmonics</a:t>
                          </a:r>
                          <a:r>
                            <a:rPr lang="en-US" sz="1200" baseline="30000" dirty="0">
                              <a:solidFill>
                                <a:schemeClr val="tx1"/>
                              </a:solidFill>
                              <a:latin typeface="+mn-lt"/>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314530">
                    <a:tc>
                      <a:txBody>
                        <a:bodyPr/>
                        <a:lstStyle/>
                        <a:p>
                          <a:r>
                            <a:rPr lang="en-US" sz="1200" b="1" dirty="0">
                              <a:latin typeface="+mn-lt"/>
                            </a:rPr>
                            <a:t>b3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9560433"/>
                      </a:ext>
                    </a:extLst>
                  </a:tr>
                  <a:tr h="314530">
                    <a:tc>
                      <a:txBody>
                        <a:bodyPr/>
                        <a:lstStyle/>
                        <a:p>
                          <a:r>
                            <a:rPr lang="en-US" sz="1200" b="1" dirty="0">
                              <a:latin typeface="+mn-lt"/>
                            </a:rPr>
                            <a:t>b5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790269"/>
                      </a:ext>
                    </a:extLst>
                  </a:tr>
                  <a:tr h="314530">
                    <a:tc>
                      <a:txBody>
                        <a:bodyPr/>
                        <a:lstStyle/>
                        <a:p>
                          <a:r>
                            <a:rPr lang="en-US" sz="1200" b="1" dirty="0">
                              <a:latin typeface="+mn-lt"/>
                            </a:rPr>
                            <a:t>b7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0101078"/>
                      </a:ext>
                    </a:extLst>
                  </a:tr>
                  <a:tr h="314530">
                    <a:tc gridSpan="2">
                      <a:txBody>
                        <a:bodyPr/>
                        <a:lstStyle/>
                        <a:p>
                          <a:r>
                            <a:rPr lang="en-US" sz="1200" b="1" dirty="0">
                              <a:latin typeface="+mn-lt"/>
                            </a:rPr>
                            <a:t>Conductor Quantity</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1106388"/>
                      </a:ext>
                    </a:extLst>
                  </a:tr>
                  <a:tr h="314530">
                    <a:tc>
                      <a:txBody>
                        <a:bodyPr/>
                        <a:lstStyle/>
                        <a:p>
                          <a:endParaRPr lang="it-IT"/>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t="-496154" r="-91503" b="-9615"/>
                          </a:stretch>
                        </a:blipFill>
                      </a:tcPr>
                    </a:tc>
                    <a:tc>
                      <a:txBody>
                        <a:bodyPr/>
                        <a:lstStyle/>
                        <a:p>
                          <a:pPr algn="ctr"/>
                          <a:r>
                            <a:rPr lang="en-US" sz="1200" dirty="0">
                              <a:latin typeface="+mn-lt"/>
                            </a:rPr>
                            <a:t>8272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834832"/>
                      </a:ext>
                    </a:extLst>
                  </a:tr>
                </a:tbl>
              </a:graphicData>
            </a:graphic>
          </p:graphicFrame>
        </mc:Fallback>
      </mc:AlternateContent>
      <p:grpSp>
        <p:nvGrpSpPr>
          <p:cNvPr id="13" name="Gruppo 12">
            <a:extLst>
              <a:ext uri="{FF2B5EF4-FFF2-40B4-BE49-F238E27FC236}">
                <a16:creationId xmlns:a16="http://schemas.microsoft.com/office/drawing/2014/main" id="{95AA26E0-99B6-1E51-7007-B120A67D7632}"/>
              </a:ext>
            </a:extLst>
          </p:cNvPr>
          <p:cNvGrpSpPr/>
          <p:nvPr/>
        </p:nvGrpSpPr>
        <p:grpSpPr>
          <a:xfrm>
            <a:off x="403980" y="3391421"/>
            <a:ext cx="3217447" cy="2465927"/>
            <a:chOff x="7639624" y="3248098"/>
            <a:chExt cx="3217447" cy="2465927"/>
          </a:xfrm>
        </p:grpSpPr>
        <p:pic>
          <p:nvPicPr>
            <p:cNvPr id="14" name="Immagine 13" descr="Immagine che contiene Policromia, arte, cerchio, Elementi grafici&#10;&#10;Il contenuto generato dall'IA potrebbe non essere corretto.">
              <a:extLst>
                <a:ext uri="{FF2B5EF4-FFF2-40B4-BE49-F238E27FC236}">
                  <a16:creationId xmlns:a16="http://schemas.microsoft.com/office/drawing/2014/main" id="{597051EF-4A64-EABC-0C78-0EA91F3E621C}"/>
                </a:ext>
              </a:extLst>
            </p:cNvPr>
            <p:cNvPicPr>
              <a:picLocks noChangeAspect="1"/>
            </p:cNvPicPr>
            <p:nvPr/>
          </p:nvPicPr>
          <p:blipFill>
            <a:blip r:embed="rId5"/>
            <a:srcRect r="9396" b="7482"/>
            <a:stretch/>
          </p:blipFill>
          <p:spPr>
            <a:xfrm>
              <a:off x="7639624" y="3248098"/>
              <a:ext cx="3217447" cy="2465927"/>
            </a:xfrm>
            <a:prstGeom prst="rect">
              <a:avLst/>
            </a:prstGeom>
          </p:spPr>
        </p:pic>
        <p:sp>
          <p:nvSpPr>
            <p:cNvPr id="15" name="CasellaDiTesto 14">
              <a:extLst>
                <a:ext uri="{FF2B5EF4-FFF2-40B4-BE49-F238E27FC236}">
                  <a16:creationId xmlns:a16="http://schemas.microsoft.com/office/drawing/2014/main" id="{3AB210F7-74F0-8933-C7B5-C0C641FB92FD}"/>
                </a:ext>
              </a:extLst>
            </p:cNvPr>
            <p:cNvSpPr txBox="1"/>
            <p:nvPr/>
          </p:nvSpPr>
          <p:spPr>
            <a:xfrm>
              <a:off x="8535735" y="4276976"/>
              <a:ext cx="1134606" cy="369332"/>
            </a:xfrm>
            <a:prstGeom prst="rect">
              <a:avLst/>
            </a:prstGeom>
            <a:noFill/>
          </p:spPr>
          <p:txBody>
            <a:bodyPr wrap="none" rtlCol="0">
              <a:spAutoFit/>
            </a:bodyPr>
            <a:lstStyle/>
            <a:p>
              <a:r>
                <a:rPr lang="it-IT" b="1" dirty="0">
                  <a:solidFill>
                    <a:srgbClr val="C00000"/>
                  </a:solidFill>
                </a:rPr>
                <a:t>Cos-Theta</a:t>
              </a:r>
              <a:endParaRPr lang="en-GB" b="1" dirty="0">
                <a:solidFill>
                  <a:srgbClr val="C00000"/>
                </a:solidFill>
              </a:endParaRPr>
            </a:p>
          </p:txBody>
        </p:sp>
      </p:grpSp>
      <p:graphicFrame>
        <p:nvGraphicFramePr>
          <p:cNvPr id="17" name="Table 8">
            <a:extLst>
              <a:ext uri="{FF2B5EF4-FFF2-40B4-BE49-F238E27FC236}">
                <a16:creationId xmlns:a16="http://schemas.microsoft.com/office/drawing/2014/main" id="{FE33D8B0-1ED0-B2A0-0227-B44215F33596}"/>
              </a:ext>
            </a:extLst>
          </p:cNvPr>
          <p:cNvGraphicFramePr>
            <a:graphicFrameLocks noGrp="1"/>
          </p:cNvGraphicFramePr>
          <p:nvPr>
            <p:extLst>
              <p:ext uri="{D42A27DB-BD31-4B8C-83A1-F6EECF244321}">
                <p14:modId xmlns:p14="http://schemas.microsoft.com/office/powerpoint/2010/main" val="1112531025"/>
              </p:ext>
            </p:extLst>
          </p:nvPr>
        </p:nvGraphicFramePr>
        <p:xfrm>
          <a:off x="8421423" y="4048507"/>
          <a:ext cx="3328067" cy="1920240"/>
        </p:xfrm>
        <a:graphic>
          <a:graphicData uri="http://schemas.openxmlformats.org/drawingml/2006/table">
            <a:tbl>
              <a:tblPr firstRow="1" bandRow="1">
                <a:tableStyleId>{5C22544A-7EE6-4342-B048-85BDC9FD1C3A}</a:tableStyleId>
              </a:tblPr>
              <a:tblGrid>
                <a:gridCol w="1426472">
                  <a:extLst>
                    <a:ext uri="{9D8B030D-6E8A-4147-A177-3AD203B41FA5}">
                      <a16:colId xmlns:a16="http://schemas.microsoft.com/office/drawing/2014/main" val="2815060668"/>
                    </a:ext>
                  </a:extLst>
                </a:gridCol>
                <a:gridCol w="931113">
                  <a:extLst>
                    <a:ext uri="{9D8B030D-6E8A-4147-A177-3AD203B41FA5}">
                      <a16:colId xmlns:a16="http://schemas.microsoft.com/office/drawing/2014/main" val="323453145"/>
                    </a:ext>
                  </a:extLst>
                </a:gridCol>
                <a:gridCol w="970482">
                  <a:extLst>
                    <a:ext uri="{9D8B030D-6E8A-4147-A177-3AD203B41FA5}">
                      <a16:colId xmlns:a16="http://schemas.microsoft.com/office/drawing/2014/main" val="1603338829"/>
                    </a:ext>
                  </a:extLst>
                </a:gridCol>
              </a:tblGrid>
              <a:tr h="260115">
                <a:tc>
                  <a:txBody>
                    <a:bodyPr/>
                    <a:lstStyle/>
                    <a:p>
                      <a:r>
                        <a:rPr lang="en-US" sz="1200" dirty="0">
                          <a:solidFill>
                            <a:schemeClr val="tx1"/>
                          </a:solidFill>
                          <a:latin typeface="+mn-lt"/>
                        </a:rPr>
                        <a:t>Parameter</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U.M.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260115">
                <a:tc>
                  <a:txBody>
                    <a:bodyPr/>
                    <a:lstStyle/>
                    <a:p>
                      <a:r>
                        <a:rPr lang="en-US" sz="1200" b="1" dirty="0">
                          <a:latin typeface="+mn-lt"/>
                        </a:rPr>
                        <a:t>I</a:t>
                      </a:r>
                      <a:r>
                        <a:rPr lang="en-US" sz="1200" b="1" baseline="-25000" dirty="0">
                          <a:latin typeface="+mn-lt"/>
                        </a:rPr>
                        <a:t>OP</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3633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96894"/>
                  </a:ext>
                </a:extLst>
              </a:tr>
              <a:tr h="260115">
                <a:tc>
                  <a:txBody>
                    <a:bodyPr/>
                    <a:lstStyle/>
                    <a:p>
                      <a:r>
                        <a:rPr lang="en-US" sz="1200" b="1" dirty="0">
                          <a:latin typeface="+mn-lt"/>
                        </a:rPr>
                        <a:t>J</a:t>
                      </a:r>
                      <a:r>
                        <a:rPr lang="en-US" sz="1200" b="1" baseline="-25000" dirty="0">
                          <a:latin typeface="+mn-lt"/>
                        </a:rPr>
                        <a:t>ENG</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565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A/mm</a:t>
                      </a:r>
                      <a:r>
                        <a:rPr lang="en-US" sz="1200" baseline="30000" dirty="0">
                          <a:latin typeface="+mn-lt"/>
                        </a:rPr>
                        <a:t>2</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1988661"/>
                  </a:ext>
                </a:extLst>
              </a:tr>
              <a:tr h="260115">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J</a:t>
                      </a:r>
                      <a:r>
                        <a:rPr lang="en-US" sz="1200" b="1" baseline="-25000" dirty="0">
                          <a:latin typeface="+mn-lt"/>
                        </a:rPr>
                        <a:t>COPPER</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1897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3027487" rtl="0" eaLnBrk="1" fontAlgn="auto" latinLnBrk="0" hangingPunct="1">
                        <a:lnSpc>
                          <a:spcPct val="100000"/>
                        </a:lnSpc>
                        <a:spcBef>
                          <a:spcPts val="0"/>
                        </a:spcBef>
                        <a:spcAft>
                          <a:spcPts val="0"/>
                        </a:spcAft>
                        <a:buClrTx/>
                        <a:buSzTx/>
                        <a:buFontTx/>
                        <a:buNone/>
                        <a:tabLst/>
                        <a:defRPr/>
                      </a:pPr>
                      <a:r>
                        <a:rPr lang="en-US" sz="1200" dirty="0">
                          <a:latin typeface="+mn-lt"/>
                        </a:rPr>
                        <a:t>A/mm</a:t>
                      </a:r>
                      <a:r>
                        <a:rPr lang="en-US" sz="1200" baseline="30000" dirty="0">
                          <a:latin typeface="+mn-lt"/>
                        </a:rPr>
                        <a:t>2</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890958"/>
                  </a:ext>
                </a:extLst>
              </a:tr>
              <a:tr h="260115">
                <a:tc>
                  <a:txBody>
                    <a:bodyPr/>
                    <a:lstStyle/>
                    <a:p>
                      <a:r>
                        <a:rPr lang="en-US" sz="1200" b="1" dirty="0">
                          <a:latin typeface="+mn-lt"/>
                        </a:rPr>
                        <a:t>B</a:t>
                      </a:r>
                      <a:r>
                        <a:rPr lang="en-US" sz="1200" b="1" baseline="-25000" dirty="0">
                          <a:latin typeface="+mn-lt"/>
                        </a:rPr>
                        <a:t>1</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655531"/>
                  </a:ext>
                </a:extLst>
              </a:tr>
              <a:tr h="260115">
                <a:tc>
                  <a:txBody>
                    <a:bodyPr/>
                    <a:lstStyle/>
                    <a:p>
                      <a:r>
                        <a:rPr lang="en-US" sz="1200" b="1" dirty="0">
                          <a:latin typeface="+mn-lt"/>
                        </a:rPr>
                        <a:t>B</a:t>
                      </a:r>
                      <a:r>
                        <a:rPr lang="en-US" sz="1200" b="1" baseline="-25000" dirty="0">
                          <a:latin typeface="+mn-lt"/>
                        </a:rPr>
                        <a:t>PEAK</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9027"/>
                  </a:ext>
                </a:extLst>
              </a:tr>
              <a:tr h="260115">
                <a:tc>
                  <a:txBody>
                    <a:bodyPr/>
                    <a:lstStyle/>
                    <a:p>
                      <a:r>
                        <a:rPr lang="en-US" sz="1200" b="1" dirty="0">
                          <a:latin typeface="+mn-lt"/>
                        </a:rPr>
                        <a:t>T</a:t>
                      </a:r>
                      <a:r>
                        <a:rPr lang="en-US" sz="1200" b="1" baseline="-25000" dirty="0">
                          <a:latin typeface="+mn-lt"/>
                        </a:rPr>
                        <a:t>OP</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K</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1733177"/>
                  </a:ext>
                </a:extLst>
              </a:tr>
            </a:tbl>
          </a:graphicData>
        </a:graphic>
      </p:graphicFrame>
      <p:graphicFrame>
        <p:nvGraphicFramePr>
          <p:cNvPr id="18" name="Table 10">
            <a:extLst>
              <a:ext uri="{FF2B5EF4-FFF2-40B4-BE49-F238E27FC236}">
                <a16:creationId xmlns:a16="http://schemas.microsoft.com/office/drawing/2014/main" id="{3C033C67-0F2A-95B1-398A-CEA001152D07}"/>
              </a:ext>
            </a:extLst>
          </p:cNvPr>
          <p:cNvGraphicFramePr>
            <a:graphicFrameLocks noGrp="1"/>
          </p:cNvGraphicFramePr>
          <p:nvPr>
            <p:extLst>
              <p:ext uri="{D42A27DB-BD31-4B8C-83A1-F6EECF244321}">
                <p14:modId xmlns:p14="http://schemas.microsoft.com/office/powerpoint/2010/main" val="181760115"/>
              </p:ext>
            </p:extLst>
          </p:nvPr>
        </p:nvGraphicFramePr>
        <p:xfrm>
          <a:off x="3885716" y="3816280"/>
          <a:ext cx="2306221" cy="1887180"/>
        </p:xfrm>
        <a:graphic>
          <a:graphicData uri="http://schemas.openxmlformats.org/drawingml/2006/table">
            <a:tbl>
              <a:tblPr firstRow="1" bandRow="1">
                <a:tableStyleId>{5C22544A-7EE6-4342-B048-85BDC9FD1C3A}</a:tableStyleId>
              </a:tblPr>
              <a:tblGrid>
                <a:gridCol w="875348">
                  <a:extLst>
                    <a:ext uri="{9D8B030D-6E8A-4147-A177-3AD203B41FA5}">
                      <a16:colId xmlns:a16="http://schemas.microsoft.com/office/drawing/2014/main" val="2815060668"/>
                    </a:ext>
                  </a:extLst>
                </a:gridCol>
                <a:gridCol w="835342">
                  <a:extLst>
                    <a:ext uri="{9D8B030D-6E8A-4147-A177-3AD203B41FA5}">
                      <a16:colId xmlns:a16="http://schemas.microsoft.com/office/drawing/2014/main" val="323453145"/>
                    </a:ext>
                  </a:extLst>
                </a:gridCol>
                <a:gridCol w="595531">
                  <a:extLst>
                    <a:ext uri="{9D8B030D-6E8A-4147-A177-3AD203B41FA5}">
                      <a16:colId xmlns:a16="http://schemas.microsoft.com/office/drawing/2014/main" val="1603338829"/>
                    </a:ext>
                  </a:extLst>
                </a:gridCol>
              </a:tblGrid>
              <a:tr h="314530">
                <a:tc>
                  <a:txBody>
                    <a:bodyPr/>
                    <a:lstStyle/>
                    <a:p>
                      <a:r>
                        <a:rPr lang="en-US" sz="1200" dirty="0">
                          <a:solidFill>
                            <a:schemeClr val="tx1"/>
                          </a:solidFill>
                          <a:latin typeface="+mn-lt"/>
                        </a:rPr>
                        <a:t>Parameter</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U.M.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314530">
                <a:tc>
                  <a:txBody>
                    <a:bodyPr/>
                    <a:lstStyle/>
                    <a:p>
                      <a:r>
                        <a:rPr lang="en-US" sz="1200" b="1" dirty="0">
                          <a:latin typeface="+mn-lt"/>
                        </a:rPr>
                        <a:t>∆T</a:t>
                      </a:r>
                      <a:r>
                        <a:rPr lang="en-US" sz="1200" b="1" baseline="-25000" dirty="0">
                          <a:latin typeface="+mn-lt"/>
                        </a:rPr>
                        <a:t>MARGIN</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K</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574170"/>
                  </a:ext>
                </a:extLst>
              </a:tr>
              <a:tr h="314530">
                <a:tc>
                  <a:txBody>
                    <a:bodyPr/>
                    <a:lstStyle/>
                    <a:p>
                      <a:r>
                        <a:rPr lang="en-US" sz="1200" b="1" dirty="0">
                          <a:latin typeface="+mn-lt"/>
                        </a:rPr>
                        <a:t>Aperture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mm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5696256"/>
                  </a:ext>
                </a:extLst>
              </a:tr>
              <a:tr h="314530">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E</a:t>
                      </a:r>
                      <a:r>
                        <a:rPr lang="en-US" sz="1200" b="1" baseline="-25000" dirty="0">
                          <a:latin typeface="+mn-lt"/>
                        </a:rPr>
                        <a:t>STORED</a:t>
                      </a:r>
                      <a:r>
                        <a:rPr lang="en-US" sz="1200" b="1" baseline="0" dirty="0">
                          <a:latin typeface="+mn-lt"/>
                        </a:rPr>
                        <a:t>/V</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J/mm</a:t>
                      </a:r>
                      <a:r>
                        <a:rPr lang="en-US" sz="1200" baseline="30000" dirty="0">
                          <a:latin typeface="+mn-lt"/>
                        </a:rPr>
                        <a:t>3</a:t>
                      </a:r>
                      <a:endParaRPr lang="en-US" sz="1200" dirty="0">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5262834"/>
                  </a:ext>
                </a:extLst>
              </a:tr>
              <a:tr h="314530">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E</a:t>
                      </a:r>
                      <a:r>
                        <a:rPr lang="en-US" sz="1200" b="1" baseline="-25000" dirty="0">
                          <a:latin typeface="+mn-lt"/>
                        </a:rPr>
                        <a:t>STORED</a:t>
                      </a:r>
                      <a:r>
                        <a:rPr lang="en-US" sz="1200" b="1" baseline="0" dirty="0">
                          <a:latin typeface="+mn-lt"/>
                        </a:rPr>
                        <a:t>/L</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MJ/m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7698638"/>
                  </a:ext>
                </a:extLst>
              </a:tr>
              <a:tr h="314530">
                <a:tc>
                  <a:txBody>
                    <a:bodyPr/>
                    <a:lstStyle/>
                    <a:p>
                      <a:r>
                        <a:rPr lang="en-US" sz="1200" b="1" dirty="0">
                          <a:latin typeface="+mn-lt"/>
                        </a:rPr>
                        <a:t>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latin typeface="+mn-lt"/>
                        </a:rPr>
                        <a:t>mH</a:t>
                      </a:r>
                      <a:r>
                        <a:rPr lang="en-US" sz="1200" dirty="0">
                          <a:latin typeface="+mn-lt"/>
                        </a:rPr>
                        <a:t>/m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4273162"/>
                  </a:ext>
                </a:extLst>
              </a:tr>
            </a:tbl>
          </a:graphicData>
        </a:graphic>
      </p:graphicFrame>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BD027884-6690-8F3F-FC1A-C083F18B3940}"/>
                  </a:ext>
                </a:extLst>
              </p:cNvPr>
              <p:cNvSpPr txBox="1"/>
              <p:nvPr/>
            </p:nvSpPr>
            <p:spPr>
              <a:xfrm>
                <a:off x="11623199" y="1406672"/>
                <a:ext cx="594285" cy="276999"/>
              </a:xfrm>
              <a:prstGeom prst="rect">
                <a:avLst/>
              </a:prstGeom>
              <a:noFill/>
            </p:spPr>
            <p:txBody>
              <a:bodyPr wrap="square">
                <a:spAutoFit/>
              </a:bodyPr>
              <a:lstStyle/>
              <a:p>
                <a14:m>
                  <m:oMath xmlns:m="http://schemas.openxmlformats.org/officeDocument/2006/math">
                    <m:r>
                      <a:rPr lang="it-IT" sz="1200" b="1" i="1" smtClean="0">
                        <a:latin typeface="Cambria Math" panose="02040503050406030204" pitchFamily="18" charset="0"/>
                      </a:rPr>
                      <m:t>𝑩</m:t>
                    </m:r>
                    <m:r>
                      <a:rPr lang="it-IT" sz="1200" b="1" i="1" smtClean="0">
                        <a:latin typeface="Cambria Math" panose="02040503050406030204" pitchFamily="18" charset="0"/>
                      </a:rPr>
                      <m:t> </m:t>
                    </m:r>
                  </m:oMath>
                </a14:m>
                <a:r>
                  <a:rPr lang="en-GB" sz="1200" dirty="0"/>
                  <a:t>[T]</a:t>
                </a:r>
              </a:p>
            </p:txBody>
          </p:sp>
        </mc:Choice>
        <mc:Fallback xmlns="">
          <p:sp>
            <p:nvSpPr>
              <p:cNvPr id="19" name="CasellaDiTesto 18">
                <a:extLst>
                  <a:ext uri="{FF2B5EF4-FFF2-40B4-BE49-F238E27FC236}">
                    <a16:creationId xmlns:a16="http://schemas.microsoft.com/office/drawing/2014/main" id="{BD027884-6690-8F3F-FC1A-C083F18B3940}"/>
                  </a:ext>
                </a:extLst>
              </p:cNvPr>
              <p:cNvSpPr txBox="1">
                <a:spLocks noRot="1" noChangeAspect="1" noMove="1" noResize="1" noEditPoints="1" noAdjustHandles="1" noChangeArrowheads="1" noChangeShapeType="1" noTextEdit="1"/>
              </p:cNvSpPr>
              <p:nvPr/>
            </p:nvSpPr>
            <p:spPr>
              <a:xfrm>
                <a:off x="11623199" y="1406672"/>
                <a:ext cx="594285" cy="276999"/>
              </a:xfrm>
              <a:prstGeom prst="rect">
                <a:avLst/>
              </a:prstGeom>
              <a:blipFill>
                <a:blip r:embed="rId6"/>
                <a:stretch>
                  <a:fillRect t="-2222" b="-17778"/>
                </a:stretch>
              </a:blipFill>
            </p:spPr>
            <p:txBody>
              <a:bodyPr/>
              <a:lstStyle/>
              <a:p>
                <a:r>
                  <a:rPr lang="it-IT">
                    <a:noFill/>
                  </a:rPr>
                  <a:t> </a:t>
                </a:r>
              </a:p>
            </p:txBody>
          </p:sp>
        </mc:Fallback>
      </mc:AlternateContent>
      <p:grpSp>
        <p:nvGrpSpPr>
          <p:cNvPr id="20" name="Gruppo 19">
            <a:extLst>
              <a:ext uri="{FF2B5EF4-FFF2-40B4-BE49-F238E27FC236}">
                <a16:creationId xmlns:a16="http://schemas.microsoft.com/office/drawing/2014/main" id="{FF137F4C-5A04-F03F-AE50-5C914AC4EC1C}"/>
              </a:ext>
            </a:extLst>
          </p:cNvPr>
          <p:cNvGrpSpPr>
            <a:grpSpLocks noChangeAspect="1"/>
          </p:cNvGrpSpPr>
          <p:nvPr/>
        </p:nvGrpSpPr>
        <p:grpSpPr>
          <a:xfrm>
            <a:off x="8342011" y="1067753"/>
            <a:ext cx="3281188" cy="2887263"/>
            <a:chOff x="8436212" y="1050208"/>
            <a:chExt cx="3659357" cy="3220028"/>
          </a:xfrm>
        </p:grpSpPr>
        <p:pic>
          <p:nvPicPr>
            <p:cNvPr id="21" name="Immagine 20">
              <a:extLst>
                <a:ext uri="{FF2B5EF4-FFF2-40B4-BE49-F238E27FC236}">
                  <a16:creationId xmlns:a16="http://schemas.microsoft.com/office/drawing/2014/main" id="{71103F93-77C7-1769-86FC-9DF75179758F}"/>
                </a:ext>
              </a:extLst>
            </p:cNvPr>
            <p:cNvPicPr>
              <a:picLocks noChangeAspect="1"/>
            </p:cNvPicPr>
            <p:nvPr/>
          </p:nvPicPr>
          <p:blipFill>
            <a:blip r:embed="rId7"/>
            <a:srcRect r="11806"/>
            <a:stretch/>
          </p:blipFill>
          <p:spPr>
            <a:xfrm>
              <a:off x="8436212" y="1050208"/>
              <a:ext cx="3239735" cy="3220028"/>
            </a:xfrm>
            <a:prstGeom prst="rect">
              <a:avLst/>
            </a:prstGeom>
          </p:spPr>
        </p:pic>
        <p:pic>
          <p:nvPicPr>
            <p:cNvPr id="22" name="Immagine 21">
              <a:extLst>
                <a:ext uri="{FF2B5EF4-FFF2-40B4-BE49-F238E27FC236}">
                  <a16:creationId xmlns:a16="http://schemas.microsoft.com/office/drawing/2014/main" id="{08C98A44-C241-41D9-902F-9567523476AB}"/>
                </a:ext>
              </a:extLst>
            </p:cNvPr>
            <p:cNvPicPr>
              <a:picLocks noChangeAspect="1"/>
            </p:cNvPicPr>
            <p:nvPr/>
          </p:nvPicPr>
          <p:blipFill>
            <a:blip r:embed="rId8"/>
            <a:srcRect l="80918" t="10250" r="10699" b="6039"/>
            <a:stretch/>
          </p:blipFill>
          <p:spPr>
            <a:xfrm>
              <a:off x="11675947" y="1050208"/>
              <a:ext cx="419622" cy="3145352"/>
            </a:xfrm>
            <a:prstGeom prst="rect">
              <a:avLst/>
            </a:prstGeom>
          </p:spPr>
        </p:pic>
      </p:grpSp>
      <p:sp>
        <p:nvSpPr>
          <p:cNvPr id="23" name="CasellaDiTesto 22">
            <a:extLst>
              <a:ext uri="{FF2B5EF4-FFF2-40B4-BE49-F238E27FC236}">
                <a16:creationId xmlns:a16="http://schemas.microsoft.com/office/drawing/2014/main" id="{074FD0C5-F24E-5DCD-0C6C-B10124CB65F0}"/>
              </a:ext>
            </a:extLst>
          </p:cNvPr>
          <p:cNvSpPr txBox="1"/>
          <p:nvPr/>
        </p:nvSpPr>
        <p:spPr>
          <a:xfrm>
            <a:off x="3733958" y="6145205"/>
            <a:ext cx="4896000" cy="307777"/>
          </a:xfrm>
          <a:prstGeom prst="rect">
            <a:avLst/>
          </a:prstGeom>
          <a:noFill/>
        </p:spPr>
        <p:txBody>
          <a:bodyPr wrap="square">
            <a:spAutoFit/>
          </a:bodyPr>
          <a:lstStyle/>
          <a:p>
            <a:r>
              <a:rPr lang="en-US" sz="1400" baseline="30000" dirty="0"/>
              <a:t>1</a:t>
            </a:r>
            <a:r>
              <a:rPr lang="en-US" sz="1400" dirty="0"/>
              <a:t>HTS persistent current effect </a:t>
            </a:r>
            <a:r>
              <a:rPr lang="en-US" sz="1400" b="1" dirty="0"/>
              <a:t>considered</a:t>
            </a:r>
            <a:endParaRPr lang="it-IT" sz="1400" b="1" baseline="30000" dirty="0"/>
          </a:p>
        </p:txBody>
      </p:sp>
      <p:sp>
        <p:nvSpPr>
          <p:cNvPr id="24" name="TextBox 19">
            <a:extLst>
              <a:ext uri="{FF2B5EF4-FFF2-40B4-BE49-F238E27FC236}">
                <a16:creationId xmlns:a16="http://schemas.microsoft.com/office/drawing/2014/main" id="{7B9035AA-20AB-32E3-DF33-5CE5D92F8D73}"/>
              </a:ext>
            </a:extLst>
          </p:cNvPr>
          <p:cNvSpPr txBox="1"/>
          <p:nvPr/>
        </p:nvSpPr>
        <p:spPr>
          <a:xfrm>
            <a:off x="753288" y="1495723"/>
            <a:ext cx="7721953" cy="2031325"/>
          </a:xfrm>
          <a:prstGeom prst="rect">
            <a:avLst/>
          </a:prstGeom>
          <a:noFill/>
        </p:spPr>
        <p:txBody>
          <a:bodyPr wrap="square" rtlCol="0">
            <a:spAutoFit/>
          </a:bodyPr>
          <a:lstStyle/>
          <a:p>
            <a:r>
              <a:rPr lang="en-US" b="1" dirty="0" err="1"/>
              <a:t>Costheta</a:t>
            </a:r>
            <a:r>
              <a:rPr lang="en-US" b="1" dirty="0"/>
              <a:t> Advantages</a:t>
            </a:r>
          </a:p>
          <a:p>
            <a:pPr marL="285750" indent="-285750">
              <a:buFont typeface="Arial" panose="020B0604020202020204" pitchFamily="34" charset="0"/>
              <a:buChar char="•"/>
            </a:pPr>
            <a:r>
              <a:rPr lang="en-US" b="1" dirty="0"/>
              <a:t>Minimization of conductor quantity </a:t>
            </a:r>
            <a:r>
              <a:rPr lang="en-US" dirty="0"/>
              <a:t>in coil cross-section</a:t>
            </a:r>
          </a:p>
          <a:p>
            <a:pPr marL="285750" indent="-285750">
              <a:buFont typeface="Arial" panose="020B0604020202020204" pitchFamily="34" charset="0"/>
              <a:buChar char="•"/>
            </a:pPr>
            <a:r>
              <a:rPr lang="en-US" b="1" dirty="0"/>
              <a:t>Better field quality optimization </a:t>
            </a:r>
            <a:r>
              <a:rPr lang="en-US" dirty="0"/>
              <a:t>(here considering also HTS persistent current)</a:t>
            </a:r>
          </a:p>
          <a:p>
            <a:r>
              <a:rPr lang="en-US" dirty="0" err="1"/>
              <a:t>Costheta</a:t>
            </a:r>
            <a:r>
              <a:rPr lang="en-US" dirty="0"/>
              <a:t> Disadvantages</a:t>
            </a:r>
          </a:p>
          <a:p>
            <a:pPr marL="285750" indent="-285750">
              <a:buFont typeface="Arial" panose="020B0604020202020204" pitchFamily="34" charset="0"/>
              <a:buChar char="•"/>
            </a:pPr>
            <a:r>
              <a:rPr lang="en-US" dirty="0"/>
              <a:t>Stress management (layer supports still to be implemented)</a:t>
            </a:r>
          </a:p>
          <a:p>
            <a:endParaRPr lang="en-US" b="1" dirty="0"/>
          </a:p>
        </p:txBody>
      </p:sp>
      <p:sp>
        <p:nvSpPr>
          <p:cNvPr id="6" name="CasellaDiTesto 5">
            <a:extLst>
              <a:ext uri="{FF2B5EF4-FFF2-40B4-BE49-F238E27FC236}">
                <a16:creationId xmlns:a16="http://schemas.microsoft.com/office/drawing/2014/main" id="{20C8C45D-C43C-DFA7-851B-7E0471ABDD8C}"/>
              </a:ext>
            </a:extLst>
          </p:cNvPr>
          <p:cNvSpPr txBox="1"/>
          <p:nvPr/>
        </p:nvSpPr>
        <p:spPr>
          <a:xfrm>
            <a:off x="6254855" y="5703460"/>
            <a:ext cx="2630680" cy="307777"/>
          </a:xfrm>
          <a:prstGeom prst="rect">
            <a:avLst/>
          </a:prstGeom>
          <a:noFill/>
        </p:spPr>
        <p:txBody>
          <a:bodyPr wrap="square" rtlCol="0">
            <a:spAutoFit/>
          </a:bodyPr>
          <a:lstStyle/>
          <a:p>
            <a:r>
              <a:rPr lang="en-GB" sz="1400" i="1" dirty="0"/>
              <a:t>30% less than block coil</a:t>
            </a:r>
          </a:p>
        </p:txBody>
      </p:sp>
      <p:sp>
        <p:nvSpPr>
          <p:cNvPr id="4" name="Segnaposto piè di pagina 3">
            <a:extLst>
              <a:ext uri="{FF2B5EF4-FFF2-40B4-BE49-F238E27FC236}">
                <a16:creationId xmlns:a16="http://schemas.microsoft.com/office/drawing/2014/main" id="{E0FFAD8F-B1A8-F7E3-884B-23EDECF38098}"/>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
        <p:nvSpPr>
          <p:cNvPr id="2" name="TextBox 61">
            <a:extLst>
              <a:ext uri="{FF2B5EF4-FFF2-40B4-BE49-F238E27FC236}">
                <a16:creationId xmlns:a16="http://schemas.microsoft.com/office/drawing/2014/main" id="{812DD965-F74C-3D8C-7449-5B5710B79DBB}"/>
              </a:ext>
            </a:extLst>
          </p:cNvPr>
          <p:cNvSpPr txBox="1"/>
          <p:nvPr/>
        </p:nvSpPr>
        <p:spPr>
          <a:xfrm>
            <a:off x="506042" y="5743151"/>
            <a:ext cx="3711382" cy="692497"/>
          </a:xfrm>
          <a:prstGeom prst="rect">
            <a:avLst/>
          </a:prstGeom>
          <a:noFill/>
        </p:spPr>
        <p:txBody>
          <a:bodyPr wrap="square">
            <a:spAutoFit/>
          </a:bodyPr>
          <a:lstStyle/>
          <a:p>
            <a:r>
              <a:rPr lang="en-US" sz="1400" i="1" dirty="0">
                <a:solidFill>
                  <a:srgbClr val="00B0F0"/>
                </a:solidFill>
                <a:cs typeface="Arial" panose="020B0604020202020204" pitchFamily="34" charset="0"/>
              </a:rPr>
              <a:t>Courtesy of </a:t>
            </a:r>
            <a:r>
              <a:rPr lang="en-GB" sz="1400" i="1" dirty="0">
                <a:solidFill>
                  <a:srgbClr val="00B0F0"/>
                </a:solidFill>
                <a:cs typeface="Arial" panose="020B0604020202020204" pitchFamily="34" charset="0"/>
              </a:rPr>
              <a:t>F. Mariani @ IMCC-2025</a:t>
            </a:r>
          </a:p>
          <a:p>
            <a:r>
              <a:rPr lang="en-GB" sz="1100" i="1" dirty="0">
                <a:solidFill>
                  <a:srgbClr val="00B0F0"/>
                </a:solidFill>
                <a:cs typeface="Arial" panose="020B0604020202020204" pitchFamily="34" charset="0"/>
                <a:hlinkClick r:id="rId9"/>
              </a:rPr>
              <a:t>https://indico.desy.de/event/45968/contributions/185356/</a:t>
            </a:r>
            <a:endParaRPr lang="en-GB" sz="1100" i="1" dirty="0">
              <a:solidFill>
                <a:srgbClr val="00B0F0"/>
              </a:solidFill>
              <a:cs typeface="Arial" panose="020B0604020202020204" pitchFamily="34" charset="0"/>
            </a:endParaRPr>
          </a:p>
          <a:p>
            <a:endParaRPr lang="en-GB" sz="1400" i="1" dirty="0">
              <a:solidFill>
                <a:srgbClr val="00B0F0"/>
              </a:solidFill>
              <a:cs typeface="Arial" panose="020B0604020202020204" pitchFamily="34" charset="0"/>
            </a:endParaRPr>
          </a:p>
        </p:txBody>
      </p:sp>
      <p:sp>
        <p:nvSpPr>
          <p:cNvPr id="3" name="CasellaDiTesto 2">
            <a:extLst>
              <a:ext uri="{FF2B5EF4-FFF2-40B4-BE49-F238E27FC236}">
                <a16:creationId xmlns:a16="http://schemas.microsoft.com/office/drawing/2014/main" id="{DAF94E83-D9BC-8BF4-A9CC-45A7BCA040EA}"/>
              </a:ext>
            </a:extLst>
          </p:cNvPr>
          <p:cNvSpPr txBox="1"/>
          <p:nvPr/>
        </p:nvSpPr>
        <p:spPr>
          <a:xfrm>
            <a:off x="9488078" y="2742830"/>
            <a:ext cx="1260000" cy="369332"/>
          </a:xfrm>
          <a:prstGeom prst="rect">
            <a:avLst/>
          </a:prstGeom>
          <a:noFill/>
        </p:spPr>
        <p:txBody>
          <a:bodyPr wrap="square">
            <a:spAutoFit/>
          </a:bodyPr>
          <a:lstStyle/>
          <a:p>
            <a:r>
              <a:rPr lang="en-US" dirty="0"/>
              <a:t>Coil Layout</a:t>
            </a:r>
            <a:endParaRPr lang="it-IT" dirty="0"/>
          </a:p>
        </p:txBody>
      </p:sp>
      <p:sp>
        <p:nvSpPr>
          <p:cNvPr id="5" name="CasellaDiTesto 4">
            <a:extLst>
              <a:ext uri="{FF2B5EF4-FFF2-40B4-BE49-F238E27FC236}">
                <a16:creationId xmlns:a16="http://schemas.microsoft.com/office/drawing/2014/main" id="{6DF2C2A3-676F-19A6-B879-ABFCA98765A2}"/>
              </a:ext>
            </a:extLst>
          </p:cNvPr>
          <p:cNvSpPr txBox="1"/>
          <p:nvPr/>
        </p:nvSpPr>
        <p:spPr>
          <a:xfrm>
            <a:off x="9391980" y="3389400"/>
            <a:ext cx="1535862" cy="369332"/>
          </a:xfrm>
          <a:prstGeom prst="rect">
            <a:avLst/>
          </a:prstGeom>
          <a:noFill/>
        </p:spPr>
        <p:txBody>
          <a:bodyPr wrap="square">
            <a:spAutoFit/>
          </a:bodyPr>
          <a:lstStyle/>
          <a:p>
            <a:r>
              <a:rPr lang="en-US" dirty="0"/>
              <a:t>Bore Aperture</a:t>
            </a:r>
            <a:endParaRPr lang="it-IT" dirty="0"/>
          </a:p>
        </p:txBody>
      </p:sp>
      <p:sp>
        <p:nvSpPr>
          <p:cNvPr id="7" name="CasellaDiTesto 6">
            <a:extLst>
              <a:ext uri="{FF2B5EF4-FFF2-40B4-BE49-F238E27FC236}">
                <a16:creationId xmlns:a16="http://schemas.microsoft.com/office/drawing/2014/main" id="{3ED6D8BF-7F88-9866-4331-9F599CE102A6}"/>
              </a:ext>
            </a:extLst>
          </p:cNvPr>
          <p:cNvSpPr txBox="1"/>
          <p:nvPr/>
        </p:nvSpPr>
        <p:spPr>
          <a:xfrm>
            <a:off x="8794341" y="1851174"/>
            <a:ext cx="1260000" cy="369332"/>
          </a:xfrm>
          <a:prstGeom prst="rect">
            <a:avLst/>
          </a:prstGeom>
          <a:noFill/>
        </p:spPr>
        <p:txBody>
          <a:bodyPr wrap="square">
            <a:spAutoFit/>
          </a:bodyPr>
          <a:lstStyle/>
          <a:p>
            <a:r>
              <a:rPr lang="en-US" dirty="0"/>
              <a:t>Iron Yoke</a:t>
            </a:r>
            <a:endParaRPr lang="it-IT" dirty="0"/>
          </a:p>
        </p:txBody>
      </p:sp>
      <p:cxnSp>
        <p:nvCxnSpPr>
          <p:cNvPr id="8" name="Connettore 2 7">
            <a:extLst>
              <a:ext uri="{FF2B5EF4-FFF2-40B4-BE49-F238E27FC236}">
                <a16:creationId xmlns:a16="http://schemas.microsoft.com/office/drawing/2014/main" id="{093DCD1D-6500-4D6F-34C8-8EB06C1351DA}"/>
              </a:ext>
            </a:extLst>
          </p:cNvPr>
          <p:cNvCxnSpPr>
            <a:cxnSpLocks/>
          </p:cNvCxnSpPr>
          <p:nvPr/>
        </p:nvCxnSpPr>
        <p:spPr>
          <a:xfrm flipH="1">
            <a:off x="9177130" y="2994407"/>
            <a:ext cx="310948" cy="37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D21510F5-27CD-E52D-9B3D-45F9C07B11CD}"/>
              </a:ext>
            </a:extLst>
          </p:cNvPr>
          <p:cNvCxnSpPr>
            <a:cxnSpLocks/>
            <a:stCxn id="5" idx="1"/>
          </p:cNvCxnSpPr>
          <p:nvPr/>
        </p:nvCxnSpPr>
        <p:spPr>
          <a:xfrm flipH="1">
            <a:off x="8843931" y="3574066"/>
            <a:ext cx="548049" cy="943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13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18BF4-BAE1-1249-01EA-1385F43D6D31}"/>
            </a:ext>
          </a:extLst>
        </p:cNvPr>
        <p:cNvGrpSpPr/>
        <p:nvPr/>
      </p:nvGrpSpPr>
      <p:grpSpPr>
        <a:xfrm>
          <a:off x="0" y="0"/>
          <a:ext cx="0" cy="0"/>
          <a:chOff x="0" y="0"/>
          <a:chExt cx="0" cy="0"/>
        </a:xfrm>
      </p:grpSpPr>
      <p:sp>
        <p:nvSpPr>
          <p:cNvPr id="11" name="Title 4">
            <a:extLst>
              <a:ext uri="{FF2B5EF4-FFF2-40B4-BE49-F238E27FC236}">
                <a16:creationId xmlns:a16="http://schemas.microsoft.com/office/drawing/2014/main" id="{A7FB6805-98A9-5EE7-E414-D5DDB7F7BBA1}"/>
              </a:ext>
            </a:extLst>
          </p:cNvPr>
          <p:cNvSpPr>
            <a:spLocks noGrp="1"/>
          </p:cNvSpPr>
          <p:nvPr>
            <p:ph type="title"/>
          </p:nvPr>
        </p:nvSpPr>
        <p:spPr>
          <a:xfrm>
            <a:off x="2565614" y="322258"/>
            <a:ext cx="9707671" cy="681159"/>
          </a:xfrm>
          <a:prstGeom prst="rect">
            <a:avLst/>
          </a:prstGeom>
        </p:spPr>
        <p:txBody>
          <a:bodyPr>
            <a:normAutofit/>
          </a:bodyPr>
          <a:lstStyle/>
          <a:p>
            <a:r>
              <a:rPr lang="en-GB" dirty="0"/>
              <a:t>HTS Persistent Current Models</a:t>
            </a:r>
          </a:p>
        </p:txBody>
      </p:sp>
      <p:sp>
        <p:nvSpPr>
          <p:cNvPr id="28" name="Segnaposto numero diapositiva 27">
            <a:extLst>
              <a:ext uri="{FF2B5EF4-FFF2-40B4-BE49-F238E27FC236}">
                <a16:creationId xmlns:a16="http://schemas.microsoft.com/office/drawing/2014/main" id="{1C428934-C362-9452-931B-9D7F38DF432E}"/>
              </a:ext>
            </a:extLst>
          </p:cNvPr>
          <p:cNvSpPr>
            <a:spLocks noGrp="1"/>
          </p:cNvSpPr>
          <p:nvPr>
            <p:ph type="sldNum" sz="quarter" idx="4"/>
          </p:nvPr>
        </p:nvSpPr>
        <p:spPr/>
        <p:txBody>
          <a:bodyPr/>
          <a:lstStyle/>
          <a:p>
            <a:fld id="{005C7FBA-D4E9-46CA-9321-3ADA2E368FCD}" type="slidenum">
              <a:rPr lang="en-GB" smtClean="0"/>
              <a:t>22</a:t>
            </a:fld>
            <a:endParaRPr lang="en-GB"/>
          </a:p>
        </p:txBody>
      </p:sp>
      <p:sp>
        <p:nvSpPr>
          <p:cNvPr id="4" name="Segnaposto piè di pagina 3">
            <a:extLst>
              <a:ext uri="{FF2B5EF4-FFF2-40B4-BE49-F238E27FC236}">
                <a16:creationId xmlns:a16="http://schemas.microsoft.com/office/drawing/2014/main" id="{168E5B7A-F4A3-E1CC-F9DA-B929B2296B50}"/>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pic>
        <p:nvPicPr>
          <p:cNvPr id="3" name="Immagine 2">
            <a:extLst>
              <a:ext uri="{FF2B5EF4-FFF2-40B4-BE49-F238E27FC236}">
                <a16:creationId xmlns:a16="http://schemas.microsoft.com/office/drawing/2014/main" id="{9F94C9BE-9C39-E8AD-CEAE-5D1EF05EB33D}"/>
              </a:ext>
            </a:extLst>
          </p:cNvPr>
          <p:cNvPicPr>
            <a:picLocks noChangeAspect="1"/>
          </p:cNvPicPr>
          <p:nvPr/>
        </p:nvPicPr>
        <p:blipFill>
          <a:blip r:embed="rId3"/>
          <a:stretch>
            <a:fillRect/>
          </a:stretch>
        </p:blipFill>
        <p:spPr>
          <a:xfrm>
            <a:off x="7579213" y="1517904"/>
            <a:ext cx="4019590" cy="2194560"/>
          </a:xfrm>
          <a:prstGeom prst="rect">
            <a:avLst/>
          </a:prstGeom>
        </p:spPr>
      </p:pic>
      <p:pic>
        <p:nvPicPr>
          <p:cNvPr id="5" name="Immagine 4">
            <a:extLst>
              <a:ext uri="{FF2B5EF4-FFF2-40B4-BE49-F238E27FC236}">
                <a16:creationId xmlns:a16="http://schemas.microsoft.com/office/drawing/2014/main" id="{7AFDDB26-5BEA-D6FC-D0F9-D43CF05DF1FD}"/>
              </a:ext>
            </a:extLst>
          </p:cNvPr>
          <p:cNvPicPr>
            <a:picLocks noChangeAspect="1"/>
          </p:cNvPicPr>
          <p:nvPr/>
        </p:nvPicPr>
        <p:blipFill>
          <a:blip r:embed="rId4"/>
          <a:stretch>
            <a:fillRect/>
          </a:stretch>
        </p:blipFill>
        <p:spPr>
          <a:xfrm>
            <a:off x="7801208" y="3952001"/>
            <a:ext cx="4005204" cy="2117820"/>
          </a:xfrm>
          <a:prstGeom prst="rect">
            <a:avLst/>
          </a:prstGeom>
        </p:spPr>
      </p:pic>
      <p:sp>
        <p:nvSpPr>
          <p:cNvPr id="7" name="CasellaDiTesto 6">
            <a:extLst>
              <a:ext uri="{FF2B5EF4-FFF2-40B4-BE49-F238E27FC236}">
                <a16:creationId xmlns:a16="http://schemas.microsoft.com/office/drawing/2014/main" id="{E6E5C5CC-4C38-B65D-9102-713199644914}"/>
              </a:ext>
            </a:extLst>
          </p:cNvPr>
          <p:cNvSpPr txBox="1"/>
          <p:nvPr/>
        </p:nvSpPr>
        <p:spPr>
          <a:xfrm>
            <a:off x="441088" y="1517904"/>
            <a:ext cx="6508352" cy="2262158"/>
          </a:xfrm>
          <a:prstGeom prst="rect">
            <a:avLst/>
          </a:prstGeom>
          <a:solidFill>
            <a:schemeClr val="bg1"/>
          </a:solidFill>
        </p:spPr>
        <p:txBody>
          <a:bodyPr wrap="square">
            <a:spAutoFit/>
          </a:bodyPr>
          <a:lstStyle/>
          <a:p>
            <a:pPr>
              <a:buClr>
                <a:schemeClr val="bg1">
                  <a:lumMod val="50000"/>
                </a:schemeClr>
              </a:buClr>
            </a:pPr>
            <a:r>
              <a:rPr lang="it-IT" dirty="0">
                <a:latin typeface="Calibri" panose="020F0502020204030204" pitchFamily="34" charset="0"/>
                <a:ea typeface="Calibri" panose="020F0502020204030204" pitchFamily="34" charset="0"/>
                <a:cs typeface="Calibri" panose="020F0502020204030204" pitchFamily="34" charset="0"/>
              </a:rPr>
              <a:t>Development of </a:t>
            </a:r>
            <a:r>
              <a:rPr lang="it-IT" dirty="0" err="1">
                <a:latin typeface="Calibri" panose="020F0502020204030204" pitchFamily="34" charset="0"/>
                <a:ea typeface="Calibri" panose="020F0502020204030204" pitchFamily="34" charset="0"/>
                <a:cs typeface="Calibri" panose="020F0502020204030204" pitchFamily="34" charset="0"/>
              </a:rPr>
              <a:t>electromagnetic</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modelling</a:t>
            </a:r>
            <a:r>
              <a:rPr lang="it-IT" dirty="0">
                <a:latin typeface="Calibri" panose="020F0502020204030204" pitchFamily="34" charset="0"/>
                <a:ea typeface="Calibri" panose="020F0502020204030204" pitchFamily="34" charset="0"/>
                <a:cs typeface="Calibri" panose="020F0502020204030204" pitchFamily="34" charset="0"/>
              </a:rPr>
              <a:t> for </a:t>
            </a:r>
            <a:r>
              <a:rPr lang="it-IT" b="1" dirty="0">
                <a:latin typeface="Calibri" panose="020F0502020204030204" pitchFamily="34" charset="0"/>
                <a:ea typeface="Calibri" panose="020F0502020204030204" pitchFamily="34" charset="0"/>
                <a:cs typeface="Calibri" panose="020F0502020204030204" pitchFamily="34" charset="0"/>
              </a:rPr>
              <a:t>FAST </a:t>
            </a:r>
            <a:r>
              <a:rPr lang="it-IT" dirty="0" err="1">
                <a:latin typeface="Calibri" panose="020F0502020204030204" pitchFamily="34" charset="0"/>
                <a:ea typeface="Calibri" panose="020F0502020204030204" pitchFamily="34" charset="0"/>
                <a:cs typeface="Calibri" panose="020F0502020204030204" pitchFamily="34" charset="0"/>
              </a:rPr>
              <a:t>persistent</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current</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simulation</a:t>
            </a:r>
            <a:r>
              <a:rPr lang="it-IT" dirty="0">
                <a:latin typeface="Calibri" panose="020F0502020204030204" pitchFamily="34" charset="0"/>
                <a:ea typeface="Calibri" panose="020F0502020204030204" pitchFamily="34" charset="0"/>
                <a:cs typeface="Calibri" panose="020F0502020204030204" pitchFamily="34" charset="0"/>
              </a:rPr>
              <a:t> in HTS </a:t>
            </a:r>
            <a:r>
              <a:rPr lang="it-IT" dirty="0" err="1">
                <a:latin typeface="Calibri" panose="020F0502020204030204" pitchFamily="34" charset="0"/>
                <a:ea typeface="Calibri" panose="020F0502020204030204" pitchFamily="34" charset="0"/>
                <a:cs typeface="Calibri" panose="020F0502020204030204" pitchFamily="34" charset="0"/>
              </a:rPr>
              <a:t>magnet</a:t>
            </a:r>
            <a:r>
              <a:rPr lang="it-IT" dirty="0">
                <a:latin typeface="Calibri" panose="020F0502020204030204" pitchFamily="34" charset="0"/>
                <a:ea typeface="Calibri" panose="020F0502020204030204" pitchFamily="34" charset="0"/>
                <a:cs typeface="Calibri" panose="020F0502020204030204" pitchFamily="34" charset="0"/>
              </a:rPr>
              <a:t> cross-section:</a:t>
            </a:r>
          </a:p>
          <a:p>
            <a:pPr marL="285750" indent="-285750">
              <a:buClr>
                <a:schemeClr val="bg1">
                  <a:lumMod val="50000"/>
                </a:schemeClr>
              </a:buClr>
              <a:buFont typeface="Arial" panose="020B0604020202020204" pitchFamily="34" charset="0"/>
              <a:buChar char="•"/>
            </a:pPr>
            <a:r>
              <a:rPr lang="it-IT" dirty="0">
                <a:latin typeface="Calibri" panose="020F0502020204030204" pitchFamily="34" charset="0"/>
                <a:ea typeface="Calibri" panose="020F0502020204030204" pitchFamily="34" charset="0"/>
                <a:cs typeface="Calibri" panose="020F0502020204030204" pitchFamily="34" charset="0"/>
              </a:rPr>
              <a:t>Tape </a:t>
            </a:r>
            <a:r>
              <a:rPr lang="it-IT" dirty="0" err="1">
                <a:latin typeface="Calibri" panose="020F0502020204030204" pitchFamily="34" charset="0"/>
                <a:ea typeface="Calibri" panose="020F0502020204030204" pitchFamily="34" charset="0"/>
                <a:cs typeface="Calibri" panose="020F0502020204030204" pitchFamily="34" charset="0"/>
              </a:rPr>
              <a:t>orientation</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optimization</a:t>
            </a:r>
            <a:r>
              <a:rPr lang="it-IT" dirty="0">
                <a:latin typeface="Calibri" panose="020F0502020204030204" pitchFamily="34" charset="0"/>
                <a:ea typeface="Calibri" panose="020F0502020204030204" pitchFamily="34" charset="0"/>
                <a:cs typeface="Calibri" panose="020F0502020204030204" pitchFamily="34" charset="0"/>
              </a:rPr>
              <a:t> </a:t>
            </a:r>
          </a:p>
          <a:p>
            <a:pPr marL="285750" indent="-285750">
              <a:buClr>
                <a:schemeClr val="bg1">
                  <a:lumMod val="50000"/>
                </a:schemeClr>
              </a:buClr>
              <a:buFont typeface="Arial" panose="020B0604020202020204" pitchFamily="34" charset="0"/>
              <a:buChar char="•"/>
            </a:pPr>
            <a:r>
              <a:rPr lang="it-IT" dirty="0" err="1">
                <a:latin typeface="Calibri" panose="020F0502020204030204" pitchFamily="34" charset="0"/>
                <a:ea typeface="Calibri" panose="020F0502020204030204" pitchFamily="34" charset="0"/>
                <a:cs typeface="Calibri" panose="020F0502020204030204" pitchFamily="34" charset="0"/>
              </a:rPr>
              <a:t>Induced</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peak</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lorentz</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forces</a:t>
            </a:r>
            <a:r>
              <a:rPr lang="it-IT" dirty="0">
                <a:latin typeface="Calibri" panose="020F0502020204030204" pitchFamily="34" charset="0"/>
                <a:ea typeface="Calibri" panose="020F0502020204030204" pitchFamily="34" charset="0"/>
                <a:cs typeface="Calibri" panose="020F0502020204030204" pitchFamily="34" charset="0"/>
              </a:rPr>
              <a:t> on </a:t>
            </a:r>
            <a:r>
              <a:rPr lang="it-IT" dirty="0" err="1">
                <a:latin typeface="Calibri" panose="020F0502020204030204" pitchFamily="34" charset="0"/>
                <a:ea typeface="Calibri" panose="020F0502020204030204" pitchFamily="34" charset="0"/>
                <a:cs typeface="Calibri" panose="020F0502020204030204" pitchFamily="34" charset="0"/>
              </a:rPr>
              <a:t>conductor</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estimation</a:t>
            </a:r>
            <a:endParaRPr lang="it-IT" dirty="0">
              <a:latin typeface="Calibri" panose="020F0502020204030204" pitchFamily="34" charset="0"/>
              <a:ea typeface="Calibri" panose="020F0502020204030204" pitchFamily="34" charset="0"/>
              <a:cs typeface="Calibri" panose="020F0502020204030204" pitchFamily="34" charset="0"/>
            </a:endParaRPr>
          </a:p>
          <a:p>
            <a:pPr>
              <a:spcBef>
                <a:spcPts val="600"/>
              </a:spcBef>
              <a:buClr>
                <a:schemeClr val="bg1">
                  <a:lumMod val="50000"/>
                </a:schemeClr>
              </a:buClr>
            </a:pPr>
            <a:r>
              <a:rPr lang="it-IT" b="1" dirty="0" err="1">
                <a:latin typeface="Calibri" panose="020F0502020204030204" pitchFamily="34" charset="0"/>
                <a:ea typeface="Calibri" panose="020F0502020204030204" pitchFamily="34" charset="0"/>
                <a:cs typeface="Calibri" panose="020F0502020204030204" pitchFamily="34" charset="0"/>
              </a:rPr>
              <a:t>Analytical</a:t>
            </a:r>
            <a:r>
              <a:rPr lang="it-IT" b="1" dirty="0">
                <a:latin typeface="Calibri" panose="020F0502020204030204" pitchFamily="34" charset="0"/>
                <a:ea typeface="Calibri" panose="020F0502020204030204" pitchFamily="34" charset="0"/>
                <a:cs typeface="Calibri" panose="020F0502020204030204" pitchFamily="34" charset="0"/>
              </a:rPr>
              <a:t> Model in MATLAB (Brandt) or FEM Model (COMSOL)</a:t>
            </a:r>
          </a:p>
          <a:p>
            <a:pPr marL="285750" indent="-285750">
              <a:buClr>
                <a:schemeClr val="bg1">
                  <a:lumMod val="50000"/>
                </a:schemeClr>
              </a:buClr>
              <a:buFont typeface="Arial" panose="020B0604020202020204" pitchFamily="34" charset="0"/>
              <a:buChar char="•"/>
            </a:pPr>
            <a:r>
              <a:rPr lang="it-IT" b="1" dirty="0">
                <a:latin typeface="Calibri" panose="020F0502020204030204" pitchFamily="34" charset="0"/>
                <a:ea typeface="Calibri" panose="020F0502020204030204" pitchFamily="34" charset="0"/>
                <a:cs typeface="Calibri" panose="020F0502020204030204" pitchFamily="34" charset="0"/>
              </a:rPr>
              <a:t>Compatible </a:t>
            </a:r>
            <a:r>
              <a:rPr lang="it-IT" b="1" dirty="0" err="1">
                <a:latin typeface="Calibri" panose="020F0502020204030204" pitchFamily="34" charset="0"/>
                <a:ea typeface="Calibri" panose="020F0502020204030204" pitchFamily="34" charset="0"/>
                <a:cs typeface="Calibri" panose="020F0502020204030204" pitchFamily="34" charset="0"/>
              </a:rPr>
              <a:t>results</a:t>
            </a:r>
            <a:r>
              <a:rPr lang="it-IT" b="1" dirty="0">
                <a:latin typeface="Calibri" panose="020F0502020204030204" pitchFamily="34" charset="0"/>
                <a:ea typeface="Calibri" panose="020F0502020204030204" pitchFamily="34" charset="0"/>
                <a:cs typeface="Calibri" panose="020F0502020204030204" pitchFamily="34" charset="0"/>
              </a:rPr>
              <a:t> on </a:t>
            </a:r>
            <a:r>
              <a:rPr lang="it-IT" b="1" dirty="0" err="1">
                <a:latin typeface="Calibri" panose="020F0502020204030204" pitchFamily="34" charset="0"/>
                <a:ea typeface="Calibri" panose="020F0502020204030204" pitchFamily="34" charset="0"/>
                <a:cs typeface="Calibri" panose="020F0502020204030204" pitchFamily="34" charset="0"/>
              </a:rPr>
              <a:t>hysteretic</a:t>
            </a:r>
            <a:r>
              <a:rPr lang="it-IT" b="1" dirty="0">
                <a:latin typeface="Calibri" panose="020F0502020204030204" pitchFamily="34" charset="0"/>
                <a:ea typeface="Calibri" panose="020F0502020204030204" pitchFamily="34" charset="0"/>
                <a:cs typeface="Calibri" panose="020F0502020204030204" pitchFamily="34" charset="0"/>
              </a:rPr>
              <a:t> losses</a:t>
            </a:r>
          </a:p>
          <a:p>
            <a:pPr>
              <a:spcBef>
                <a:spcPts val="600"/>
              </a:spcBef>
              <a:buClr>
                <a:schemeClr val="bg1">
                  <a:lumMod val="50000"/>
                </a:schemeClr>
              </a:buClr>
            </a:pPr>
            <a:endParaRPr lang="it-IT"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BDDBBE8C-B14B-4248-9C56-2A42E0A70363}"/>
              </a:ext>
            </a:extLst>
          </p:cNvPr>
          <p:cNvPicPr>
            <a:picLocks noChangeAspect="1"/>
          </p:cNvPicPr>
          <p:nvPr/>
        </p:nvPicPr>
        <p:blipFill>
          <a:blip r:embed="rId5"/>
          <a:stretch>
            <a:fillRect/>
          </a:stretch>
        </p:blipFill>
        <p:spPr>
          <a:xfrm>
            <a:off x="593197" y="3468670"/>
            <a:ext cx="3188420" cy="2855882"/>
          </a:xfrm>
          <a:prstGeom prst="rect">
            <a:avLst/>
          </a:prstGeom>
        </p:spPr>
      </p:pic>
      <mc:AlternateContent xmlns:mc="http://schemas.openxmlformats.org/markup-compatibility/2006" xmlns:a14="http://schemas.microsoft.com/office/drawing/2010/main">
        <mc:Choice Requires="a14">
          <p:graphicFrame>
            <p:nvGraphicFramePr>
              <p:cNvPr id="9" name="Table 9">
                <a:extLst>
                  <a:ext uri="{FF2B5EF4-FFF2-40B4-BE49-F238E27FC236}">
                    <a16:creationId xmlns:a16="http://schemas.microsoft.com/office/drawing/2014/main" id="{D7F2D6F9-C7AB-FD76-4DEE-B7867691C1FD}"/>
                  </a:ext>
                </a:extLst>
              </p:cNvPr>
              <p:cNvGraphicFramePr>
                <a:graphicFrameLocks noGrp="1"/>
              </p:cNvGraphicFramePr>
              <p:nvPr>
                <p:extLst>
                  <p:ext uri="{D42A27DB-BD31-4B8C-83A1-F6EECF244321}">
                    <p14:modId xmlns:p14="http://schemas.microsoft.com/office/powerpoint/2010/main" val="2844423063"/>
                  </p:ext>
                </p:extLst>
              </p:nvPr>
            </p:nvGraphicFramePr>
            <p:xfrm>
              <a:off x="4104494" y="3476847"/>
              <a:ext cx="3474719" cy="565468"/>
            </p:xfrm>
            <a:graphic>
              <a:graphicData uri="http://schemas.openxmlformats.org/drawingml/2006/table">
                <a:tbl>
                  <a:tblPr firstRow="1" bandRow="1">
                    <a:tableStyleId>{5C22544A-7EE6-4342-B048-85BDC9FD1C3A}</a:tableStyleId>
                  </a:tblPr>
                  <a:tblGrid>
                    <a:gridCol w="1359749">
                      <a:extLst>
                        <a:ext uri="{9D8B030D-6E8A-4147-A177-3AD203B41FA5}">
                          <a16:colId xmlns:a16="http://schemas.microsoft.com/office/drawing/2014/main" val="2815060668"/>
                        </a:ext>
                      </a:extLst>
                    </a:gridCol>
                    <a:gridCol w="1065136">
                      <a:extLst>
                        <a:ext uri="{9D8B030D-6E8A-4147-A177-3AD203B41FA5}">
                          <a16:colId xmlns:a16="http://schemas.microsoft.com/office/drawing/2014/main" val="323453145"/>
                        </a:ext>
                      </a:extLst>
                    </a:gridCol>
                    <a:gridCol w="1049834">
                      <a:extLst>
                        <a:ext uri="{9D8B030D-6E8A-4147-A177-3AD203B41FA5}">
                          <a16:colId xmlns:a16="http://schemas.microsoft.com/office/drawing/2014/main" val="1315427979"/>
                        </a:ext>
                      </a:extLst>
                    </a:gridCol>
                  </a:tblGrid>
                  <a:tr h="247650">
                    <a:tc>
                      <a:txBody>
                        <a:bodyPr/>
                        <a:lstStyle/>
                        <a:p>
                          <a:r>
                            <a:rPr lang="en-US" sz="1200" b="1" dirty="0">
                              <a:solidFill>
                                <a:schemeClr val="tx1"/>
                              </a:solidFill>
                              <a:latin typeface="+mn-lt"/>
                            </a:rPr>
                            <a:t>Losses Calculation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COMSOL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MATLAB</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30808997"/>
                      </a:ext>
                    </a:extLst>
                  </a:tr>
                  <a:tr h="247650">
                    <a:tc>
                      <a:txBody>
                        <a:bodyPr/>
                        <a:lstStyle/>
                        <a:p>
                          <a:pPr/>
                          <a14:m>
                            <m:oMathPara xmlns:m="http://schemas.openxmlformats.org/officeDocument/2006/math">
                              <m:oMathParaPr>
                                <m:jc m:val="left"/>
                              </m:oMathParaPr>
                              <m:oMath xmlns:m="http://schemas.openxmlformats.org/officeDocument/2006/math">
                                <m:sSub>
                                  <m:sSubPr>
                                    <m:ctrlPr>
                                      <a:rPr lang="it-IT" sz="1200" b="1" i="1" dirty="0" smtClean="0">
                                        <a:solidFill>
                                          <a:schemeClr val="tx1"/>
                                        </a:solidFill>
                                        <a:latin typeface="Cambria Math" panose="02040503050406030204" pitchFamily="18" charset="0"/>
                                      </a:rPr>
                                    </m:ctrlPr>
                                  </m:sSubPr>
                                  <m:e>
                                    <m:r>
                                      <a:rPr lang="en-US" sz="1200" b="1" i="1" dirty="0" smtClean="0">
                                        <a:solidFill>
                                          <a:schemeClr val="tx1"/>
                                        </a:solidFill>
                                        <a:latin typeface="Cambria Math" panose="02040503050406030204" pitchFamily="18" charset="0"/>
                                      </a:rPr>
                                      <m:t>𝑸</m:t>
                                    </m:r>
                                  </m:e>
                                  <m:sub>
                                    <m:r>
                                      <a:rPr lang="en-US" sz="1200" b="1" i="1" dirty="0" smtClean="0">
                                        <a:solidFill>
                                          <a:schemeClr val="tx1"/>
                                        </a:solidFill>
                                        <a:latin typeface="Cambria Math" panose="02040503050406030204" pitchFamily="18" charset="0"/>
                                      </a:rPr>
                                      <m:t>𝒉𝒚𝒔𝒕</m:t>
                                    </m:r>
                                  </m:sub>
                                </m:sSub>
                              </m:oMath>
                            </m:oMathPara>
                          </a14:m>
                          <a:endParaRPr lang="en-US" sz="1200" b="1" dirty="0">
                            <a:solidFill>
                              <a:schemeClr val="tx1"/>
                            </a:solidFill>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22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82068613"/>
                      </a:ext>
                    </a:extLst>
                  </a:tr>
                </a:tbl>
              </a:graphicData>
            </a:graphic>
          </p:graphicFrame>
        </mc:Choice>
        <mc:Fallback xmlns="">
          <p:graphicFrame>
            <p:nvGraphicFramePr>
              <p:cNvPr id="9" name="Table 9">
                <a:extLst>
                  <a:ext uri="{FF2B5EF4-FFF2-40B4-BE49-F238E27FC236}">
                    <a16:creationId xmlns:a16="http://schemas.microsoft.com/office/drawing/2014/main" id="{D7F2D6F9-C7AB-FD76-4DEE-B7867691C1FD}"/>
                  </a:ext>
                </a:extLst>
              </p:cNvPr>
              <p:cNvGraphicFramePr>
                <a:graphicFrameLocks noGrp="1"/>
              </p:cNvGraphicFramePr>
              <p:nvPr>
                <p:extLst>
                  <p:ext uri="{D42A27DB-BD31-4B8C-83A1-F6EECF244321}">
                    <p14:modId xmlns:p14="http://schemas.microsoft.com/office/powerpoint/2010/main" val="2844423063"/>
                  </p:ext>
                </p:extLst>
              </p:nvPr>
            </p:nvGraphicFramePr>
            <p:xfrm>
              <a:off x="4104494" y="3476847"/>
              <a:ext cx="3474719" cy="565468"/>
            </p:xfrm>
            <a:graphic>
              <a:graphicData uri="http://schemas.openxmlformats.org/drawingml/2006/table">
                <a:tbl>
                  <a:tblPr firstRow="1" bandRow="1">
                    <a:tableStyleId>{5C22544A-7EE6-4342-B048-85BDC9FD1C3A}</a:tableStyleId>
                  </a:tblPr>
                  <a:tblGrid>
                    <a:gridCol w="1359749">
                      <a:extLst>
                        <a:ext uri="{9D8B030D-6E8A-4147-A177-3AD203B41FA5}">
                          <a16:colId xmlns:a16="http://schemas.microsoft.com/office/drawing/2014/main" val="2815060668"/>
                        </a:ext>
                      </a:extLst>
                    </a:gridCol>
                    <a:gridCol w="1065136">
                      <a:extLst>
                        <a:ext uri="{9D8B030D-6E8A-4147-A177-3AD203B41FA5}">
                          <a16:colId xmlns:a16="http://schemas.microsoft.com/office/drawing/2014/main" val="323453145"/>
                        </a:ext>
                      </a:extLst>
                    </a:gridCol>
                    <a:gridCol w="1049834">
                      <a:extLst>
                        <a:ext uri="{9D8B030D-6E8A-4147-A177-3AD203B41FA5}">
                          <a16:colId xmlns:a16="http://schemas.microsoft.com/office/drawing/2014/main" val="1315427979"/>
                        </a:ext>
                      </a:extLst>
                    </a:gridCol>
                  </a:tblGrid>
                  <a:tr h="274320">
                    <a:tc>
                      <a:txBody>
                        <a:bodyPr/>
                        <a:lstStyle/>
                        <a:p>
                          <a:r>
                            <a:rPr lang="en-US" sz="1200" b="1" dirty="0">
                              <a:solidFill>
                                <a:schemeClr val="tx1"/>
                              </a:solidFill>
                              <a:latin typeface="+mn-lt"/>
                            </a:rPr>
                            <a:t>Losses Calculation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COMSOL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MATLAB</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30808997"/>
                      </a:ext>
                    </a:extLst>
                  </a:tr>
                  <a:tr h="291148">
                    <a:tc>
                      <a:txBody>
                        <a:bodyPr/>
                        <a:lstStyle/>
                        <a:p>
                          <a:endParaRPr lang="it-IT"/>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t="-95833" r="-156502" b="-12500"/>
                          </a:stretch>
                        </a:blipFill>
                      </a:tcPr>
                    </a:tc>
                    <a:tc>
                      <a:txBody>
                        <a:bodyPr/>
                        <a:lstStyle/>
                        <a:p>
                          <a:pPr algn="ctr"/>
                          <a:r>
                            <a:rPr lang="en-US" sz="1200" dirty="0">
                              <a:solidFill>
                                <a:schemeClr val="tx1"/>
                              </a:solidFill>
                              <a:latin typeface="+mn-lt"/>
                            </a:rPr>
                            <a:t>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22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82068613"/>
                      </a:ext>
                    </a:extLst>
                  </a:tr>
                </a:tbl>
              </a:graphicData>
            </a:graphic>
          </p:graphicFrame>
        </mc:Fallback>
      </mc:AlternateContent>
      <p:sp>
        <p:nvSpPr>
          <p:cNvPr id="10" name="TextBox 61">
            <a:extLst>
              <a:ext uri="{FF2B5EF4-FFF2-40B4-BE49-F238E27FC236}">
                <a16:creationId xmlns:a16="http://schemas.microsoft.com/office/drawing/2014/main" id="{7C99E619-4F63-1D02-DBB0-B9DEC6406B14}"/>
              </a:ext>
            </a:extLst>
          </p:cNvPr>
          <p:cNvSpPr txBox="1"/>
          <p:nvPr/>
        </p:nvSpPr>
        <p:spPr>
          <a:xfrm>
            <a:off x="8302753" y="1003713"/>
            <a:ext cx="3711382" cy="692497"/>
          </a:xfrm>
          <a:prstGeom prst="rect">
            <a:avLst/>
          </a:prstGeom>
          <a:noFill/>
        </p:spPr>
        <p:txBody>
          <a:bodyPr wrap="square">
            <a:spAutoFit/>
          </a:bodyPr>
          <a:lstStyle/>
          <a:p>
            <a:pPr algn="r"/>
            <a:r>
              <a:rPr lang="en-US" sz="1400" i="1" dirty="0">
                <a:solidFill>
                  <a:srgbClr val="00B0F0"/>
                </a:solidFill>
                <a:cs typeface="Arial" panose="020B0604020202020204" pitchFamily="34" charset="0"/>
              </a:rPr>
              <a:t>Courtesy of </a:t>
            </a:r>
            <a:r>
              <a:rPr lang="en-GB" sz="1400" i="1" dirty="0">
                <a:solidFill>
                  <a:srgbClr val="00B0F0"/>
                </a:solidFill>
                <a:cs typeface="Arial" panose="020B0604020202020204" pitchFamily="34" charset="0"/>
              </a:rPr>
              <a:t>F. Mariani @ IMCC-2025</a:t>
            </a:r>
          </a:p>
          <a:p>
            <a:pPr algn="r"/>
            <a:r>
              <a:rPr lang="en-GB" sz="1100" i="1" dirty="0">
                <a:solidFill>
                  <a:srgbClr val="00B0F0"/>
                </a:solidFill>
                <a:cs typeface="Arial" panose="020B0604020202020204" pitchFamily="34" charset="0"/>
                <a:hlinkClick r:id="rId7"/>
              </a:rPr>
              <a:t>https://indico.desy.de/event/45968/contributions/185356/</a:t>
            </a:r>
            <a:endParaRPr lang="en-GB" sz="1100" i="1" dirty="0">
              <a:solidFill>
                <a:srgbClr val="00B0F0"/>
              </a:solidFill>
              <a:cs typeface="Arial" panose="020B0604020202020204" pitchFamily="34" charset="0"/>
            </a:endParaRPr>
          </a:p>
          <a:p>
            <a:pPr algn="r"/>
            <a:endParaRPr lang="en-GB" sz="1400" i="1" dirty="0">
              <a:solidFill>
                <a:srgbClr val="00B0F0"/>
              </a:solidFill>
              <a:cs typeface="Arial" panose="020B0604020202020204" pitchFamily="34" charset="0"/>
            </a:endParaRPr>
          </a:p>
        </p:txBody>
      </p:sp>
      <p:graphicFrame>
        <p:nvGraphicFramePr>
          <p:cNvPr id="16" name="Tabella 15">
            <a:extLst>
              <a:ext uri="{FF2B5EF4-FFF2-40B4-BE49-F238E27FC236}">
                <a16:creationId xmlns:a16="http://schemas.microsoft.com/office/drawing/2014/main" id="{86FB306A-B90B-F59B-08E6-FE40F34729B7}"/>
              </a:ext>
            </a:extLst>
          </p:cNvPr>
          <p:cNvGraphicFramePr>
            <a:graphicFrameLocks noGrp="1"/>
          </p:cNvGraphicFramePr>
          <p:nvPr>
            <p:extLst>
              <p:ext uri="{D42A27DB-BD31-4B8C-83A1-F6EECF244321}">
                <p14:modId xmlns:p14="http://schemas.microsoft.com/office/powerpoint/2010/main" val="2370629881"/>
              </p:ext>
            </p:extLst>
          </p:nvPr>
        </p:nvGraphicFramePr>
        <p:xfrm>
          <a:off x="4104494" y="4146803"/>
          <a:ext cx="3474719" cy="1097280"/>
        </p:xfrm>
        <a:graphic>
          <a:graphicData uri="http://schemas.openxmlformats.org/drawingml/2006/table">
            <a:tbl>
              <a:tblPr firstRow="1" bandRow="1">
                <a:tableStyleId>{5C22544A-7EE6-4342-B048-85BDC9FD1C3A}</a:tableStyleId>
              </a:tblPr>
              <a:tblGrid>
                <a:gridCol w="1359749">
                  <a:extLst>
                    <a:ext uri="{9D8B030D-6E8A-4147-A177-3AD203B41FA5}">
                      <a16:colId xmlns:a16="http://schemas.microsoft.com/office/drawing/2014/main" val="184491401"/>
                    </a:ext>
                  </a:extLst>
                </a:gridCol>
                <a:gridCol w="1065136">
                  <a:extLst>
                    <a:ext uri="{9D8B030D-6E8A-4147-A177-3AD203B41FA5}">
                      <a16:colId xmlns:a16="http://schemas.microsoft.com/office/drawing/2014/main" val="1197608245"/>
                    </a:ext>
                  </a:extLst>
                </a:gridCol>
                <a:gridCol w="1049834">
                  <a:extLst>
                    <a:ext uri="{9D8B030D-6E8A-4147-A177-3AD203B41FA5}">
                      <a16:colId xmlns:a16="http://schemas.microsoft.com/office/drawing/2014/main" val="3366215366"/>
                    </a:ext>
                  </a:extLst>
                </a:gridCol>
              </a:tblGrid>
              <a:tr h="247650">
                <a:tc>
                  <a:txBody>
                    <a:bodyPr/>
                    <a:lstStyle/>
                    <a:p>
                      <a:r>
                        <a:rPr lang="en-US" sz="1200" b="1" dirty="0">
                          <a:solidFill>
                            <a:schemeClr val="tx1"/>
                          </a:solidFill>
                          <a:latin typeface="+mn-lt"/>
                        </a:rPr>
                        <a:t>Harmonic</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COMSOL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MATLAB</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43211532"/>
                  </a:ext>
                </a:extLst>
              </a:tr>
              <a:tr h="247650">
                <a:tc>
                  <a:txBody>
                    <a:bodyPr/>
                    <a:lstStyle/>
                    <a:p>
                      <a:r>
                        <a:rPr lang="en-US" sz="1200" b="1" dirty="0">
                          <a:solidFill>
                            <a:schemeClr val="tx1"/>
                          </a:solidFill>
                          <a:latin typeface="+mn-lt"/>
                        </a:rPr>
                        <a:t>b3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latin typeface="+mn-lt"/>
                        </a:rPr>
                        <a:t>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954368"/>
                  </a:ext>
                </a:extLst>
              </a:tr>
              <a:tr h="247650">
                <a:tc>
                  <a:txBody>
                    <a:bodyPr/>
                    <a:lstStyle/>
                    <a:p>
                      <a:r>
                        <a:rPr lang="en-US" sz="1200" b="1" dirty="0">
                          <a:solidFill>
                            <a:schemeClr val="tx1"/>
                          </a:solidFill>
                          <a:latin typeface="+mn-lt"/>
                        </a:rPr>
                        <a:t>b5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latin typeface="+mn-lt"/>
                        </a:rPr>
                        <a:t>-0.2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7687447"/>
                  </a:ext>
                </a:extLst>
              </a:tr>
              <a:tr h="247650">
                <a:tc>
                  <a:txBody>
                    <a:bodyPr/>
                    <a:lstStyle/>
                    <a:p>
                      <a:r>
                        <a:rPr lang="en-US" sz="1200" b="1" dirty="0">
                          <a:solidFill>
                            <a:schemeClr val="tx1"/>
                          </a:solidFill>
                          <a:latin typeface="+mn-lt"/>
                        </a:rPr>
                        <a:t>b7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latin typeface="+mn-lt"/>
                        </a:rPr>
                        <a:t>-0.05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953965"/>
                  </a:ext>
                </a:extLst>
              </a:tr>
            </a:tbl>
          </a:graphicData>
        </a:graphic>
      </p:graphicFrame>
      <p:sp>
        <p:nvSpPr>
          <p:cNvPr id="25" name="CasellaDiTesto 24">
            <a:extLst>
              <a:ext uri="{FF2B5EF4-FFF2-40B4-BE49-F238E27FC236}">
                <a16:creationId xmlns:a16="http://schemas.microsoft.com/office/drawing/2014/main" id="{E8FF274E-6D74-E2F2-3D38-0BF342C2AD24}"/>
              </a:ext>
            </a:extLst>
          </p:cNvPr>
          <p:cNvSpPr txBox="1"/>
          <p:nvPr/>
        </p:nvSpPr>
        <p:spPr>
          <a:xfrm>
            <a:off x="4003612" y="5390530"/>
            <a:ext cx="4509452" cy="646331"/>
          </a:xfrm>
          <a:prstGeom prst="rect">
            <a:avLst/>
          </a:prstGeom>
          <a:noFill/>
        </p:spPr>
        <p:txBody>
          <a:bodyPr wrap="square">
            <a:spAutoFit/>
          </a:bodyPr>
          <a:lstStyle/>
          <a:p>
            <a:pPr>
              <a:buClr>
                <a:schemeClr val="bg1">
                  <a:lumMod val="50000"/>
                </a:schemeClr>
              </a:buClr>
            </a:pPr>
            <a:r>
              <a:rPr lang="it-IT" dirty="0">
                <a:latin typeface="Calibri" panose="020F0502020204030204" pitchFamily="34" charset="0"/>
                <a:ea typeface="Calibri" panose="020F0502020204030204" pitchFamily="34" charset="0"/>
                <a:cs typeface="Calibri" panose="020F0502020204030204" pitchFamily="34" charset="0"/>
              </a:rPr>
              <a:t>Harmonic </a:t>
            </a:r>
            <a:r>
              <a:rPr lang="it-IT" dirty="0" err="1">
                <a:latin typeface="Calibri" panose="020F0502020204030204" pitchFamily="34" charset="0"/>
                <a:ea typeface="Calibri" panose="020F0502020204030204" pitchFamily="34" charset="0"/>
                <a:cs typeface="Calibri" panose="020F0502020204030204" pitchFamily="34" charset="0"/>
              </a:rPr>
              <a:t>content</a:t>
            </a:r>
            <a:r>
              <a:rPr lang="it-IT"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strongly</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affected</a:t>
            </a:r>
            <a:r>
              <a:rPr lang="it-IT" b="1" dirty="0">
                <a:latin typeface="Calibri" panose="020F0502020204030204" pitchFamily="34" charset="0"/>
                <a:ea typeface="Calibri" panose="020F0502020204030204" pitchFamily="34" charset="0"/>
                <a:cs typeface="Calibri" panose="020F0502020204030204" pitchFamily="34" charset="0"/>
              </a:rPr>
              <a:t> </a:t>
            </a:r>
            <a:r>
              <a:rPr lang="it-IT" dirty="0">
                <a:latin typeface="Calibri" panose="020F0502020204030204" pitchFamily="34" charset="0"/>
                <a:ea typeface="Calibri" panose="020F0502020204030204" pitchFamily="34" charset="0"/>
                <a:cs typeface="Calibri" panose="020F0502020204030204" pitchFamily="34" charset="0"/>
              </a:rPr>
              <a:t>by </a:t>
            </a:r>
            <a:r>
              <a:rPr lang="it-IT" b="1" dirty="0" err="1">
                <a:latin typeface="Calibri" panose="020F0502020204030204" pitchFamily="34" charset="0"/>
                <a:ea typeface="Calibri" panose="020F0502020204030204" pitchFamily="34" charset="0"/>
                <a:cs typeface="Calibri" panose="020F0502020204030204" pitchFamily="34" charset="0"/>
              </a:rPr>
              <a:t>critical</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current</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saturation</a:t>
            </a:r>
            <a:r>
              <a:rPr lang="it-IT" dirty="0">
                <a:latin typeface="Calibri" panose="020F0502020204030204" pitchFamily="34" charset="0"/>
                <a:ea typeface="Calibri" panose="020F0502020204030204" pitchFamily="34" charset="0"/>
                <a:cs typeface="Calibri" panose="020F0502020204030204" pitchFamily="34" charset="0"/>
              </a:rPr>
              <a:t> in tape cross-section </a:t>
            </a:r>
          </a:p>
        </p:txBody>
      </p:sp>
    </p:spTree>
    <p:extLst>
      <p:ext uri="{BB962C8B-B14F-4D97-AF65-F5344CB8AC3E}">
        <p14:creationId xmlns:p14="http://schemas.microsoft.com/office/powerpoint/2010/main" val="2724603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741B-23AD-A405-950C-872A8001BA31}"/>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C8943A37-063B-EC08-AED7-AFE0A9F9B7BE}"/>
              </a:ext>
            </a:extLst>
          </p:cNvPr>
          <p:cNvSpPr>
            <a:spLocks noGrp="1"/>
          </p:cNvSpPr>
          <p:nvPr>
            <p:ph type="title"/>
          </p:nvPr>
        </p:nvSpPr>
        <p:spPr>
          <a:xfrm>
            <a:off x="2565614" y="322258"/>
            <a:ext cx="9707671" cy="681159"/>
          </a:xfrm>
          <a:prstGeom prst="rect">
            <a:avLst/>
          </a:prstGeom>
        </p:spPr>
        <p:txBody>
          <a:bodyPr/>
          <a:lstStyle/>
          <a:p>
            <a:r>
              <a:rPr lang="en-GB" dirty="0"/>
              <a:t>Preliminary Mechanical Analysis </a:t>
            </a:r>
            <a:br>
              <a:rPr lang="en-GB" dirty="0"/>
            </a:br>
            <a:r>
              <a:rPr lang="en-GB" sz="2400" dirty="0"/>
              <a:t>Assumptions</a:t>
            </a:r>
            <a:endParaRPr lang="en-GB" dirty="0"/>
          </a:p>
        </p:txBody>
      </p:sp>
      <p:sp>
        <p:nvSpPr>
          <p:cNvPr id="67" name="Segnaposto numero diapositiva 66">
            <a:extLst>
              <a:ext uri="{FF2B5EF4-FFF2-40B4-BE49-F238E27FC236}">
                <a16:creationId xmlns:a16="http://schemas.microsoft.com/office/drawing/2014/main" id="{88CDF3BA-7909-DBCE-DF01-9A8FFEAC387D}"/>
              </a:ext>
            </a:extLst>
          </p:cNvPr>
          <p:cNvSpPr>
            <a:spLocks noGrp="1"/>
          </p:cNvSpPr>
          <p:nvPr>
            <p:ph type="sldNum" sz="quarter" idx="4"/>
          </p:nvPr>
        </p:nvSpPr>
        <p:spPr/>
        <p:txBody>
          <a:bodyPr/>
          <a:lstStyle/>
          <a:p>
            <a:fld id="{005C7FBA-D4E9-46CA-9321-3ADA2E368FCD}" type="slidenum">
              <a:rPr lang="en-GB" smtClean="0"/>
              <a:t>23</a:t>
            </a:fld>
            <a:endParaRPr lang="en-GB"/>
          </a:p>
        </p:txBody>
      </p:sp>
      <mc:AlternateContent xmlns:mc="http://schemas.openxmlformats.org/markup-compatibility/2006" xmlns:a14="http://schemas.microsoft.com/office/drawing/2010/main">
        <mc:Choice Requires="a14">
          <p:sp>
            <p:nvSpPr>
              <p:cNvPr id="8" name="TextBox 326">
                <a:extLst>
                  <a:ext uri="{FF2B5EF4-FFF2-40B4-BE49-F238E27FC236}">
                    <a16:creationId xmlns:a16="http://schemas.microsoft.com/office/drawing/2014/main" id="{9F56D190-FFC2-AF6F-F20E-A023F5689F73}"/>
                  </a:ext>
                </a:extLst>
              </p:cNvPr>
              <p:cNvSpPr txBox="1"/>
              <p:nvPr/>
            </p:nvSpPr>
            <p:spPr>
              <a:xfrm>
                <a:off x="355552" y="1426221"/>
                <a:ext cx="10525807" cy="4508927"/>
              </a:xfrm>
              <a:prstGeom prst="rect">
                <a:avLst/>
              </a:prstGeom>
              <a:noFill/>
            </p:spPr>
            <p:txBody>
              <a:bodyPr wrap="square" lIns="180000" rtlCol="0">
                <a:spAutoFit/>
              </a:bodyPr>
              <a:lstStyle/>
              <a:p>
                <a:pPr algn="just">
                  <a:spcBef>
                    <a:spcPts val="600"/>
                  </a:spcBef>
                </a:pPr>
                <a:r>
                  <a:rPr lang="en-US" sz="2200" dirty="0">
                    <a:cs typeface="Calibri" panose="020F0502020204030204" pitchFamily="34" charset="0"/>
                  </a:rPr>
                  <a:t>First mechanical analysis goal: evaluations of stresses induced by energization to address if stress management solutions have to be considered and how.</a:t>
                </a:r>
              </a:p>
              <a:p>
                <a:pPr algn="just">
                  <a:spcBef>
                    <a:spcPts val="600"/>
                  </a:spcBef>
                </a:pPr>
                <a:r>
                  <a:rPr lang="en-US" sz="2200" b="1" dirty="0">
                    <a:cs typeface="Calibri" panose="020F0502020204030204" pitchFamily="34" charset="0"/>
                  </a:rPr>
                  <a:t>Common assumptions </a:t>
                </a:r>
                <a:r>
                  <a:rPr lang="en-US" sz="2200" dirty="0">
                    <a:cs typeface="Calibri" panose="020F0502020204030204" pitchFamily="34" charset="0"/>
                  </a:rPr>
                  <a:t>for cos</a:t>
                </a:r>
                <a14:m>
                  <m:oMath xmlns:m="http://schemas.openxmlformats.org/officeDocument/2006/math">
                    <m:r>
                      <a:rPr lang="en-GB" sz="2000" b="0" i="1">
                        <a:latin typeface="Cambria Math" panose="02040503050406030204" pitchFamily="18" charset="0"/>
                        <a:ea typeface="Cambria Math" panose="02040503050406030204" pitchFamily="18" charset="0"/>
                      </a:rPr>
                      <m:t>𝜃</m:t>
                    </m:r>
                  </m:oMath>
                </a14:m>
                <a:r>
                  <a:rPr lang="en-US" sz="2200" dirty="0">
                    <a:cs typeface="Calibri" panose="020F0502020204030204" pitchFamily="34" charset="0"/>
                  </a:rPr>
                  <a:t> and block-coil layouts:</a:t>
                </a:r>
              </a:p>
              <a:p>
                <a:pPr marL="457200" indent="-457200" algn="just">
                  <a:spcBef>
                    <a:spcPts val="600"/>
                  </a:spcBef>
                  <a:buFont typeface="Wingdings" panose="05000000000000000000" pitchFamily="2" charset="2"/>
                  <a:buChar char="Ø"/>
                </a:pPr>
                <a:r>
                  <a:rPr lang="en-US" sz="2200" b="1" dirty="0">
                    <a:cs typeface="Calibri" panose="020F0502020204030204" pitchFamily="34" charset="0"/>
                  </a:rPr>
                  <a:t>Homogenized coils (</a:t>
                </a:r>
                <a14:m>
                  <m:oMath xmlns:m="http://schemas.openxmlformats.org/officeDocument/2006/math">
                    <m:sSub>
                      <m:sSubPr>
                        <m:ctrlPr>
                          <a:rPr lang="en-GB" sz="2200" b="1" i="1">
                            <a:latin typeface="Cambria Math" panose="02040503050406030204" pitchFamily="18" charset="0"/>
                            <a:cs typeface="Arial" panose="020B0604020202020204" pitchFamily="34" charset="0"/>
                          </a:rPr>
                        </m:ctrlPr>
                      </m:sSubPr>
                      <m:e>
                        <m:r>
                          <a:rPr lang="en-US" sz="2200" b="1" i="1">
                            <a:latin typeface="Cambria Math" panose="02040503050406030204" pitchFamily="18" charset="0"/>
                            <a:cs typeface="Arial" panose="020B0604020202020204" pitchFamily="34" charset="0"/>
                          </a:rPr>
                          <m:t>𝑬</m:t>
                        </m:r>
                      </m:e>
                      <m:sub>
                        <m:r>
                          <a:rPr lang="en-US" sz="2200" b="1" i="1">
                            <a:latin typeface="Cambria Math" panose="02040503050406030204" pitchFamily="18" charset="0"/>
                            <a:cs typeface="Arial" panose="020B0604020202020204" pitchFamily="34" charset="0"/>
                          </a:rPr>
                          <m:t>𝒄𝒐𝒊𝒍𝒔</m:t>
                        </m:r>
                      </m:sub>
                    </m:sSub>
                    <m:r>
                      <a:rPr lang="en-US" sz="2200" i="1">
                        <a:latin typeface="Cambria Math" panose="02040503050406030204" pitchFamily="18" charset="0"/>
                        <a:cs typeface="Arial" panose="020B0604020202020204" pitchFamily="34" charset="0"/>
                      </a:rPr>
                      <m:t>=174</m:t>
                    </m:r>
                    <m:r>
                      <m:rPr>
                        <m:nor/>
                      </m:rPr>
                      <a:rPr lang="it-IT" sz="2200" baseline="30000" dirty="0">
                        <a:cs typeface="Calibri" panose="020F0502020204030204" pitchFamily="34" charset="0"/>
                      </a:rPr>
                      <m:t>1</m:t>
                    </m:r>
                    <m:r>
                      <a:rPr lang="it-IT" sz="2200" i="1" baseline="30000" dirty="0">
                        <a:latin typeface="Cambria Math" panose="02040503050406030204" pitchFamily="18" charset="0"/>
                        <a:cs typeface="Arial" panose="020B0604020202020204" pitchFamily="34" charset="0"/>
                      </a:rPr>
                      <m:t> </m:t>
                    </m:r>
                    <m:r>
                      <a:rPr lang="en-US" sz="2200" i="1">
                        <a:latin typeface="Cambria Math" panose="02040503050406030204" pitchFamily="18" charset="0"/>
                        <a:cs typeface="Arial" panose="020B0604020202020204" pitchFamily="34" charset="0"/>
                      </a:rPr>
                      <m:t>𝐺𝑃𝑎</m:t>
                    </m:r>
                    <m:r>
                      <a:rPr lang="it-IT" sz="2200" b="0" i="1" smtClean="0">
                        <a:latin typeface="Cambria Math" panose="02040503050406030204" pitchFamily="18" charset="0"/>
                        <a:cs typeface="Arial" panose="020B0604020202020204" pitchFamily="34" charset="0"/>
                      </a:rPr>
                      <m:t>,</m:t>
                    </m:r>
                    <m:sSub>
                      <m:sSubPr>
                        <m:ctrlPr>
                          <a:rPr lang="en-GB" sz="2200" b="1" i="1">
                            <a:latin typeface="Cambria Math" panose="02040503050406030204" pitchFamily="18" charset="0"/>
                            <a:cs typeface="Arial" panose="020B0604020202020204" pitchFamily="34" charset="0"/>
                          </a:rPr>
                        </m:ctrlPr>
                      </m:sSubPr>
                      <m:e>
                        <m:r>
                          <a:rPr lang="en-GB" sz="2200" b="1" i="1">
                            <a:latin typeface="Cambria Math" panose="02040503050406030204" pitchFamily="18" charset="0"/>
                            <a:ea typeface="Cambria Math" panose="02040503050406030204" pitchFamily="18" charset="0"/>
                            <a:cs typeface="Arial" panose="020B0604020202020204" pitchFamily="34" charset="0"/>
                          </a:rPr>
                          <m:t>𝝂</m:t>
                        </m:r>
                      </m:e>
                      <m:sub>
                        <m:r>
                          <a:rPr lang="en-US" sz="2200" b="1" i="1">
                            <a:latin typeface="Cambria Math" panose="02040503050406030204" pitchFamily="18" charset="0"/>
                            <a:cs typeface="Arial" panose="020B0604020202020204" pitchFamily="34" charset="0"/>
                          </a:rPr>
                          <m:t>𝒄𝒐𝒊𝒍𝒔</m:t>
                        </m:r>
                      </m:sub>
                    </m:sSub>
                    <m:r>
                      <a:rPr lang="en-US" sz="2200" i="1">
                        <a:latin typeface="Cambria Math" panose="02040503050406030204" pitchFamily="18" charset="0"/>
                        <a:cs typeface="Arial" panose="020B0604020202020204" pitchFamily="34" charset="0"/>
                      </a:rPr>
                      <m:t>=0.3</m:t>
                    </m:r>
                  </m:oMath>
                </a14:m>
                <a:r>
                  <a:rPr lang="en-GB" sz="2200" dirty="0">
                    <a:cs typeface="Calibri" panose="020F0502020204030204" pitchFamily="34" charset="0"/>
                  </a:rPr>
                  <a:t>) </a:t>
                </a:r>
              </a:p>
              <a:p>
                <a:pPr marL="457200" indent="-457200" algn="just">
                  <a:spcBef>
                    <a:spcPts val="600"/>
                  </a:spcBef>
                  <a:buFont typeface="Wingdings" panose="05000000000000000000" pitchFamily="2" charset="2"/>
                  <a:buChar char="Ø"/>
                </a:pPr>
                <a:r>
                  <a:rPr lang="en-US" sz="2200" b="1" dirty="0">
                    <a:cs typeface="Calibri" panose="020F0502020204030204" pitchFamily="34" charset="0"/>
                  </a:rPr>
                  <a:t>Infinitely rigid structure</a:t>
                </a:r>
                <a:endParaRPr lang="en-US" sz="2200" dirty="0">
                  <a:cs typeface="Calibri" panose="020F0502020204030204" pitchFamily="34" charset="0"/>
                </a:endParaRPr>
              </a:p>
              <a:p>
                <a:pPr marL="457200" indent="-457200" algn="just">
                  <a:spcBef>
                    <a:spcPts val="600"/>
                  </a:spcBef>
                  <a:buFont typeface="Wingdings" panose="05000000000000000000" pitchFamily="2" charset="2"/>
                  <a:buChar char="Ø"/>
                </a:pPr>
                <a:r>
                  <a:rPr lang="en-US" sz="2200" b="1" dirty="0">
                    <a:cs typeface="Calibri" panose="020F0502020204030204" pitchFamily="34" charset="0"/>
                  </a:rPr>
                  <a:t>Frictionless contact </a:t>
                </a:r>
                <a:r>
                  <a:rPr lang="en-US" sz="2200" dirty="0">
                    <a:cs typeface="Calibri" panose="020F0502020204030204" pitchFamily="34" charset="0"/>
                  </a:rPr>
                  <a:t>between coils and structure</a:t>
                </a:r>
              </a:p>
              <a:p>
                <a:pPr marL="457200" indent="-457200" algn="just">
                  <a:spcBef>
                    <a:spcPts val="600"/>
                  </a:spcBef>
                  <a:buFont typeface="Wingdings" panose="05000000000000000000" pitchFamily="2" charset="2"/>
                  <a:buChar char="Ø"/>
                </a:pPr>
                <a:r>
                  <a:rPr lang="en-US" sz="2200" b="1" dirty="0">
                    <a:cs typeface="Calibri" panose="020F0502020204030204" pitchFamily="34" charset="0"/>
                  </a:rPr>
                  <a:t>Layers bonded </a:t>
                </a:r>
                <a:r>
                  <a:rPr lang="en-US" sz="2200" dirty="0">
                    <a:cs typeface="Calibri" panose="020F0502020204030204" pitchFamily="34" charset="0"/>
                  </a:rPr>
                  <a:t>together</a:t>
                </a:r>
              </a:p>
              <a:p>
                <a:pPr marL="342900" indent="-342900" algn="just">
                  <a:spcBef>
                    <a:spcPts val="600"/>
                  </a:spcBef>
                  <a:buFont typeface="Wingdings" panose="05000000000000000000" pitchFamily="2" charset="2"/>
                  <a:buChar char="Ø"/>
                </a:pPr>
                <a:r>
                  <a:rPr lang="en-US" sz="2200" dirty="0">
                    <a:cs typeface="Calibri" panose="020F0502020204030204" pitchFamily="34" charset="0"/>
                  </a:rPr>
                  <a:t>  Only </a:t>
                </a:r>
                <a:r>
                  <a:rPr lang="en-US" sz="2200" b="1" dirty="0">
                    <a:cs typeface="Calibri" panose="020F0502020204030204" pitchFamily="34" charset="0"/>
                  </a:rPr>
                  <a:t>Lorentz forces </a:t>
                </a:r>
                <a:r>
                  <a:rPr lang="en-US" sz="2200" dirty="0">
                    <a:cs typeface="Calibri" panose="020F0502020204030204" pitchFamily="34" charset="0"/>
                  </a:rPr>
                  <a:t>(no forces for cooling contraction)</a:t>
                </a:r>
              </a:p>
              <a:p>
                <a:pPr marL="342900" indent="-342900" algn="just">
                  <a:spcBef>
                    <a:spcPts val="600"/>
                  </a:spcBef>
                  <a:buFont typeface="Wingdings" panose="05000000000000000000" pitchFamily="2" charset="2"/>
                  <a:buChar char="Ø"/>
                </a:pPr>
                <a:endParaRPr lang="en-US" sz="2200" dirty="0">
                  <a:cs typeface="Calibri" panose="020F0502020204030204" pitchFamily="34" charset="0"/>
                </a:endParaRPr>
              </a:p>
              <a:p>
                <a:pPr marL="457200" indent="-457200" algn="just">
                  <a:spcBef>
                    <a:spcPts val="600"/>
                  </a:spcBef>
                  <a:buFont typeface="Wingdings" panose="05000000000000000000" pitchFamily="2" charset="2"/>
                  <a:buChar char="Ø"/>
                </a:pPr>
                <a:endParaRPr lang="en-US" sz="2200" dirty="0">
                  <a:cs typeface="Calibri" panose="020F0502020204030204" pitchFamily="34" charset="0"/>
                </a:endParaRPr>
              </a:p>
              <a:p>
                <a:pPr marL="457200" indent="-457200" algn="just">
                  <a:spcBef>
                    <a:spcPts val="600"/>
                  </a:spcBef>
                  <a:buFont typeface="Wingdings" panose="05000000000000000000" pitchFamily="2" charset="2"/>
                  <a:buChar char="Ø"/>
                </a:pPr>
                <a:endParaRPr lang="en-US" sz="2200" dirty="0">
                  <a:cs typeface="Calibri" panose="020F0502020204030204" pitchFamily="34" charset="0"/>
                </a:endParaRPr>
              </a:p>
            </p:txBody>
          </p:sp>
        </mc:Choice>
        <mc:Fallback xmlns="">
          <p:sp>
            <p:nvSpPr>
              <p:cNvPr id="8" name="TextBox 326">
                <a:extLst>
                  <a:ext uri="{FF2B5EF4-FFF2-40B4-BE49-F238E27FC236}">
                    <a16:creationId xmlns:a16="http://schemas.microsoft.com/office/drawing/2014/main" id="{9F56D190-FFC2-AF6F-F20E-A023F5689F73}"/>
                  </a:ext>
                </a:extLst>
              </p:cNvPr>
              <p:cNvSpPr txBox="1">
                <a:spLocks noRot="1" noChangeAspect="1" noMove="1" noResize="1" noEditPoints="1" noAdjustHandles="1" noChangeArrowheads="1" noChangeShapeType="1" noTextEdit="1"/>
              </p:cNvSpPr>
              <p:nvPr/>
            </p:nvSpPr>
            <p:spPr>
              <a:xfrm>
                <a:off x="355552" y="1426221"/>
                <a:ext cx="10525807" cy="4508927"/>
              </a:xfrm>
              <a:prstGeom prst="rect">
                <a:avLst/>
              </a:prstGeom>
              <a:blipFill>
                <a:blip r:embed="rId3"/>
                <a:stretch>
                  <a:fillRect t="-946" r="-753"/>
                </a:stretch>
              </a:blipFill>
            </p:spPr>
            <p:txBody>
              <a:bodyPr/>
              <a:lstStyle/>
              <a:p>
                <a:r>
                  <a:rPr lang="it-IT">
                    <a:noFill/>
                  </a:rPr>
                  <a:t> </a:t>
                </a:r>
              </a:p>
            </p:txBody>
          </p:sp>
        </mc:Fallback>
      </mc:AlternateContent>
      <p:sp>
        <p:nvSpPr>
          <p:cNvPr id="9" name="Rectangle: Rounded Corners 8">
            <a:extLst>
              <a:ext uri="{FF2B5EF4-FFF2-40B4-BE49-F238E27FC236}">
                <a16:creationId xmlns:a16="http://schemas.microsoft.com/office/drawing/2014/main" id="{DDBD1563-F7F1-F1FE-81B5-AB20738433FC}"/>
              </a:ext>
            </a:extLst>
          </p:cNvPr>
          <p:cNvSpPr/>
          <p:nvPr/>
        </p:nvSpPr>
        <p:spPr>
          <a:xfrm>
            <a:off x="7613606" y="2448077"/>
            <a:ext cx="4130264" cy="681159"/>
          </a:xfrm>
          <a:prstGeom prst="roundRect">
            <a:avLst>
              <a:gd name="adj" fmla="val 0"/>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[1] C. Barth, G. </a:t>
            </a:r>
            <a:r>
              <a:rPr lang="en-US" sz="900" dirty="0" err="1">
                <a:solidFill>
                  <a:schemeClr val="tx1"/>
                </a:solidFill>
              </a:rPr>
              <a:t>Mondonico</a:t>
            </a:r>
            <a:r>
              <a:rPr lang="en-US" sz="900" dirty="0">
                <a:solidFill>
                  <a:schemeClr val="tx1"/>
                </a:solidFill>
              </a:rPr>
              <a:t>, and C. Senatore, “Electro-mechanical properties of </a:t>
            </a:r>
            <a:r>
              <a:rPr lang="en-US" sz="900" dirty="0" err="1">
                <a:solidFill>
                  <a:schemeClr val="tx1"/>
                </a:solidFill>
              </a:rPr>
              <a:t>ReBCO</a:t>
            </a:r>
            <a:r>
              <a:rPr lang="en-US" sz="900" dirty="0">
                <a:solidFill>
                  <a:schemeClr val="tx1"/>
                </a:solidFill>
              </a:rPr>
              <a:t> coated conductors from various industrial manufacturers at 77 K, self-field and 4.2 K, 19 T,” </a:t>
            </a:r>
            <a:r>
              <a:rPr lang="en-US" sz="900" i="1" dirty="0">
                <a:solidFill>
                  <a:schemeClr val="tx1"/>
                </a:solidFill>
              </a:rPr>
              <a:t>Superconductor Sci. Technol.</a:t>
            </a:r>
            <a:r>
              <a:rPr lang="en-US" sz="900" dirty="0">
                <a:solidFill>
                  <a:schemeClr val="tx1"/>
                </a:solidFill>
              </a:rPr>
              <a:t>, vol. 28, no. 4, Feb. 2015, Art. no. 045011. [Online]. Available: </a:t>
            </a:r>
            <a:r>
              <a:rPr lang="en-US" sz="900" dirty="0">
                <a:solidFill>
                  <a:schemeClr val="tx1"/>
                </a:solidFill>
                <a:hlinkClick r:id="rId4"/>
              </a:rPr>
              <a:t>https://dx.doi.org/</a:t>
            </a:r>
            <a:r>
              <a:rPr lang="en-US" sz="900" dirty="0">
                <a:solidFill>
                  <a:schemeClr val="tx1"/>
                </a:solidFill>
              </a:rPr>
              <a:t>10.1088/0953-2048/28/4/045011</a:t>
            </a:r>
          </a:p>
        </p:txBody>
      </p:sp>
      <p:sp>
        <p:nvSpPr>
          <p:cNvPr id="15" name="TextBox 48">
            <a:extLst>
              <a:ext uri="{FF2B5EF4-FFF2-40B4-BE49-F238E27FC236}">
                <a16:creationId xmlns:a16="http://schemas.microsoft.com/office/drawing/2014/main" id="{7E211290-4333-C215-63DD-92BDC8EFBFA4}"/>
              </a:ext>
            </a:extLst>
          </p:cNvPr>
          <p:cNvSpPr txBox="1"/>
          <p:nvPr/>
        </p:nvSpPr>
        <p:spPr>
          <a:xfrm>
            <a:off x="374029" y="4797622"/>
            <a:ext cx="3026358" cy="646331"/>
          </a:xfrm>
          <a:prstGeom prst="rect">
            <a:avLst/>
          </a:prstGeom>
          <a:noFill/>
        </p:spPr>
        <p:txBody>
          <a:bodyPr wrap="square" rtlCol="0">
            <a:spAutoFit/>
          </a:bodyPr>
          <a:lstStyle/>
          <a:p>
            <a:pPr algn="ctr"/>
            <a:r>
              <a:rPr lang="en-US" dirty="0"/>
              <a:t>Transverse Compressive Stress </a:t>
            </a:r>
          </a:p>
          <a:p>
            <a:pPr algn="ctr"/>
            <a:r>
              <a:rPr lang="en-US" dirty="0">
                <a:solidFill>
                  <a:srgbClr val="0A27B6"/>
                </a:solidFill>
              </a:rPr>
              <a:t>&gt; 400 MPa</a:t>
            </a:r>
            <a:r>
              <a:rPr lang="en-US" baseline="30000" dirty="0">
                <a:solidFill>
                  <a:srgbClr val="0A27B6"/>
                </a:solidFill>
              </a:rPr>
              <a:t>2</a:t>
            </a:r>
            <a:endParaRPr lang="en-US" dirty="0">
              <a:solidFill>
                <a:srgbClr val="0A27B6"/>
              </a:solidFill>
            </a:endParaRPr>
          </a:p>
        </p:txBody>
      </p:sp>
      <p:sp>
        <p:nvSpPr>
          <p:cNvPr id="16" name="CasellaDiTesto 15">
            <a:extLst>
              <a:ext uri="{FF2B5EF4-FFF2-40B4-BE49-F238E27FC236}">
                <a16:creationId xmlns:a16="http://schemas.microsoft.com/office/drawing/2014/main" id="{0A76752A-4F9D-877D-75C3-E0231F931317}"/>
              </a:ext>
            </a:extLst>
          </p:cNvPr>
          <p:cNvSpPr txBox="1"/>
          <p:nvPr/>
        </p:nvSpPr>
        <p:spPr>
          <a:xfrm>
            <a:off x="3460680" y="4807989"/>
            <a:ext cx="2542402" cy="646331"/>
          </a:xfrm>
          <a:prstGeom prst="rect">
            <a:avLst/>
          </a:prstGeom>
          <a:noFill/>
        </p:spPr>
        <p:txBody>
          <a:bodyPr wrap="square">
            <a:spAutoFit/>
          </a:bodyPr>
          <a:lstStyle/>
          <a:p>
            <a:pPr algn="ctr"/>
            <a:r>
              <a:rPr lang="en-US" dirty="0"/>
              <a:t>Transverse Tensile Stress </a:t>
            </a:r>
          </a:p>
          <a:p>
            <a:pPr algn="ctr"/>
            <a:r>
              <a:rPr lang="en-US" dirty="0">
                <a:solidFill>
                  <a:srgbClr val="C00000"/>
                </a:solidFill>
              </a:rPr>
              <a:t>10-100 MPa</a:t>
            </a:r>
            <a:r>
              <a:rPr lang="en-US" baseline="30000" dirty="0">
                <a:solidFill>
                  <a:srgbClr val="C00000"/>
                </a:solidFill>
              </a:rPr>
              <a:t>3</a:t>
            </a:r>
            <a:endParaRPr lang="en-US" dirty="0">
              <a:solidFill>
                <a:srgbClr val="C00000"/>
              </a:solidFill>
            </a:endParaRPr>
          </a:p>
        </p:txBody>
      </p:sp>
      <p:pic>
        <p:nvPicPr>
          <p:cNvPr id="21" name="Immagine 20">
            <a:extLst>
              <a:ext uri="{FF2B5EF4-FFF2-40B4-BE49-F238E27FC236}">
                <a16:creationId xmlns:a16="http://schemas.microsoft.com/office/drawing/2014/main" id="{6F4FC890-A518-CE84-D065-141983F5FA42}"/>
              </a:ext>
            </a:extLst>
          </p:cNvPr>
          <p:cNvPicPr>
            <a:picLocks noChangeAspect="1"/>
          </p:cNvPicPr>
          <p:nvPr/>
        </p:nvPicPr>
        <p:blipFill>
          <a:blip r:embed="rId5"/>
          <a:stretch>
            <a:fillRect/>
          </a:stretch>
        </p:blipFill>
        <p:spPr>
          <a:xfrm>
            <a:off x="4102786" y="5375324"/>
            <a:ext cx="1138500" cy="788997"/>
          </a:xfrm>
          <a:prstGeom prst="rect">
            <a:avLst/>
          </a:prstGeom>
        </p:spPr>
      </p:pic>
      <p:pic>
        <p:nvPicPr>
          <p:cNvPr id="22" name="Immagine 21">
            <a:extLst>
              <a:ext uri="{FF2B5EF4-FFF2-40B4-BE49-F238E27FC236}">
                <a16:creationId xmlns:a16="http://schemas.microsoft.com/office/drawing/2014/main" id="{B9B99AA2-72E9-660D-592B-38076E7EDDB6}"/>
              </a:ext>
            </a:extLst>
          </p:cNvPr>
          <p:cNvPicPr>
            <a:picLocks noChangeAspect="1"/>
          </p:cNvPicPr>
          <p:nvPr/>
        </p:nvPicPr>
        <p:blipFill>
          <a:blip r:embed="rId6"/>
          <a:stretch>
            <a:fillRect/>
          </a:stretch>
        </p:blipFill>
        <p:spPr>
          <a:xfrm>
            <a:off x="1276776" y="5364239"/>
            <a:ext cx="1118610" cy="835438"/>
          </a:xfrm>
          <a:prstGeom prst="rect">
            <a:avLst/>
          </a:prstGeom>
        </p:spPr>
      </p:pic>
      <p:pic>
        <p:nvPicPr>
          <p:cNvPr id="23" name="Immagine 22">
            <a:extLst>
              <a:ext uri="{FF2B5EF4-FFF2-40B4-BE49-F238E27FC236}">
                <a16:creationId xmlns:a16="http://schemas.microsoft.com/office/drawing/2014/main" id="{5441BC95-29B8-7BC6-B6AE-9D0FF0E2A805}"/>
              </a:ext>
            </a:extLst>
          </p:cNvPr>
          <p:cNvPicPr>
            <a:picLocks noChangeAspect="1"/>
          </p:cNvPicPr>
          <p:nvPr/>
        </p:nvPicPr>
        <p:blipFill>
          <a:blip r:embed="rId7"/>
          <a:stretch>
            <a:fillRect/>
          </a:stretch>
        </p:blipFill>
        <p:spPr>
          <a:xfrm>
            <a:off x="6692369" y="5458075"/>
            <a:ext cx="1842474" cy="428698"/>
          </a:xfrm>
          <a:prstGeom prst="rect">
            <a:avLst/>
          </a:prstGeom>
        </p:spPr>
      </p:pic>
      <p:pic>
        <p:nvPicPr>
          <p:cNvPr id="25" name="Immagine 24">
            <a:extLst>
              <a:ext uri="{FF2B5EF4-FFF2-40B4-BE49-F238E27FC236}">
                <a16:creationId xmlns:a16="http://schemas.microsoft.com/office/drawing/2014/main" id="{C36E21A2-38B5-BF77-68A3-FE4ABD5EFE1B}"/>
              </a:ext>
            </a:extLst>
          </p:cNvPr>
          <p:cNvPicPr>
            <a:picLocks noChangeAspect="1"/>
          </p:cNvPicPr>
          <p:nvPr/>
        </p:nvPicPr>
        <p:blipFill>
          <a:blip r:embed="rId8"/>
          <a:stretch>
            <a:fillRect/>
          </a:stretch>
        </p:blipFill>
        <p:spPr>
          <a:xfrm>
            <a:off x="9664382" y="5425108"/>
            <a:ext cx="1789204" cy="461665"/>
          </a:xfrm>
          <a:prstGeom prst="rect">
            <a:avLst/>
          </a:prstGeom>
        </p:spPr>
      </p:pic>
      <p:sp>
        <p:nvSpPr>
          <p:cNvPr id="26" name="CasellaDiTesto 25">
            <a:extLst>
              <a:ext uri="{FF2B5EF4-FFF2-40B4-BE49-F238E27FC236}">
                <a16:creationId xmlns:a16="http://schemas.microsoft.com/office/drawing/2014/main" id="{C271E621-E55F-61D3-D3E8-3C1A4B9983E6}"/>
              </a:ext>
            </a:extLst>
          </p:cNvPr>
          <p:cNvSpPr txBox="1"/>
          <p:nvPr/>
        </p:nvSpPr>
        <p:spPr>
          <a:xfrm>
            <a:off x="6323704" y="4847536"/>
            <a:ext cx="2542401" cy="646331"/>
          </a:xfrm>
          <a:prstGeom prst="rect">
            <a:avLst/>
          </a:prstGeom>
          <a:noFill/>
        </p:spPr>
        <p:txBody>
          <a:bodyPr wrap="square">
            <a:spAutoFit/>
          </a:bodyPr>
          <a:lstStyle/>
          <a:p>
            <a:pPr algn="ctr"/>
            <a:r>
              <a:rPr lang="en-US" dirty="0"/>
              <a:t>Axial Compressive Stress</a:t>
            </a:r>
          </a:p>
          <a:p>
            <a:pPr algn="ctr"/>
            <a:r>
              <a:rPr lang="en-US" dirty="0">
                <a:solidFill>
                  <a:srgbClr val="0A27B6"/>
                </a:solidFill>
              </a:rPr>
              <a:t>&lt; 100 MPa</a:t>
            </a:r>
            <a:r>
              <a:rPr lang="en-US" baseline="30000" dirty="0">
                <a:solidFill>
                  <a:srgbClr val="0A27B6"/>
                </a:solidFill>
              </a:rPr>
              <a:t>2</a:t>
            </a:r>
            <a:endParaRPr lang="en-US" dirty="0">
              <a:solidFill>
                <a:srgbClr val="0A27B6"/>
              </a:solidFill>
            </a:endParaRPr>
          </a:p>
        </p:txBody>
      </p:sp>
      <p:sp>
        <p:nvSpPr>
          <p:cNvPr id="27" name="CasellaDiTesto 26">
            <a:extLst>
              <a:ext uri="{FF2B5EF4-FFF2-40B4-BE49-F238E27FC236}">
                <a16:creationId xmlns:a16="http://schemas.microsoft.com/office/drawing/2014/main" id="{EF7F634D-8CD5-F6BE-EDF3-C383A71EDB82}"/>
              </a:ext>
            </a:extLst>
          </p:cNvPr>
          <p:cNvSpPr txBox="1"/>
          <p:nvPr/>
        </p:nvSpPr>
        <p:spPr>
          <a:xfrm>
            <a:off x="9502264" y="4896843"/>
            <a:ext cx="2052244" cy="646331"/>
          </a:xfrm>
          <a:prstGeom prst="rect">
            <a:avLst/>
          </a:prstGeom>
          <a:noFill/>
        </p:spPr>
        <p:txBody>
          <a:bodyPr wrap="square">
            <a:spAutoFit/>
          </a:bodyPr>
          <a:lstStyle/>
          <a:p>
            <a:pPr algn="ctr"/>
            <a:r>
              <a:rPr lang="en-US" dirty="0"/>
              <a:t>Axial Tensile Stress</a:t>
            </a:r>
          </a:p>
          <a:p>
            <a:pPr algn="ctr"/>
            <a:r>
              <a:rPr lang="en-US" dirty="0">
                <a:solidFill>
                  <a:srgbClr val="C00000"/>
                </a:solidFill>
              </a:rPr>
              <a:t> &gt; 700 MPa</a:t>
            </a:r>
            <a:r>
              <a:rPr lang="en-US" baseline="30000" dirty="0">
                <a:solidFill>
                  <a:srgbClr val="C00000"/>
                </a:solidFill>
              </a:rPr>
              <a:t>3</a:t>
            </a:r>
            <a:endParaRPr lang="en-US" dirty="0">
              <a:solidFill>
                <a:srgbClr val="C00000"/>
              </a:solidFill>
            </a:endParaRPr>
          </a:p>
        </p:txBody>
      </p:sp>
      <p:sp>
        <p:nvSpPr>
          <p:cNvPr id="10" name="CasellaDiTesto 9">
            <a:extLst>
              <a:ext uri="{FF2B5EF4-FFF2-40B4-BE49-F238E27FC236}">
                <a16:creationId xmlns:a16="http://schemas.microsoft.com/office/drawing/2014/main" id="{34607B68-2811-2EAC-CE63-34D348018AD2}"/>
              </a:ext>
            </a:extLst>
          </p:cNvPr>
          <p:cNvSpPr txBox="1"/>
          <p:nvPr/>
        </p:nvSpPr>
        <p:spPr>
          <a:xfrm>
            <a:off x="7613606" y="3129236"/>
            <a:ext cx="4469448" cy="1200329"/>
          </a:xfrm>
          <a:prstGeom prst="rect">
            <a:avLst/>
          </a:prstGeom>
          <a:noFill/>
        </p:spPr>
        <p:txBody>
          <a:bodyPr wrap="square">
            <a:spAutoFit/>
          </a:bodyPr>
          <a:lstStyle/>
          <a:p>
            <a:r>
              <a:rPr lang="en-US" sz="900" dirty="0"/>
              <a:t>[2] Superconductor Business Development Division Fujikura Ltd., “Introduction of Fujikura re-based high temperature superconductor,” Fujikura Global, Koto City, Tokyo, Japan, Tech. Rep., Jul. 2024. [Online]. </a:t>
            </a:r>
            <a:r>
              <a:rPr lang="fr-FR" sz="900" dirty="0" err="1"/>
              <a:t>Available</a:t>
            </a:r>
            <a:r>
              <a:rPr lang="fr-FR" sz="900" dirty="0"/>
              <a:t>: https://www.fujikura.co.jp/eng/products/newbusiness/</a:t>
            </a:r>
            <a:endParaRPr lang="en-US" sz="900" dirty="0"/>
          </a:p>
          <a:p>
            <a:endParaRPr lang="en-US" sz="900" dirty="0">
              <a:solidFill>
                <a:schemeClr val="tx1"/>
              </a:solidFill>
            </a:endParaRPr>
          </a:p>
          <a:p>
            <a:r>
              <a:rPr lang="en-US" sz="900" dirty="0">
                <a:solidFill>
                  <a:schemeClr val="tx1"/>
                </a:solidFill>
              </a:rPr>
              <a:t>[3] H. Maeda and Y. Yanagisawa, "Recent Developments in High-Temperature Superconducting Magnet Technology (Review)," in </a:t>
            </a:r>
            <a:r>
              <a:rPr lang="en-US" sz="900" i="1" dirty="0">
                <a:solidFill>
                  <a:schemeClr val="tx1"/>
                </a:solidFill>
              </a:rPr>
              <a:t>IEEE Transactions on Applied Superconductivity</a:t>
            </a:r>
            <a:r>
              <a:rPr lang="en-US" sz="900" dirty="0">
                <a:solidFill>
                  <a:schemeClr val="tx1"/>
                </a:solidFill>
              </a:rPr>
              <a:t>, vol. 24, no. 3, pp. 1-12, June 2014, Art no. 4602412, doi: 10.1109/TASC.2013.2287707</a:t>
            </a:r>
          </a:p>
        </p:txBody>
      </p:sp>
      <p:sp>
        <p:nvSpPr>
          <p:cNvPr id="12" name="Segnaposto piè di pagina 11">
            <a:extLst>
              <a:ext uri="{FF2B5EF4-FFF2-40B4-BE49-F238E27FC236}">
                <a16:creationId xmlns:a16="http://schemas.microsoft.com/office/drawing/2014/main" id="{15EDCDC1-B757-4CBC-EAD9-99EC44E149B1}"/>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2700089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9DA2-2A44-78B9-F37C-8FCA7497586D}"/>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50E4A339-9BFF-5D21-DF0E-B4D73E8E9EC1}"/>
              </a:ext>
            </a:extLst>
          </p:cNvPr>
          <p:cNvSpPr>
            <a:spLocks noGrp="1"/>
          </p:cNvSpPr>
          <p:nvPr>
            <p:ph type="title"/>
          </p:nvPr>
        </p:nvSpPr>
        <p:spPr>
          <a:xfrm>
            <a:off x="2565614" y="322258"/>
            <a:ext cx="9707671" cy="681159"/>
          </a:xfrm>
          <a:prstGeom prst="rect">
            <a:avLst/>
          </a:prstGeom>
        </p:spPr>
        <p:txBody>
          <a:bodyPr/>
          <a:lstStyle/>
          <a:p>
            <a:r>
              <a:rPr lang="en-GB" dirty="0"/>
              <a:t>Mechanical Design: Block-coil layout</a:t>
            </a:r>
          </a:p>
        </p:txBody>
      </p:sp>
      <p:sp>
        <p:nvSpPr>
          <p:cNvPr id="67" name="Segnaposto numero diapositiva 66">
            <a:extLst>
              <a:ext uri="{FF2B5EF4-FFF2-40B4-BE49-F238E27FC236}">
                <a16:creationId xmlns:a16="http://schemas.microsoft.com/office/drawing/2014/main" id="{31DB4BB3-CB2D-154D-62F9-8F6EF249FB31}"/>
              </a:ext>
            </a:extLst>
          </p:cNvPr>
          <p:cNvSpPr>
            <a:spLocks noGrp="1"/>
          </p:cNvSpPr>
          <p:nvPr>
            <p:ph type="sldNum" sz="quarter" idx="4"/>
          </p:nvPr>
        </p:nvSpPr>
        <p:spPr/>
        <p:txBody>
          <a:bodyPr/>
          <a:lstStyle/>
          <a:p>
            <a:fld id="{005C7FBA-D4E9-46CA-9321-3ADA2E368FCD}" type="slidenum">
              <a:rPr lang="en-GB" smtClean="0"/>
              <a:t>24</a:t>
            </a:fld>
            <a:endParaRPr lang="en-GB"/>
          </a:p>
        </p:txBody>
      </p:sp>
      <p:graphicFrame>
        <p:nvGraphicFramePr>
          <p:cNvPr id="6" name="Table 9">
            <a:extLst>
              <a:ext uri="{FF2B5EF4-FFF2-40B4-BE49-F238E27FC236}">
                <a16:creationId xmlns:a16="http://schemas.microsoft.com/office/drawing/2014/main" id="{B4803E2A-2CDA-3ACA-CC2D-A682D9535E0C}"/>
              </a:ext>
            </a:extLst>
          </p:cNvPr>
          <p:cNvGraphicFramePr>
            <a:graphicFrameLocks noGrp="1"/>
          </p:cNvGraphicFramePr>
          <p:nvPr>
            <p:extLst>
              <p:ext uri="{D42A27DB-BD31-4B8C-83A1-F6EECF244321}">
                <p14:modId xmlns:p14="http://schemas.microsoft.com/office/powerpoint/2010/main" val="705657898"/>
              </p:ext>
            </p:extLst>
          </p:nvPr>
        </p:nvGraphicFramePr>
        <p:xfrm>
          <a:off x="8568206" y="5202347"/>
          <a:ext cx="2699781" cy="1097280"/>
        </p:xfrm>
        <a:graphic>
          <a:graphicData uri="http://schemas.openxmlformats.org/drawingml/2006/table">
            <a:tbl>
              <a:tblPr firstRow="1" bandRow="1">
                <a:tableStyleId>{5C22544A-7EE6-4342-B048-85BDC9FD1C3A}</a:tableStyleId>
              </a:tblPr>
              <a:tblGrid>
                <a:gridCol w="1015308">
                  <a:extLst>
                    <a:ext uri="{9D8B030D-6E8A-4147-A177-3AD203B41FA5}">
                      <a16:colId xmlns:a16="http://schemas.microsoft.com/office/drawing/2014/main" val="2815060668"/>
                    </a:ext>
                  </a:extLst>
                </a:gridCol>
                <a:gridCol w="840772">
                  <a:extLst>
                    <a:ext uri="{9D8B030D-6E8A-4147-A177-3AD203B41FA5}">
                      <a16:colId xmlns:a16="http://schemas.microsoft.com/office/drawing/2014/main" val="323453145"/>
                    </a:ext>
                  </a:extLst>
                </a:gridCol>
                <a:gridCol w="843701">
                  <a:extLst>
                    <a:ext uri="{9D8B030D-6E8A-4147-A177-3AD203B41FA5}">
                      <a16:colId xmlns:a16="http://schemas.microsoft.com/office/drawing/2014/main" val="390709283"/>
                    </a:ext>
                  </a:extLst>
                </a:gridCol>
              </a:tblGrid>
              <a:tr h="180819">
                <a:tc>
                  <a:txBody>
                    <a:bodyPr/>
                    <a:lstStyle/>
                    <a:p>
                      <a:r>
                        <a:rPr lang="en-US" sz="1200" dirty="0">
                          <a:solidFill>
                            <a:schemeClr val="tx1"/>
                          </a:solidFill>
                          <a:latin typeface="+mn-lt"/>
                        </a:rPr>
                        <a:t>Parameter</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U.M.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180819">
                <a:tc>
                  <a:txBody>
                    <a:bodyPr/>
                    <a:lstStyle/>
                    <a:p>
                      <a:r>
                        <a:rPr lang="el-GR" sz="1200" b="1" dirty="0">
                          <a:latin typeface="+mn-lt"/>
                        </a:rPr>
                        <a:t>σ</a:t>
                      </a:r>
                      <a:r>
                        <a:rPr lang="en-US" sz="1200" b="1" baseline="-25000" dirty="0">
                          <a:latin typeface="+mn-lt"/>
                        </a:rPr>
                        <a:t>X_MAX</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MPa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96894"/>
                  </a:ext>
                </a:extLst>
              </a:tr>
              <a:tr h="180819">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l-GR" sz="1200" b="1" dirty="0">
                          <a:latin typeface="+mn-lt"/>
                        </a:rPr>
                        <a:t>σ</a:t>
                      </a:r>
                      <a:r>
                        <a:rPr lang="en-US" sz="1200" b="1" baseline="-25000" dirty="0">
                          <a:latin typeface="+mn-lt"/>
                        </a:rPr>
                        <a:t>Y_MAX</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-56.9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MPa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744463"/>
                  </a:ext>
                </a:extLst>
              </a:tr>
              <a:tr h="180819">
                <a:tc>
                  <a:txBody>
                    <a:bodyPr/>
                    <a:lstStyle/>
                    <a:p>
                      <a:pPr marL="0" marR="0" lvl="0" indent="0" algn="l" defTabSz="3027487" rtl="0" eaLnBrk="1" fontAlgn="auto" latinLnBrk="0" hangingPunct="1">
                        <a:lnSpc>
                          <a:spcPct val="100000"/>
                        </a:lnSpc>
                        <a:spcBef>
                          <a:spcPts val="0"/>
                        </a:spcBef>
                        <a:spcAft>
                          <a:spcPts val="0"/>
                        </a:spcAft>
                        <a:buClrTx/>
                        <a:buSzTx/>
                        <a:buFontTx/>
                        <a:buNone/>
                        <a:tabLst/>
                        <a:defRPr/>
                      </a:pPr>
                      <a:r>
                        <a:rPr lang="en-US" sz="1200" b="1" dirty="0">
                          <a:latin typeface="+mn-lt"/>
                        </a:rPr>
                        <a:t>|</a:t>
                      </a:r>
                      <a:r>
                        <a:rPr lang="el-GR" sz="1200" b="1" dirty="0">
                          <a:latin typeface="+mn-lt"/>
                        </a:rPr>
                        <a:t>σ</a:t>
                      </a:r>
                      <a:r>
                        <a:rPr lang="en-US" sz="1200" b="1" baseline="-25000" dirty="0">
                          <a:latin typeface="+mn-lt"/>
                        </a:rPr>
                        <a:t>XY_MAX</a:t>
                      </a:r>
                      <a:r>
                        <a:rPr lang="en-US" sz="1200" b="1" baseline="0" dirty="0">
                          <a:latin typeface="+mn-lt"/>
                        </a:rPr>
                        <a:t>|</a:t>
                      </a:r>
                      <a:endParaRPr lang="en-US" sz="1200" b="1" dirty="0">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MPa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9936722"/>
                  </a:ext>
                </a:extLst>
              </a:tr>
            </a:tbl>
          </a:graphicData>
        </a:graphic>
      </p:graphicFrame>
      <p:sp>
        <p:nvSpPr>
          <p:cNvPr id="11" name="TextBox 10">
            <a:extLst>
              <a:ext uri="{FF2B5EF4-FFF2-40B4-BE49-F238E27FC236}">
                <a16:creationId xmlns:a16="http://schemas.microsoft.com/office/drawing/2014/main" id="{7CFE62AD-9E38-8DCA-56C1-A6B6CE90CD80}"/>
              </a:ext>
            </a:extLst>
          </p:cNvPr>
          <p:cNvSpPr txBox="1"/>
          <p:nvPr/>
        </p:nvSpPr>
        <p:spPr>
          <a:xfrm>
            <a:off x="425842" y="4834778"/>
            <a:ext cx="8170281" cy="1277273"/>
          </a:xfrm>
          <a:prstGeom prst="rect">
            <a:avLst/>
          </a:prstGeom>
          <a:noFill/>
        </p:spPr>
        <p:txBody>
          <a:bodyPr wrap="square" rtlCol="0">
            <a:spAutoFit/>
          </a:bodyPr>
          <a:lstStyle/>
          <a:p>
            <a:r>
              <a:rPr lang="en-US" dirty="0"/>
              <a:t>Each </a:t>
            </a:r>
            <a:r>
              <a:rPr lang="en-US" b="1" dirty="0"/>
              <a:t>block</a:t>
            </a:r>
            <a:r>
              <a:rPr lang="en-US" dirty="0"/>
              <a:t> is surrounded by enclosed rib vertical and horizontal structural elements</a:t>
            </a:r>
          </a:p>
          <a:p>
            <a:pPr marL="285750" indent="-285750">
              <a:buFont typeface="Arial" panose="020B0604020202020204" pitchFamily="34" charset="0"/>
              <a:buChar char="•"/>
            </a:pPr>
            <a:r>
              <a:rPr lang="en-US" dirty="0"/>
              <a:t>0.3 mm clearance between coils and the structure</a:t>
            </a:r>
          </a:p>
          <a:p>
            <a:pPr>
              <a:spcBef>
                <a:spcPts val="600"/>
              </a:spcBef>
            </a:pPr>
            <a:r>
              <a:rPr lang="en-US" dirty="0"/>
              <a:t>Block-coil stress values </a:t>
            </a:r>
            <a:r>
              <a:rPr lang="en-US" u="sng" dirty="0"/>
              <a:t>are below the maximum allowable limits</a:t>
            </a:r>
          </a:p>
          <a:p>
            <a:r>
              <a:rPr lang="en-US" b="1" dirty="0"/>
              <a:t>We need mechanical data from stack of tapes!!!</a:t>
            </a:r>
          </a:p>
        </p:txBody>
      </p:sp>
      <p:grpSp>
        <p:nvGrpSpPr>
          <p:cNvPr id="10" name="Gruppo 9">
            <a:extLst>
              <a:ext uri="{FF2B5EF4-FFF2-40B4-BE49-F238E27FC236}">
                <a16:creationId xmlns:a16="http://schemas.microsoft.com/office/drawing/2014/main" id="{F9F083AC-0DCF-D973-8965-D669C9E26664}"/>
              </a:ext>
            </a:extLst>
          </p:cNvPr>
          <p:cNvGrpSpPr/>
          <p:nvPr/>
        </p:nvGrpSpPr>
        <p:grpSpPr>
          <a:xfrm>
            <a:off x="694606" y="1169260"/>
            <a:ext cx="10802788" cy="3685056"/>
            <a:chOff x="397925" y="1169260"/>
            <a:chExt cx="11336875" cy="3867244"/>
          </a:xfrm>
        </p:grpSpPr>
        <p:pic>
          <p:nvPicPr>
            <p:cNvPr id="3" name="Picture 5" descr="A screen shot of a graph&#10;&#10;AI-generated content may be incorrect.">
              <a:extLst>
                <a:ext uri="{FF2B5EF4-FFF2-40B4-BE49-F238E27FC236}">
                  <a16:creationId xmlns:a16="http://schemas.microsoft.com/office/drawing/2014/main" id="{E6E2F899-99C4-29E4-C9CC-CB0125565499}"/>
                </a:ext>
              </a:extLst>
            </p:cNvPr>
            <p:cNvPicPr>
              <a:picLocks noChangeAspect="1"/>
            </p:cNvPicPr>
            <p:nvPr/>
          </p:nvPicPr>
          <p:blipFill>
            <a:blip r:embed="rId3"/>
            <a:stretch>
              <a:fillRect/>
            </a:stretch>
          </p:blipFill>
          <p:spPr>
            <a:xfrm>
              <a:off x="397925" y="1176157"/>
              <a:ext cx="3628298" cy="3853450"/>
            </a:xfrm>
            <a:prstGeom prst="rect">
              <a:avLst/>
            </a:prstGeom>
          </p:spPr>
        </p:pic>
        <p:pic>
          <p:nvPicPr>
            <p:cNvPr id="4" name="Picture 7" descr="A screen shot of a graph&#10;&#10;AI-generated content may be incorrect.">
              <a:extLst>
                <a:ext uri="{FF2B5EF4-FFF2-40B4-BE49-F238E27FC236}">
                  <a16:creationId xmlns:a16="http://schemas.microsoft.com/office/drawing/2014/main" id="{BDCDE71E-4ED8-723F-2DFD-6568824BD551}"/>
                </a:ext>
              </a:extLst>
            </p:cNvPr>
            <p:cNvPicPr>
              <a:picLocks noChangeAspect="1"/>
            </p:cNvPicPr>
            <p:nvPr/>
          </p:nvPicPr>
          <p:blipFill>
            <a:blip r:embed="rId4"/>
            <a:stretch>
              <a:fillRect/>
            </a:stretch>
          </p:blipFill>
          <p:spPr>
            <a:xfrm>
              <a:off x="4402983" y="1169260"/>
              <a:ext cx="3589798" cy="3867244"/>
            </a:xfrm>
            <a:prstGeom prst="rect">
              <a:avLst/>
            </a:prstGeom>
          </p:spPr>
        </p:pic>
        <p:pic>
          <p:nvPicPr>
            <p:cNvPr id="5" name="Picture 8">
              <a:extLst>
                <a:ext uri="{FF2B5EF4-FFF2-40B4-BE49-F238E27FC236}">
                  <a16:creationId xmlns:a16="http://schemas.microsoft.com/office/drawing/2014/main" id="{1A0EFCDF-E135-3328-FD34-029B206587FD}"/>
                </a:ext>
              </a:extLst>
            </p:cNvPr>
            <p:cNvPicPr>
              <a:picLocks noChangeAspect="1"/>
            </p:cNvPicPr>
            <p:nvPr/>
          </p:nvPicPr>
          <p:blipFill>
            <a:blip r:embed="rId5"/>
            <a:srcRect/>
            <a:stretch/>
          </p:blipFill>
          <p:spPr>
            <a:xfrm>
              <a:off x="8178066" y="1176157"/>
              <a:ext cx="3556734" cy="3853450"/>
            </a:xfrm>
            <a:prstGeom prst="rect">
              <a:avLst/>
            </a:prstGeom>
          </p:spPr>
        </p:pic>
        <p:pic>
          <p:nvPicPr>
            <p:cNvPr id="8" name="Picture 31" descr="A blue and orange rectangular object&#10;&#10;AI-generated content may be incorrect.">
              <a:extLst>
                <a:ext uri="{FF2B5EF4-FFF2-40B4-BE49-F238E27FC236}">
                  <a16:creationId xmlns:a16="http://schemas.microsoft.com/office/drawing/2014/main" id="{4F5373C3-F11E-C98F-C0AA-C76342C89F35}"/>
                </a:ext>
              </a:extLst>
            </p:cNvPr>
            <p:cNvPicPr>
              <a:picLocks noChangeAspect="1"/>
            </p:cNvPicPr>
            <p:nvPr/>
          </p:nvPicPr>
          <p:blipFill>
            <a:blip r:embed="rId6">
              <a:extLst>
                <a:ext uri="{28A0092B-C50C-407E-A947-70E740481C1C}">
                  <a14:useLocalDpi xmlns:a14="http://schemas.microsoft.com/office/drawing/2010/main" val="0"/>
                </a:ext>
              </a:extLst>
            </a:blip>
            <a:srcRect l="348" t="1102" r="45347" b="18040"/>
            <a:stretch>
              <a:fillRect/>
            </a:stretch>
          </p:blipFill>
          <p:spPr>
            <a:xfrm>
              <a:off x="3365797" y="4367942"/>
              <a:ext cx="434312" cy="371726"/>
            </a:xfrm>
            <a:prstGeom prst="rect">
              <a:avLst/>
            </a:prstGeom>
          </p:spPr>
        </p:pic>
        <p:pic>
          <p:nvPicPr>
            <p:cNvPr id="9" name="Picture 35" descr="A blue and orange rectangular object&#10;&#10;AI-generated content may be incorrect.">
              <a:extLst>
                <a:ext uri="{FF2B5EF4-FFF2-40B4-BE49-F238E27FC236}">
                  <a16:creationId xmlns:a16="http://schemas.microsoft.com/office/drawing/2014/main" id="{578894C8-6A20-F8AE-3C4B-132B02F9C46C}"/>
                </a:ext>
              </a:extLst>
            </p:cNvPr>
            <p:cNvPicPr>
              <a:picLocks noChangeAspect="1"/>
            </p:cNvPicPr>
            <p:nvPr/>
          </p:nvPicPr>
          <p:blipFill>
            <a:blip r:embed="rId6">
              <a:extLst>
                <a:ext uri="{28A0092B-C50C-407E-A947-70E740481C1C}">
                  <a14:useLocalDpi xmlns:a14="http://schemas.microsoft.com/office/drawing/2010/main" val="0"/>
                </a:ext>
              </a:extLst>
            </a:blip>
            <a:srcRect l="348" t="1102" r="45347" b="18040"/>
            <a:stretch>
              <a:fillRect/>
            </a:stretch>
          </p:blipFill>
          <p:spPr>
            <a:xfrm rot="16200000">
              <a:off x="7276017" y="2626033"/>
              <a:ext cx="434312" cy="335891"/>
            </a:xfrm>
            <a:prstGeom prst="rect">
              <a:avLst/>
            </a:prstGeom>
          </p:spPr>
        </p:pic>
      </p:grpSp>
      <p:sp>
        <p:nvSpPr>
          <p:cNvPr id="12" name="Segnaposto piè di pagina 11">
            <a:extLst>
              <a:ext uri="{FF2B5EF4-FFF2-40B4-BE49-F238E27FC236}">
                <a16:creationId xmlns:a16="http://schemas.microsoft.com/office/drawing/2014/main" id="{91F5AFC3-6A34-B039-575A-CD7066A8DD72}"/>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
        <p:nvSpPr>
          <p:cNvPr id="2" name="CasellaDiTesto 1">
            <a:extLst>
              <a:ext uri="{FF2B5EF4-FFF2-40B4-BE49-F238E27FC236}">
                <a16:creationId xmlns:a16="http://schemas.microsoft.com/office/drawing/2014/main" id="{97D4091B-1676-35AA-46E4-63D9836FEF0D}"/>
              </a:ext>
            </a:extLst>
          </p:cNvPr>
          <p:cNvSpPr txBox="1"/>
          <p:nvPr/>
        </p:nvSpPr>
        <p:spPr>
          <a:xfrm rot="996242">
            <a:off x="6901411" y="1370675"/>
            <a:ext cx="3004570" cy="523220"/>
          </a:xfrm>
          <a:prstGeom prst="rect">
            <a:avLst/>
          </a:prstGeom>
          <a:solidFill>
            <a:schemeClr val="bg1"/>
          </a:solidFill>
          <a:ln>
            <a:solidFill>
              <a:schemeClr val="accent1"/>
            </a:solidFill>
          </a:ln>
        </p:spPr>
        <p:txBody>
          <a:bodyPr wrap="square" rtlCol="0">
            <a:spAutoFit/>
          </a:bodyPr>
          <a:lstStyle/>
          <a:p>
            <a:pPr algn="ctr"/>
            <a:r>
              <a:rPr lang="it-IT" sz="2800" dirty="0"/>
              <a:t>ONLY EM </a:t>
            </a:r>
            <a:r>
              <a:rPr lang="it-IT" sz="2800" dirty="0" err="1"/>
              <a:t>Forces</a:t>
            </a:r>
            <a:endParaRPr lang="it-IT" sz="2800" dirty="0"/>
          </a:p>
        </p:txBody>
      </p:sp>
    </p:spTree>
    <p:extLst>
      <p:ext uri="{BB962C8B-B14F-4D97-AF65-F5344CB8AC3E}">
        <p14:creationId xmlns:p14="http://schemas.microsoft.com/office/powerpoint/2010/main" val="1210907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B451F-C76C-EB15-7632-571C4A0D9AE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4">
                <a:extLst>
                  <a:ext uri="{FF2B5EF4-FFF2-40B4-BE49-F238E27FC236}">
                    <a16:creationId xmlns:a16="http://schemas.microsoft.com/office/drawing/2014/main" id="{B64C11FF-D29F-7A4B-C638-6E3555186493}"/>
                  </a:ext>
                </a:extLst>
              </p:cNvPr>
              <p:cNvSpPr>
                <a:spLocks noGrp="1"/>
              </p:cNvSpPr>
              <p:nvPr>
                <p:ph type="title"/>
              </p:nvPr>
            </p:nvSpPr>
            <p:spPr>
              <a:xfrm>
                <a:off x="2565614" y="322258"/>
                <a:ext cx="9707671" cy="681159"/>
              </a:xfrm>
              <a:prstGeom prst="rect">
                <a:avLst/>
              </a:prstGeom>
            </p:spPr>
            <p:txBody>
              <a:bodyPr/>
              <a:lstStyle/>
              <a:p>
                <a:r>
                  <a:rPr lang="en-GB" dirty="0"/>
                  <a:t>Mechanical Design: Cos</a:t>
                </a:r>
                <a14:m>
                  <m:oMath xmlns:m="http://schemas.openxmlformats.org/officeDocument/2006/math">
                    <m:r>
                      <a:rPr lang="en-GB" i="1">
                        <a:latin typeface="Cambria Math" panose="02040503050406030204" pitchFamily="18" charset="0"/>
                        <a:ea typeface="Cambria Math" panose="02040503050406030204" pitchFamily="18" charset="0"/>
                      </a:rPr>
                      <m:t>𝜃</m:t>
                    </m:r>
                  </m:oMath>
                </a14:m>
                <a:endParaRPr lang="en-GB" dirty="0"/>
              </a:p>
            </p:txBody>
          </p:sp>
        </mc:Choice>
        <mc:Fallback xmlns="">
          <p:sp>
            <p:nvSpPr>
              <p:cNvPr id="7" name="Title 4">
                <a:extLst>
                  <a:ext uri="{FF2B5EF4-FFF2-40B4-BE49-F238E27FC236}">
                    <a16:creationId xmlns:a16="http://schemas.microsoft.com/office/drawing/2014/main" id="{B64C11FF-D29F-7A4B-C638-6E3555186493}"/>
                  </a:ext>
                </a:extLst>
              </p:cNvPr>
              <p:cNvSpPr>
                <a:spLocks noGrp="1" noRot="1" noChangeAspect="1" noMove="1" noResize="1" noEditPoints="1" noAdjustHandles="1" noChangeArrowheads="1" noChangeShapeType="1" noTextEdit="1"/>
              </p:cNvSpPr>
              <p:nvPr>
                <p:ph type="title"/>
              </p:nvPr>
            </p:nvSpPr>
            <p:spPr>
              <a:xfrm>
                <a:off x="2565614" y="322258"/>
                <a:ext cx="9707671" cy="681159"/>
              </a:xfrm>
              <a:prstGeom prst="rect">
                <a:avLst/>
              </a:prstGeom>
              <a:blipFill>
                <a:blip r:embed="rId3"/>
                <a:stretch>
                  <a:fillRect l="-1947" t="-22321" b="-19643"/>
                </a:stretch>
              </a:blipFill>
            </p:spPr>
            <p:txBody>
              <a:bodyPr/>
              <a:lstStyle/>
              <a:p>
                <a:r>
                  <a:rPr lang="it-IT">
                    <a:noFill/>
                  </a:rPr>
                  <a:t> </a:t>
                </a:r>
              </a:p>
            </p:txBody>
          </p:sp>
        </mc:Fallback>
      </mc:AlternateContent>
      <p:sp>
        <p:nvSpPr>
          <p:cNvPr id="24" name="Segnaposto numero diapositiva 23">
            <a:extLst>
              <a:ext uri="{FF2B5EF4-FFF2-40B4-BE49-F238E27FC236}">
                <a16:creationId xmlns:a16="http://schemas.microsoft.com/office/drawing/2014/main" id="{31D50918-3923-19E7-4B0C-9448970A1F1B}"/>
              </a:ext>
            </a:extLst>
          </p:cNvPr>
          <p:cNvSpPr>
            <a:spLocks noGrp="1"/>
          </p:cNvSpPr>
          <p:nvPr>
            <p:ph type="sldNum" sz="quarter" idx="4"/>
          </p:nvPr>
        </p:nvSpPr>
        <p:spPr/>
        <p:txBody>
          <a:bodyPr/>
          <a:lstStyle/>
          <a:p>
            <a:fld id="{005C7FBA-D4E9-46CA-9321-3ADA2E368FCD}" type="slidenum">
              <a:rPr lang="en-GB" smtClean="0"/>
              <a:t>25</a:t>
            </a:fld>
            <a:endParaRPr lang="en-GB"/>
          </a:p>
        </p:txBody>
      </p:sp>
      <p:pic>
        <p:nvPicPr>
          <p:cNvPr id="2" name="Immagine 1" descr="Immagine che contiene Policromia, linea, arte, luce&#10;&#10;Il contenuto generato dall'IA potrebbe non essere corretto.">
            <a:extLst>
              <a:ext uri="{FF2B5EF4-FFF2-40B4-BE49-F238E27FC236}">
                <a16:creationId xmlns:a16="http://schemas.microsoft.com/office/drawing/2014/main" id="{D4B7F60A-419B-1067-EFFB-10971BF8878C}"/>
              </a:ext>
            </a:extLst>
          </p:cNvPr>
          <p:cNvPicPr>
            <a:picLocks noChangeAspect="1"/>
          </p:cNvPicPr>
          <p:nvPr/>
        </p:nvPicPr>
        <p:blipFill>
          <a:blip r:embed="rId4">
            <a:extLst>
              <a:ext uri="{28A0092B-C50C-407E-A947-70E740481C1C}">
                <a14:useLocalDpi xmlns:a14="http://schemas.microsoft.com/office/drawing/2010/main" val="0"/>
              </a:ext>
            </a:extLst>
          </a:blip>
          <a:srcRect t="88029"/>
          <a:stretch>
            <a:fillRect/>
          </a:stretch>
        </p:blipFill>
        <p:spPr>
          <a:xfrm>
            <a:off x="6652260" y="4422851"/>
            <a:ext cx="5288280" cy="461666"/>
          </a:xfrm>
          <a:prstGeom prst="rect">
            <a:avLst/>
          </a:prstGeom>
        </p:spPr>
      </p:pic>
      <p:pic>
        <p:nvPicPr>
          <p:cNvPr id="8" name="Immagine 7" descr="Immagine che contiene Policromia, arte, linea, luce&#10;&#10;Il contenuto generato dall'IA potrebbe non essere corretto.">
            <a:extLst>
              <a:ext uri="{FF2B5EF4-FFF2-40B4-BE49-F238E27FC236}">
                <a16:creationId xmlns:a16="http://schemas.microsoft.com/office/drawing/2014/main" id="{F8D57E07-EB52-95A0-95EA-C2E14757CA8E}"/>
              </a:ext>
            </a:extLst>
          </p:cNvPr>
          <p:cNvPicPr>
            <a:picLocks noChangeAspect="1"/>
          </p:cNvPicPr>
          <p:nvPr/>
        </p:nvPicPr>
        <p:blipFill>
          <a:blip r:embed="rId5">
            <a:extLst>
              <a:ext uri="{28A0092B-C50C-407E-A947-70E740481C1C}">
                <a14:useLocalDpi xmlns:a14="http://schemas.microsoft.com/office/drawing/2010/main" val="0"/>
              </a:ext>
            </a:extLst>
          </a:blip>
          <a:srcRect l="8166" r="18992" b="13208"/>
          <a:stretch>
            <a:fillRect/>
          </a:stretch>
        </p:blipFill>
        <p:spPr>
          <a:xfrm>
            <a:off x="9238051" y="2088876"/>
            <a:ext cx="2702489" cy="2330215"/>
          </a:xfrm>
          <a:prstGeom prst="rect">
            <a:avLst/>
          </a:prstGeom>
        </p:spPr>
      </p:pic>
      <p:pic>
        <p:nvPicPr>
          <p:cNvPr id="9" name="Immagine 8" descr="Immagine che contiene Policromia, linea, arte, luce&#10;&#10;Il contenuto generato dall'IA potrebbe non essere corretto.">
            <a:extLst>
              <a:ext uri="{FF2B5EF4-FFF2-40B4-BE49-F238E27FC236}">
                <a16:creationId xmlns:a16="http://schemas.microsoft.com/office/drawing/2014/main" id="{8A34D704-7043-F987-46DF-DC801A5ADDB6}"/>
              </a:ext>
            </a:extLst>
          </p:cNvPr>
          <p:cNvPicPr>
            <a:picLocks noChangeAspect="1"/>
          </p:cNvPicPr>
          <p:nvPr/>
        </p:nvPicPr>
        <p:blipFill>
          <a:blip r:embed="rId4">
            <a:extLst>
              <a:ext uri="{28A0092B-C50C-407E-A947-70E740481C1C}">
                <a14:useLocalDpi xmlns:a14="http://schemas.microsoft.com/office/drawing/2010/main" val="0"/>
              </a:ext>
            </a:extLst>
          </a:blip>
          <a:srcRect l="10041" r="18023" b="14615"/>
          <a:stretch>
            <a:fillRect/>
          </a:stretch>
        </p:blipFill>
        <p:spPr>
          <a:xfrm>
            <a:off x="6516089" y="2088876"/>
            <a:ext cx="2551091" cy="2272788"/>
          </a:xfrm>
          <a:prstGeom prst="rect">
            <a:avLst/>
          </a:prstGeom>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E751C46A-FA6B-2752-0198-D2A9EBC04FD7}"/>
                  </a:ext>
                </a:extLst>
              </p:cNvPr>
              <p:cNvSpPr txBox="1"/>
              <p:nvPr/>
            </p:nvSpPr>
            <p:spPr>
              <a:xfrm>
                <a:off x="9258418" y="4878128"/>
                <a:ext cx="2261880" cy="707886"/>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it-IT" sz="2000" b="1" i="1" smtClean="0">
                            <a:solidFill>
                              <a:srgbClr val="C00000"/>
                            </a:solidFill>
                            <a:latin typeface="Cambria Math" panose="02040503050406030204" pitchFamily="18" charset="0"/>
                          </a:rPr>
                        </m:ctrlPr>
                      </m:sSubPr>
                      <m:e>
                        <m:r>
                          <a:rPr lang="it-IT" sz="2000" b="1" i="1" smtClean="0">
                            <a:solidFill>
                              <a:srgbClr val="C00000"/>
                            </a:solidFill>
                            <a:latin typeface="Cambria Math" panose="02040503050406030204" pitchFamily="18" charset="0"/>
                            <a:ea typeface="Cambria Math" panose="02040503050406030204" pitchFamily="18" charset="0"/>
                          </a:rPr>
                          <m:t>𝝈</m:t>
                        </m:r>
                      </m:e>
                      <m:sub>
                        <m:r>
                          <a:rPr lang="it-IT" sz="2000" b="1" i="1" smtClean="0">
                            <a:solidFill>
                              <a:srgbClr val="C00000"/>
                            </a:solidFill>
                            <a:latin typeface="Cambria Math" panose="02040503050406030204" pitchFamily="18" charset="0"/>
                            <a:ea typeface="Cambria Math" panose="02040503050406030204" pitchFamily="18" charset="0"/>
                          </a:rPr>
                          <m:t>𝒓</m:t>
                        </m:r>
                        <m:r>
                          <a:rPr lang="it-IT" sz="2000" b="1" i="1" smtClean="0">
                            <a:solidFill>
                              <a:srgbClr val="C00000"/>
                            </a:solidFill>
                            <a:latin typeface="Cambria Math" panose="02040503050406030204" pitchFamily="18" charset="0"/>
                            <a:ea typeface="Cambria Math" panose="02040503050406030204" pitchFamily="18" charset="0"/>
                          </a:rPr>
                          <m:t> </m:t>
                        </m:r>
                        <m:r>
                          <a:rPr lang="it-IT" sz="2000" b="1" i="1" smtClean="0">
                            <a:solidFill>
                              <a:srgbClr val="C00000"/>
                            </a:solidFill>
                            <a:latin typeface="Cambria Math" panose="02040503050406030204" pitchFamily="18" charset="0"/>
                            <a:ea typeface="Cambria Math" panose="02040503050406030204" pitchFamily="18" charset="0"/>
                          </a:rPr>
                          <m:t>𝒎𝒂𝒙</m:t>
                        </m:r>
                      </m:sub>
                    </m:sSub>
                    <m:r>
                      <a:rPr lang="it-IT" sz="2000" b="1" i="1" smtClean="0">
                        <a:solidFill>
                          <a:srgbClr val="C00000"/>
                        </a:solidFill>
                        <a:latin typeface="Cambria Math" panose="02040503050406030204" pitchFamily="18" charset="0"/>
                        <a:ea typeface="Cambria Math" panose="02040503050406030204" pitchFamily="18" charset="0"/>
                      </a:rPr>
                      <m:t> </m:t>
                    </m:r>
                  </m:oMath>
                </a14:m>
                <a:r>
                  <a:rPr lang="it-IT" sz="2000" dirty="0"/>
                  <a:t>= </a:t>
                </a:r>
                <a:r>
                  <a:rPr lang="it-IT" sz="2000" dirty="0">
                    <a:solidFill>
                      <a:srgbClr val="C00000"/>
                    </a:solidFill>
                  </a:rPr>
                  <a:t>22 Mpa</a:t>
                </a:r>
              </a:p>
              <a:p>
                <a14:m>
                  <m:oMath xmlns:m="http://schemas.openxmlformats.org/officeDocument/2006/math">
                    <m:sSub>
                      <m:sSubPr>
                        <m:ctrlPr>
                          <a:rPr lang="it-IT" sz="2000" b="1" i="1" smtClean="0">
                            <a:solidFill>
                              <a:srgbClr val="0A27B6"/>
                            </a:solidFill>
                            <a:latin typeface="Cambria Math" panose="02040503050406030204" pitchFamily="18" charset="0"/>
                          </a:rPr>
                        </m:ctrlPr>
                      </m:sSubPr>
                      <m:e>
                        <m:r>
                          <a:rPr lang="it-IT" sz="2000" b="1" i="1">
                            <a:solidFill>
                              <a:srgbClr val="0A27B6"/>
                            </a:solidFill>
                            <a:latin typeface="Cambria Math" panose="02040503050406030204" pitchFamily="18" charset="0"/>
                            <a:ea typeface="Cambria Math" panose="02040503050406030204" pitchFamily="18" charset="0"/>
                          </a:rPr>
                          <m:t>𝝈</m:t>
                        </m:r>
                      </m:e>
                      <m:sub>
                        <m:r>
                          <a:rPr lang="it-IT" sz="2000" b="1" i="1">
                            <a:solidFill>
                              <a:srgbClr val="0A27B6"/>
                            </a:solidFill>
                            <a:latin typeface="Cambria Math" panose="02040503050406030204" pitchFamily="18" charset="0"/>
                            <a:ea typeface="Cambria Math" panose="02040503050406030204" pitchFamily="18" charset="0"/>
                          </a:rPr>
                          <m:t>𝒓</m:t>
                        </m:r>
                        <m:r>
                          <a:rPr lang="it-IT" sz="2000" b="1" i="1">
                            <a:solidFill>
                              <a:srgbClr val="0A27B6"/>
                            </a:solidFill>
                            <a:latin typeface="Cambria Math" panose="02040503050406030204" pitchFamily="18" charset="0"/>
                            <a:ea typeface="Cambria Math" panose="02040503050406030204" pitchFamily="18" charset="0"/>
                          </a:rPr>
                          <m:t> </m:t>
                        </m:r>
                        <m:r>
                          <a:rPr lang="it-IT" sz="2000" b="1" i="1">
                            <a:solidFill>
                              <a:srgbClr val="0A27B6"/>
                            </a:solidFill>
                            <a:latin typeface="Cambria Math" panose="02040503050406030204" pitchFamily="18" charset="0"/>
                            <a:ea typeface="Cambria Math" panose="02040503050406030204" pitchFamily="18" charset="0"/>
                          </a:rPr>
                          <m:t>𝒎𝒊𝒏</m:t>
                        </m:r>
                      </m:sub>
                    </m:sSub>
                    <m:r>
                      <a:rPr lang="it-IT" sz="2000" b="1" i="1">
                        <a:solidFill>
                          <a:srgbClr val="0A27B6"/>
                        </a:solidFill>
                        <a:latin typeface="Cambria Math" panose="02040503050406030204" pitchFamily="18" charset="0"/>
                        <a:ea typeface="Cambria Math" panose="02040503050406030204" pitchFamily="18" charset="0"/>
                      </a:rPr>
                      <m:t> </m:t>
                    </m:r>
                  </m:oMath>
                </a14:m>
                <a:r>
                  <a:rPr lang="it-IT" sz="2000" dirty="0"/>
                  <a:t>= </a:t>
                </a:r>
                <a:r>
                  <a:rPr lang="it-IT" sz="2000" b="1" dirty="0">
                    <a:solidFill>
                      <a:srgbClr val="0A27B6"/>
                    </a:solidFill>
                  </a:rPr>
                  <a:t>- </a:t>
                </a:r>
                <a:r>
                  <a:rPr lang="it-IT" sz="2000" dirty="0">
                    <a:solidFill>
                      <a:srgbClr val="0A27B6"/>
                    </a:solidFill>
                  </a:rPr>
                  <a:t>197 MPa</a:t>
                </a:r>
                <a:r>
                  <a:rPr lang="it-IT" sz="2000" dirty="0">
                    <a:solidFill>
                      <a:srgbClr val="C00000"/>
                    </a:solidFill>
                  </a:rPr>
                  <a:t> </a:t>
                </a:r>
              </a:p>
            </p:txBody>
          </p:sp>
        </mc:Choice>
        <mc:Fallback xmlns="">
          <p:sp>
            <p:nvSpPr>
              <p:cNvPr id="10" name="CasellaDiTesto 9">
                <a:extLst>
                  <a:ext uri="{FF2B5EF4-FFF2-40B4-BE49-F238E27FC236}">
                    <a16:creationId xmlns:a16="http://schemas.microsoft.com/office/drawing/2014/main" id="{E751C46A-FA6B-2752-0198-D2A9EBC04FD7}"/>
                  </a:ext>
                </a:extLst>
              </p:cNvPr>
              <p:cNvSpPr txBox="1">
                <a:spLocks noRot="1" noChangeAspect="1" noMove="1" noResize="1" noEditPoints="1" noAdjustHandles="1" noChangeArrowheads="1" noChangeShapeType="1" noTextEdit="1"/>
              </p:cNvSpPr>
              <p:nvPr/>
            </p:nvSpPr>
            <p:spPr>
              <a:xfrm>
                <a:off x="9258418" y="4878128"/>
                <a:ext cx="2261880" cy="707886"/>
              </a:xfrm>
              <a:prstGeom prst="rect">
                <a:avLst/>
              </a:prstGeom>
              <a:blipFill>
                <a:blip r:embed="rId6"/>
                <a:stretch>
                  <a:fillRect t="-3390" b="-13559"/>
                </a:stretch>
              </a:blipFill>
              <a:ln>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4910B182-EE45-54DA-2473-B81CCD33912C}"/>
                  </a:ext>
                </a:extLst>
              </p:cNvPr>
              <p:cNvSpPr txBox="1"/>
              <p:nvPr/>
            </p:nvSpPr>
            <p:spPr>
              <a:xfrm>
                <a:off x="11270763" y="4427282"/>
                <a:ext cx="1842474" cy="338554"/>
              </a:xfrm>
              <a:prstGeom prst="rect">
                <a:avLst/>
              </a:prstGeom>
              <a:noFill/>
            </p:spPr>
            <p:txBody>
              <a:bodyPr wrap="square">
                <a:spAutoFit/>
              </a:bodyPr>
              <a:lstStyle/>
              <a:p>
                <a14:m>
                  <m:oMath xmlns:m="http://schemas.openxmlformats.org/officeDocument/2006/math">
                    <m:r>
                      <a:rPr lang="it-IT" sz="1600" i="1" smtClean="0">
                        <a:latin typeface="Cambria Math" panose="02040503050406030204" pitchFamily="18" charset="0"/>
                        <a:ea typeface="Cambria Math" panose="02040503050406030204" pitchFamily="18" charset="0"/>
                      </a:rPr>
                      <m:t>𝜎</m:t>
                    </m:r>
                  </m:oMath>
                </a14:m>
                <a:r>
                  <a:rPr lang="it-IT" sz="1600" dirty="0"/>
                  <a:t> (MPa)</a:t>
                </a:r>
              </a:p>
            </p:txBody>
          </p:sp>
        </mc:Choice>
        <mc:Fallback xmlns="">
          <p:sp>
            <p:nvSpPr>
              <p:cNvPr id="12" name="CasellaDiTesto 11">
                <a:extLst>
                  <a:ext uri="{FF2B5EF4-FFF2-40B4-BE49-F238E27FC236}">
                    <a16:creationId xmlns:a16="http://schemas.microsoft.com/office/drawing/2014/main" id="{4910B182-EE45-54DA-2473-B81CCD33912C}"/>
                  </a:ext>
                </a:extLst>
              </p:cNvPr>
              <p:cNvSpPr txBox="1">
                <a:spLocks noRot="1" noChangeAspect="1" noMove="1" noResize="1" noEditPoints="1" noAdjustHandles="1" noChangeArrowheads="1" noChangeShapeType="1" noTextEdit="1"/>
              </p:cNvSpPr>
              <p:nvPr/>
            </p:nvSpPr>
            <p:spPr>
              <a:xfrm>
                <a:off x="11270763" y="4427282"/>
                <a:ext cx="1842474" cy="338554"/>
              </a:xfrm>
              <a:prstGeom prst="rect">
                <a:avLst/>
              </a:prstGeom>
              <a:blipFill>
                <a:blip r:embed="rId7"/>
                <a:stretch>
                  <a:fillRect t="-5357" b="-2142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5E8F9C1A-CAAA-C22C-A6B9-203F2978DE4A}"/>
                  </a:ext>
                </a:extLst>
              </p:cNvPr>
              <p:cNvSpPr txBox="1"/>
              <p:nvPr/>
            </p:nvSpPr>
            <p:spPr>
              <a:xfrm>
                <a:off x="8343807" y="1445527"/>
                <a:ext cx="4200761" cy="400110"/>
              </a:xfrm>
              <a:prstGeom prst="rect">
                <a:avLst/>
              </a:prstGeom>
              <a:noFill/>
            </p:spPr>
            <p:txBody>
              <a:bodyPr wrap="square">
                <a:spAutoFit/>
              </a:bodyPr>
              <a:lstStyle/>
              <a:p>
                <a:pPr algn="ctr"/>
                <a:r>
                  <a:rPr lang="it-IT" sz="2000" b="1" dirty="0"/>
                  <a:t>Radial stress </a:t>
                </a:r>
                <a14:m>
                  <m:oMath xmlns:m="http://schemas.openxmlformats.org/officeDocument/2006/math">
                    <m:sSub>
                      <m:sSubPr>
                        <m:ctrlPr>
                          <a:rPr lang="it-IT" sz="2000" b="1" i="1" smtClean="0">
                            <a:latin typeface="Cambria Math" panose="02040503050406030204" pitchFamily="18" charset="0"/>
                          </a:rPr>
                        </m:ctrlPr>
                      </m:sSubPr>
                      <m:e>
                        <m:r>
                          <a:rPr lang="it-IT" sz="2000" b="1" i="1" smtClean="0">
                            <a:latin typeface="Cambria Math" panose="02040503050406030204" pitchFamily="18" charset="0"/>
                            <a:ea typeface="Cambria Math" panose="02040503050406030204" pitchFamily="18" charset="0"/>
                          </a:rPr>
                          <m:t>𝝈</m:t>
                        </m:r>
                      </m:e>
                      <m:sub>
                        <m:r>
                          <a:rPr lang="it-IT" sz="2000" b="1" i="1" smtClean="0">
                            <a:latin typeface="Cambria Math" panose="02040503050406030204" pitchFamily="18" charset="0"/>
                          </a:rPr>
                          <m:t>𝒓</m:t>
                        </m:r>
                      </m:sub>
                    </m:sSub>
                  </m:oMath>
                </a14:m>
                <a:endParaRPr lang="it-IT" sz="2000" b="1" dirty="0"/>
              </a:p>
            </p:txBody>
          </p:sp>
        </mc:Choice>
        <mc:Fallback xmlns="">
          <p:sp>
            <p:nvSpPr>
              <p:cNvPr id="13" name="CasellaDiTesto 12">
                <a:extLst>
                  <a:ext uri="{FF2B5EF4-FFF2-40B4-BE49-F238E27FC236}">
                    <a16:creationId xmlns:a16="http://schemas.microsoft.com/office/drawing/2014/main" id="{5E8F9C1A-CAAA-C22C-A6B9-203F2978DE4A}"/>
                  </a:ext>
                </a:extLst>
              </p:cNvPr>
              <p:cNvSpPr txBox="1">
                <a:spLocks noRot="1" noChangeAspect="1" noMove="1" noResize="1" noEditPoints="1" noAdjustHandles="1" noChangeArrowheads="1" noChangeShapeType="1" noTextEdit="1"/>
              </p:cNvSpPr>
              <p:nvPr/>
            </p:nvSpPr>
            <p:spPr>
              <a:xfrm>
                <a:off x="8343807" y="1445527"/>
                <a:ext cx="4200761" cy="400110"/>
              </a:xfrm>
              <a:prstGeom prst="rect">
                <a:avLst/>
              </a:prstGeom>
              <a:blipFill>
                <a:blip r:embed="rId8"/>
                <a:stretch>
                  <a:fillRect t="-7576" b="-2575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5788CB11-A5D8-DCEB-E804-6C077D5BBB76}"/>
                  </a:ext>
                </a:extLst>
              </p:cNvPr>
              <p:cNvSpPr txBox="1"/>
              <p:nvPr/>
            </p:nvSpPr>
            <p:spPr>
              <a:xfrm>
                <a:off x="6679862" y="4884517"/>
                <a:ext cx="2203112" cy="707886"/>
              </a:xfrm>
              <a:prstGeom prst="rect">
                <a:avLst/>
              </a:prstGeom>
              <a:solidFill>
                <a:schemeClr val="bg1"/>
              </a:solidFill>
              <a:ln>
                <a:solidFill>
                  <a:schemeClr val="tx1"/>
                </a:solidFill>
              </a:ln>
            </p:spPr>
            <p:txBody>
              <a:bodyPr wrap="square">
                <a:spAutoFit/>
              </a:bodyPr>
              <a:lstStyle/>
              <a:p>
                <a14:m>
                  <m:oMath xmlns:m="http://schemas.openxmlformats.org/officeDocument/2006/math">
                    <m:sSub>
                      <m:sSubPr>
                        <m:ctrlPr>
                          <a:rPr lang="it-IT" sz="2000" b="1" i="1" smtClean="0">
                            <a:solidFill>
                              <a:srgbClr val="C00000"/>
                            </a:solidFill>
                            <a:latin typeface="Cambria Math" panose="02040503050406030204" pitchFamily="18" charset="0"/>
                          </a:rPr>
                        </m:ctrlPr>
                      </m:sSubPr>
                      <m:e>
                        <m:r>
                          <a:rPr lang="it-IT" sz="2000" b="1" i="1" smtClean="0">
                            <a:solidFill>
                              <a:srgbClr val="C00000"/>
                            </a:solidFill>
                            <a:latin typeface="Cambria Math" panose="02040503050406030204" pitchFamily="18" charset="0"/>
                            <a:ea typeface="Cambria Math" panose="02040503050406030204" pitchFamily="18" charset="0"/>
                          </a:rPr>
                          <m:t>𝝈</m:t>
                        </m:r>
                      </m:e>
                      <m:sub>
                        <m:r>
                          <a:rPr lang="it-IT" sz="2000" b="1" i="1" smtClean="0">
                            <a:solidFill>
                              <a:srgbClr val="C00000"/>
                            </a:solidFill>
                            <a:latin typeface="Cambria Math" panose="02040503050406030204" pitchFamily="18" charset="0"/>
                            <a:ea typeface="Cambria Math" panose="02040503050406030204" pitchFamily="18" charset="0"/>
                          </a:rPr>
                          <m:t>𝝑</m:t>
                        </m:r>
                        <m:r>
                          <a:rPr lang="it-IT" sz="2000" b="1" i="1" smtClean="0">
                            <a:solidFill>
                              <a:srgbClr val="C00000"/>
                            </a:solidFill>
                            <a:latin typeface="Cambria Math" panose="02040503050406030204" pitchFamily="18" charset="0"/>
                            <a:ea typeface="Cambria Math" panose="02040503050406030204" pitchFamily="18" charset="0"/>
                          </a:rPr>
                          <m:t> </m:t>
                        </m:r>
                        <m:r>
                          <a:rPr lang="it-IT" sz="2000" b="1" i="1" smtClean="0">
                            <a:solidFill>
                              <a:srgbClr val="C00000"/>
                            </a:solidFill>
                            <a:latin typeface="Cambria Math" panose="02040503050406030204" pitchFamily="18" charset="0"/>
                            <a:ea typeface="Cambria Math" panose="02040503050406030204" pitchFamily="18" charset="0"/>
                          </a:rPr>
                          <m:t>𝒎𝒂𝒙</m:t>
                        </m:r>
                      </m:sub>
                    </m:sSub>
                    <m:r>
                      <a:rPr lang="it-IT" sz="2000" b="1" i="1" smtClean="0">
                        <a:solidFill>
                          <a:srgbClr val="C00000"/>
                        </a:solidFill>
                        <a:latin typeface="Cambria Math" panose="02040503050406030204" pitchFamily="18" charset="0"/>
                        <a:ea typeface="Cambria Math" panose="02040503050406030204" pitchFamily="18" charset="0"/>
                      </a:rPr>
                      <m:t> </m:t>
                    </m:r>
                  </m:oMath>
                </a14:m>
                <a:r>
                  <a:rPr lang="it-IT" sz="2000" dirty="0"/>
                  <a:t>= </a:t>
                </a:r>
                <a:r>
                  <a:rPr lang="it-IT" sz="2000" dirty="0">
                    <a:solidFill>
                      <a:srgbClr val="C00000"/>
                    </a:solidFill>
                  </a:rPr>
                  <a:t>17 Mpa</a:t>
                </a:r>
              </a:p>
              <a:p>
                <a14:m>
                  <m:oMath xmlns:m="http://schemas.openxmlformats.org/officeDocument/2006/math">
                    <m:sSub>
                      <m:sSubPr>
                        <m:ctrlPr>
                          <a:rPr lang="it-IT" sz="2000" b="1" i="1" smtClean="0">
                            <a:solidFill>
                              <a:srgbClr val="0A27B6"/>
                            </a:solidFill>
                            <a:latin typeface="Cambria Math" panose="02040503050406030204" pitchFamily="18" charset="0"/>
                          </a:rPr>
                        </m:ctrlPr>
                      </m:sSubPr>
                      <m:e>
                        <m:r>
                          <a:rPr lang="it-IT" sz="2000" b="1" i="1">
                            <a:solidFill>
                              <a:srgbClr val="0A27B6"/>
                            </a:solidFill>
                            <a:latin typeface="Cambria Math" panose="02040503050406030204" pitchFamily="18" charset="0"/>
                            <a:ea typeface="Cambria Math" panose="02040503050406030204" pitchFamily="18" charset="0"/>
                          </a:rPr>
                          <m:t>𝝈</m:t>
                        </m:r>
                      </m:e>
                      <m:sub>
                        <m:r>
                          <a:rPr lang="it-IT" sz="2000" b="1" i="1">
                            <a:solidFill>
                              <a:srgbClr val="0A27B6"/>
                            </a:solidFill>
                            <a:latin typeface="Cambria Math" panose="02040503050406030204" pitchFamily="18" charset="0"/>
                            <a:ea typeface="Cambria Math" panose="02040503050406030204" pitchFamily="18" charset="0"/>
                          </a:rPr>
                          <m:t>𝝑</m:t>
                        </m:r>
                        <m:r>
                          <a:rPr lang="it-IT" sz="2000" b="1" i="1">
                            <a:solidFill>
                              <a:srgbClr val="0A27B6"/>
                            </a:solidFill>
                            <a:latin typeface="Cambria Math" panose="02040503050406030204" pitchFamily="18" charset="0"/>
                            <a:ea typeface="Cambria Math" panose="02040503050406030204" pitchFamily="18" charset="0"/>
                          </a:rPr>
                          <m:t> </m:t>
                        </m:r>
                        <m:r>
                          <a:rPr lang="it-IT" sz="2000" b="1" i="1">
                            <a:solidFill>
                              <a:srgbClr val="0A27B6"/>
                            </a:solidFill>
                            <a:latin typeface="Cambria Math" panose="02040503050406030204" pitchFamily="18" charset="0"/>
                            <a:ea typeface="Cambria Math" panose="02040503050406030204" pitchFamily="18" charset="0"/>
                          </a:rPr>
                          <m:t>𝒎𝒊𝒏</m:t>
                        </m:r>
                      </m:sub>
                    </m:sSub>
                    <m:r>
                      <a:rPr lang="it-IT" sz="2000" b="1" i="1">
                        <a:solidFill>
                          <a:srgbClr val="0A27B6"/>
                        </a:solidFill>
                        <a:latin typeface="Cambria Math" panose="02040503050406030204" pitchFamily="18" charset="0"/>
                        <a:ea typeface="Cambria Math" panose="02040503050406030204" pitchFamily="18" charset="0"/>
                      </a:rPr>
                      <m:t> </m:t>
                    </m:r>
                  </m:oMath>
                </a14:m>
                <a:r>
                  <a:rPr lang="it-IT" sz="2000" dirty="0"/>
                  <a:t>= </a:t>
                </a:r>
                <a:r>
                  <a:rPr lang="it-IT" sz="2000" dirty="0">
                    <a:solidFill>
                      <a:srgbClr val="0A27B6"/>
                    </a:solidFill>
                  </a:rPr>
                  <a:t>-261 MPa</a:t>
                </a:r>
                <a:r>
                  <a:rPr lang="it-IT" sz="2000" dirty="0">
                    <a:solidFill>
                      <a:srgbClr val="C00000"/>
                    </a:solidFill>
                  </a:rPr>
                  <a:t> </a:t>
                </a:r>
              </a:p>
            </p:txBody>
          </p:sp>
        </mc:Choice>
        <mc:Fallback xmlns="">
          <p:sp>
            <p:nvSpPr>
              <p:cNvPr id="14" name="CasellaDiTesto 13">
                <a:extLst>
                  <a:ext uri="{FF2B5EF4-FFF2-40B4-BE49-F238E27FC236}">
                    <a16:creationId xmlns:a16="http://schemas.microsoft.com/office/drawing/2014/main" id="{5788CB11-A5D8-DCEB-E804-6C077D5BBB76}"/>
                  </a:ext>
                </a:extLst>
              </p:cNvPr>
              <p:cNvSpPr txBox="1">
                <a:spLocks noRot="1" noChangeAspect="1" noMove="1" noResize="1" noEditPoints="1" noAdjustHandles="1" noChangeArrowheads="1" noChangeShapeType="1" noTextEdit="1"/>
              </p:cNvSpPr>
              <p:nvPr/>
            </p:nvSpPr>
            <p:spPr>
              <a:xfrm>
                <a:off x="6679862" y="4884517"/>
                <a:ext cx="2203112" cy="707886"/>
              </a:xfrm>
              <a:prstGeom prst="rect">
                <a:avLst/>
              </a:prstGeom>
              <a:blipFill>
                <a:blip r:embed="rId9"/>
                <a:stretch>
                  <a:fillRect t="-3390" b="-13559"/>
                </a:stretch>
              </a:blipFill>
              <a:ln>
                <a:solidFill>
                  <a:schemeClr val="tx1"/>
                </a:solidFill>
              </a:ln>
            </p:spPr>
            <p:txBody>
              <a:bodyPr/>
              <a:lstStyle/>
              <a:p>
                <a:r>
                  <a:rPr lang="it-IT">
                    <a:noFill/>
                  </a:rPr>
                  <a:t> </a:t>
                </a:r>
              </a:p>
            </p:txBody>
          </p:sp>
        </mc:Fallback>
      </mc:AlternateContent>
      <p:sp>
        <p:nvSpPr>
          <p:cNvPr id="29" name="CasellaDiTesto 28">
            <a:extLst>
              <a:ext uri="{FF2B5EF4-FFF2-40B4-BE49-F238E27FC236}">
                <a16:creationId xmlns:a16="http://schemas.microsoft.com/office/drawing/2014/main" id="{585FC561-605D-1031-7C9E-6548EA7BCF75}"/>
              </a:ext>
            </a:extLst>
          </p:cNvPr>
          <p:cNvSpPr txBox="1"/>
          <p:nvPr/>
        </p:nvSpPr>
        <p:spPr>
          <a:xfrm>
            <a:off x="394756" y="5232071"/>
            <a:ext cx="6257504" cy="923330"/>
          </a:xfrm>
          <a:prstGeom prst="rect">
            <a:avLst/>
          </a:prstGeom>
          <a:noFill/>
        </p:spPr>
        <p:txBody>
          <a:bodyPr wrap="square" rtlCol="0">
            <a:spAutoFit/>
          </a:bodyPr>
          <a:lstStyle/>
          <a:p>
            <a:pPr marL="342900" indent="-342900">
              <a:buFont typeface="Arial" panose="020B0604020202020204" pitchFamily="34" charset="0"/>
              <a:buChar char="•"/>
            </a:pPr>
            <a:r>
              <a:rPr lang="it-IT" dirty="0"/>
              <a:t>Radial compressive stress needs to be</a:t>
            </a:r>
            <a:r>
              <a:rPr lang="en-GB" dirty="0"/>
              <a:t> reduced!</a:t>
            </a:r>
          </a:p>
          <a:p>
            <a:pPr marL="342900" indent="-342900">
              <a:buFont typeface="Arial" panose="020B0604020202020204" pitchFamily="34" charset="0"/>
              <a:buChar char="•"/>
            </a:pPr>
            <a:r>
              <a:rPr lang="en-GB" b="1" dirty="0"/>
              <a:t>Need to implement </a:t>
            </a:r>
            <a:r>
              <a:rPr lang="en-GB" dirty="0"/>
              <a:t>stress management solutions</a:t>
            </a:r>
          </a:p>
          <a:p>
            <a:pPr marL="800100" lvl="1" indent="-342900">
              <a:buFont typeface="Arial" panose="020B0604020202020204" pitchFamily="34" charset="0"/>
              <a:buChar char="•"/>
            </a:pPr>
            <a:r>
              <a:rPr lang="en-GB" dirty="0"/>
              <a:t>Implementation or ribs and spar around each coil block</a:t>
            </a:r>
          </a:p>
        </p:txBody>
      </p: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0A86D765-58B4-6227-FD8F-C6C50C4F3F3C}"/>
                  </a:ext>
                </a:extLst>
              </p:cNvPr>
              <p:cNvSpPr txBox="1"/>
              <p:nvPr/>
            </p:nvSpPr>
            <p:spPr>
              <a:xfrm>
                <a:off x="5388671" y="1495602"/>
                <a:ext cx="4200761" cy="400110"/>
              </a:xfrm>
              <a:prstGeom prst="rect">
                <a:avLst/>
              </a:prstGeom>
              <a:noFill/>
            </p:spPr>
            <p:txBody>
              <a:bodyPr wrap="square">
                <a:spAutoFit/>
              </a:bodyPr>
              <a:lstStyle/>
              <a:p>
                <a:pPr algn="ctr"/>
                <a:r>
                  <a:rPr lang="it-IT" sz="2000" b="1" dirty="0"/>
                  <a:t>Azimuthal stress </a:t>
                </a:r>
                <a14:m>
                  <m:oMath xmlns:m="http://schemas.openxmlformats.org/officeDocument/2006/math">
                    <m:sSub>
                      <m:sSubPr>
                        <m:ctrlPr>
                          <a:rPr lang="it-IT" sz="2000" b="1" i="1" smtClean="0">
                            <a:latin typeface="Cambria Math" panose="02040503050406030204" pitchFamily="18" charset="0"/>
                          </a:rPr>
                        </m:ctrlPr>
                      </m:sSubPr>
                      <m:e>
                        <m:r>
                          <a:rPr lang="it-IT" sz="2000" b="1" i="1" smtClean="0">
                            <a:latin typeface="Cambria Math" panose="02040503050406030204" pitchFamily="18" charset="0"/>
                            <a:ea typeface="Cambria Math" panose="02040503050406030204" pitchFamily="18" charset="0"/>
                          </a:rPr>
                          <m:t>𝝈</m:t>
                        </m:r>
                      </m:e>
                      <m:sub>
                        <m:r>
                          <a:rPr lang="it-IT" sz="2000" b="1" i="1" smtClean="0">
                            <a:latin typeface="Cambria Math" panose="02040503050406030204" pitchFamily="18" charset="0"/>
                            <a:ea typeface="Cambria Math" panose="02040503050406030204" pitchFamily="18" charset="0"/>
                          </a:rPr>
                          <m:t>𝜽</m:t>
                        </m:r>
                      </m:sub>
                    </m:sSub>
                  </m:oMath>
                </a14:m>
                <a:endParaRPr lang="it-IT" sz="2000" b="1" dirty="0"/>
              </a:p>
            </p:txBody>
          </p:sp>
        </mc:Choice>
        <mc:Fallback xmlns="">
          <p:sp>
            <p:nvSpPr>
              <p:cNvPr id="32" name="CasellaDiTesto 31">
                <a:extLst>
                  <a:ext uri="{FF2B5EF4-FFF2-40B4-BE49-F238E27FC236}">
                    <a16:creationId xmlns:a16="http://schemas.microsoft.com/office/drawing/2014/main" id="{0A86D765-58B4-6227-FD8F-C6C50C4F3F3C}"/>
                  </a:ext>
                </a:extLst>
              </p:cNvPr>
              <p:cNvSpPr txBox="1">
                <a:spLocks noRot="1" noChangeAspect="1" noMove="1" noResize="1" noEditPoints="1" noAdjustHandles="1" noChangeArrowheads="1" noChangeShapeType="1" noTextEdit="1"/>
              </p:cNvSpPr>
              <p:nvPr/>
            </p:nvSpPr>
            <p:spPr>
              <a:xfrm>
                <a:off x="5388671" y="1495602"/>
                <a:ext cx="4200761" cy="400110"/>
              </a:xfrm>
              <a:prstGeom prst="rect">
                <a:avLst/>
              </a:prstGeom>
              <a:blipFill>
                <a:blip r:embed="rId10"/>
                <a:stretch>
                  <a:fillRect t="-7576" b="-2575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EBA310AC-25F9-3154-368B-3E51E577CEF9}"/>
                  </a:ext>
                </a:extLst>
              </p:cNvPr>
              <p:cNvSpPr txBox="1"/>
              <p:nvPr/>
            </p:nvSpPr>
            <p:spPr>
              <a:xfrm>
                <a:off x="8343807" y="472006"/>
                <a:ext cx="4549759" cy="923330"/>
              </a:xfrm>
              <a:prstGeom prst="rect">
                <a:avLst/>
              </a:prstGeom>
              <a:noFill/>
            </p:spPr>
            <p:txBody>
              <a:bodyPr wrap="square">
                <a:spAutoFit/>
              </a:bodyPr>
              <a:lstStyle/>
              <a:p>
                <a:r>
                  <a:rPr lang="en-GB" dirty="0">
                    <a:cs typeface="Calibri" panose="020F0502020204030204" pitchFamily="34" charset="0"/>
                  </a:rPr>
                  <a:t>Assumptions for </a:t>
                </a:r>
                <a:r>
                  <a:rPr lang="en-GB" b="1" dirty="0">
                    <a:cs typeface="Calibri" panose="020F0502020204030204" pitchFamily="34" charset="0"/>
                  </a:rPr>
                  <a:t>allowable</a:t>
                </a:r>
                <a:r>
                  <a:rPr lang="en-GB" dirty="0">
                    <a:cs typeface="Calibri" panose="020F0502020204030204" pitchFamily="34" charset="0"/>
                  </a:rPr>
                  <a:t> </a:t>
                </a:r>
                <a:r>
                  <a:rPr lang="en-GB" b="1" dirty="0">
                    <a:cs typeface="Calibri" panose="020F0502020204030204" pitchFamily="34" charset="0"/>
                  </a:rPr>
                  <a:t>stresses</a:t>
                </a:r>
                <a:r>
                  <a:rPr lang="en-GB" dirty="0">
                    <a:cs typeface="Calibri" panose="020F0502020204030204" pitchFamily="34" charset="0"/>
                  </a:rPr>
                  <a:t>:   </a:t>
                </a:r>
              </a:p>
              <a:p>
                <a:pPr marL="285750" indent="-285750">
                  <a:buFont typeface="Arial" panose="020B0604020202020204" pitchFamily="34" charset="0"/>
                  <a:buChar char="•"/>
                </a:pPr>
                <a14:m>
                  <m:oMath xmlns:m="http://schemas.openxmlformats.org/officeDocument/2006/math">
                    <m:r>
                      <a:rPr lang="it-IT" b="1" i="1" smtClean="0">
                        <a:latin typeface="Cambria Math" panose="02040503050406030204" pitchFamily="18" charset="0"/>
                        <a:ea typeface="Cambria Math" panose="02040503050406030204" pitchFamily="18" charset="0"/>
                      </a:rPr>
                      <m:t>∥</m:t>
                    </m:r>
                    <m:r>
                      <a:rPr lang="it-IT" b="1" i="1">
                        <a:latin typeface="Cambria Math" panose="02040503050406030204" pitchFamily="18" charset="0"/>
                        <a:ea typeface="Cambria Math" panose="02040503050406030204" pitchFamily="18" charset="0"/>
                      </a:rPr>
                      <m:t> </m:t>
                    </m:r>
                  </m:oMath>
                </a14:m>
                <a:r>
                  <a:rPr lang="en-GB" dirty="0">
                    <a:cs typeface="Calibri" panose="020F0502020204030204" pitchFamily="34" charset="0"/>
                  </a:rPr>
                  <a:t>tape face</a:t>
                </a:r>
                <a14:m>
                  <m:oMath xmlns:m="http://schemas.openxmlformats.org/officeDocument/2006/math">
                    <m:r>
                      <a:rPr lang="en-US" b="0" i="0" smtClean="0">
                        <a:latin typeface="Cambria Math" panose="02040503050406030204" pitchFamily="18" charset="0"/>
                        <a:cs typeface="Arial" panose="020B0604020202020204" pitchFamily="34" charset="0"/>
                      </a:rPr>
                      <m:t>: </m:t>
                    </m:r>
                    <m:sSub>
                      <m:sSubPr>
                        <m:ctrlPr>
                          <a:rPr lang="en-GB" i="1" smtClean="0">
                            <a:latin typeface="Cambria Math" panose="02040503050406030204" pitchFamily="18" charset="0"/>
                            <a:cs typeface="Arial" panose="020B0604020202020204" pitchFamily="34" charset="0"/>
                          </a:rPr>
                        </m:ctrlPr>
                      </m:sSubPr>
                      <m:e>
                        <m:r>
                          <a:rPr lang="en-GB" i="1" smtClean="0">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𝑚𝑎𝑥</m:t>
                        </m:r>
                      </m:sub>
                    </m:sSub>
                    <m:r>
                      <a:rPr lang="en-US" b="0" i="1" smtClean="0">
                        <a:latin typeface="Cambria Math" panose="02040503050406030204" pitchFamily="18" charset="0"/>
                        <a:cs typeface="Arial" panose="020B0604020202020204" pitchFamily="34" charset="0"/>
                      </a:rPr>
                      <m:t>=</m:t>
                    </m:r>
                    <m:r>
                      <a:rPr lang="it-IT" b="1" i="1" smtClean="0">
                        <a:latin typeface="Cambria Math" panose="02040503050406030204" pitchFamily="18" charset="0"/>
                        <a:cs typeface="Arial" panose="020B0604020202020204" pitchFamily="34" charset="0"/>
                      </a:rPr>
                      <m:t> </m:t>
                    </m:r>
                  </m:oMath>
                </a14:m>
                <a:r>
                  <a:rPr lang="en-GB" dirty="0">
                    <a:cs typeface="Calibri" panose="020F0502020204030204" pitchFamily="34" charset="0"/>
                  </a:rPr>
                  <a:t>-100 MPa </a:t>
                </a:r>
                <a:endParaRPr lang="it-IT" b="0" i="1" dirty="0">
                  <a:latin typeface="Cambria Math" panose="02040503050406030204" pitchFamily="18" charset="0"/>
                  <a:cs typeface="Calibri" panose="020F0502020204030204" pitchFamily="34" charset="0"/>
                </a:endParaRPr>
              </a:p>
              <a:p>
                <a:pPr marL="285750" indent="-285750">
                  <a:buFont typeface="Arial" panose="020B0604020202020204" pitchFamily="34" charset="0"/>
                  <a:buChar char="•"/>
                </a:pPr>
                <a14:m>
                  <m:oMath xmlns:m="http://schemas.openxmlformats.org/officeDocument/2006/math">
                    <m:r>
                      <a:rPr lang="it-IT" b="0" i="1" smtClean="0">
                        <a:latin typeface="Cambria Math" panose="02040503050406030204" pitchFamily="18" charset="0"/>
                        <a:cs typeface="Arial" panose="020B0604020202020204" pitchFamily="34" charset="0"/>
                      </a:rPr>
                      <m:t>⊥</m:t>
                    </m:r>
                  </m:oMath>
                </a14:m>
                <a:r>
                  <a:rPr lang="en-GB" dirty="0">
                    <a:cs typeface="Calibri" panose="020F0502020204030204" pitchFamily="34" charset="0"/>
                  </a:rPr>
                  <a:t> tape face: </a:t>
                </a:r>
                <a14:m>
                  <m:oMath xmlns:m="http://schemas.openxmlformats.org/officeDocument/2006/math">
                    <m:sSub>
                      <m:sSubPr>
                        <m:ctrlPr>
                          <a:rPr lang="en-GB" i="1" smtClean="0">
                            <a:latin typeface="Cambria Math" panose="02040503050406030204" pitchFamily="18" charset="0"/>
                            <a:cs typeface="Arial" panose="020B0604020202020204" pitchFamily="34" charset="0"/>
                          </a:rPr>
                        </m:ctrlPr>
                      </m:sSubPr>
                      <m:e>
                        <m:r>
                          <a:rPr lang="en-GB" i="1" smtClean="0">
                            <a:latin typeface="Cambria Math" panose="02040503050406030204" pitchFamily="18" charset="0"/>
                            <a:ea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𝑚𝑎𝑥</m:t>
                        </m:r>
                      </m:sub>
                    </m:sSub>
                    <m:r>
                      <a:rPr lang="en-US" b="0" i="1" smtClean="0">
                        <a:latin typeface="Cambria Math" panose="02040503050406030204" pitchFamily="18" charset="0"/>
                        <a:cs typeface="Arial" panose="020B0604020202020204" pitchFamily="34" charset="0"/>
                      </a:rPr>
                      <m:t>=</m:t>
                    </m:r>
                    <m:r>
                      <a:rPr lang="it-IT" b="0" i="1" smtClean="0">
                        <a:latin typeface="Cambria Math" panose="02040503050406030204" pitchFamily="18" charset="0"/>
                        <a:cs typeface="Arial" panose="020B0604020202020204" pitchFamily="34" charset="0"/>
                      </a:rPr>
                      <m:t> </m:t>
                    </m:r>
                  </m:oMath>
                </a14:m>
                <a:r>
                  <a:rPr lang="en-GB" dirty="0">
                    <a:cs typeface="Calibri" panose="020F0502020204030204" pitchFamily="34" charset="0"/>
                  </a:rPr>
                  <a:t>- 400 MPa</a:t>
                </a:r>
                <a:endParaRPr lang="it-IT" dirty="0"/>
              </a:p>
            </p:txBody>
          </p:sp>
        </mc:Choice>
        <mc:Fallback xmlns="">
          <p:sp>
            <p:nvSpPr>
              <p:cNvPr id="4" name="CasellaDiTesto 3">
                <a:extLst>
                  <a:ext uri="{FF2B5EF4-FFF2-40B4-BE49-F238E27FC236}">
                    <a16:creationId xmlns:a16="http://schemas.microsoft.com/office/drawing/2014/main" id="{EBA310AC-25F9-3154-368B-3E51E577CEF9}"/>
                  </a:ext>
                </a:extLst>
              </p:cNvPr>
              <p:cNvSpPr txBox="1">
                <a:spLocks noRot="1" noChangeAspect="1" noMove="1" noResize="1" noEditPoints="1" noAdjustHandles="1" noChangeArrowheads="1" noChangeShapeType="1" noTextEdit="1"/>
              </p:cNvSpPr>
              <p:nvPr/>
            </p:nvSpPr>
            <p:spPr>
              <a:xfrm>
                <a:off x="8343807" y="472006"/>
                <a:ext cx="4549759" cy="923330"/>
              </a:xfrm>
              <a:prstGeom prst="rect">
                <a:avLst/>
              </a:prstGeom>
              <a:blipFill>
                <a:blip r:embed="rId11"/>
                <a:stretch>
                  <a:fillRect l="-1206" t="-3289" b="-9211"/>
                </a:stretch>
              </a:blipFill>
            </p:spPr>
            <p:txBody>
              <a:bodyPr/>
              <a:lstStyle/>
              <a:p>
                <a:r>
                  <a:rPr lang="it-IT">
                    <a:noFill/>
                  </a:rPr>
                  <a:t> </a:t>
                </a:r>
              </a:p>
            </p:txBody>
          </p:sp>
        </mc:Fallback>
      </mc:AlternateContent>
      <p:grpSp>
        <p:nvGrpSpPr>
          <p:cNvPr id="34" name="Gruppo 33">
            <a:extLst>
              <a:ext uri="{FF2B5EF4-FFF2-40B4-BE49-F238E27FC236}">
                <a16:creationId xmlns:a16="http://schemas.microsoft.com/office/drawing/2014/main" id="{45C15783-3C12-02DB-256A-A8AEC82290FA}"/>
              </a:ext>
            </a:extLst>
          </p:cNvPr>
          <p:cNvGrpSpPr/>
          <p:nvPr/>
        </p:nvGrpSpPr>
        <p:grpSpPr>
          <a:xfrm>
            <a:off x="317846" y="1595162"/>
            <a:ext cx="3083142" cy="2917257"/>
            <a:chOff x="368143" y="810497"/>
            <a:chExt cx="4618351" cy="4369867"/>
          </a:xfrm>
        </p:grpSpPr>
        <p:pic>
          <p:nvPicPr>
            <p:cNvPr id="19" name="Immagine 18" descr="Immagine che contiene Policromia, Elementi grafici, grafica, schermata&#10;&#10;Il contenuto generato dall'IA potrebbe non essere corretto.">
              <a:extLst>
                <a:ext uri="{FF2B5EF4-FFF2-40B4-BE49-F238E27FC236}">
                  <a16:creationId xmlns:a16="http://schemas.microsoft.com/office/drawing/2014/main" id="{493AE5DC-2964-A680-6CED-4E3F52226E1C}"/>
                </a:ext>
              </a:extLst>
            </p:cNvPr>
            <p:cNvPicPr>
              <a:picLocks noChangeAspect="1"/>
            </p:cNvPicPr>
            <p:nvPr/>
          </p:nvPicPr>
          <p:blipFill>
            <a:blip r:embed="rId12"/>
            <a:srcRect l="2213" r="16528"/>
            <a:stretch/>
          </p:blipFill>
          <p:spPr>
            <a:xfrm>
              <a:off x="368143" y="810497"/>
              <a:ext cx="4022827" cy="4369867"/>
            </a:xfrm>
            <a:prstGeom prst="rect">
              <a:avLst/>
            </a:prstGeom>
          </p:spPr>
        </p:pic>
        <p:pic>
          <p:nvPicPr>
            <p:cNvPr id="20" name="Immagine 19">
              <a:extLst>
                <a:ext uri="{FF2B5EF4-FFF2-40B4-BE49-F238E27FC236}">
                  <a16:creationId xmlns:a16="http://schemas.microsoft.com/office/drawing/2014/main" id="{BC533EAB-2386-F5B4-6FCB-A4873BCD8590}"/>
                </a:ext>
              </a:extLst>
            </p:cNvPr>
            <p:cNvPicPr>
              <a:picLocks noChangeAspect="1"/>
            </p:cNvPicPr>
            <p:nvPr/>
          </p:nvPicPr>
          <p:blipFill>
            <a:blip r:embed="rId13"/>
            <a:srcRect l="90315"/>
            <a:stretch/>
          </p:blipFill>
          <p:spPr>
            <a:xfrm>
              <a:off x="4322682" y="1270362"/>
              <a:ext cx="663812" cy="3869231"/>
            </a:xfrm>
            <a:prstGeom prst="rect">
              <a:avLst/>
            </a:prstGeom>
          </p:spPr>
        </p:pic>
      </p:grpSp>
      <p:grpSp>
        <p:nvGrpSpPr>
          <p:cNvPr id="39" name="Gruppo 38">
            <a:extLst>
              <a:ext uri="{FF2B5EF4-FFF2-40B4-BE49-F238E27FC236}">
                <a16:creationId xmlns:a16="http://schemas.microsoft.com/office/drawing/2014/main" id="{B5677A6B-3959-C57B-38D6-F00E12034BFE}"/>
              </a:ext>
            </a:extLst>
          </p:cNvPr>
          <p:cNvGrpSpPr/>
          <p:nvPr/>
        </p:nvGrpSpPr>
        <p:grpSpPr>
          <a:xfrm>
            <a:off x="3161058" y="1888467"/>
            <a:ext cx="3061227" cy="2596734"/>
            <a:chOff x="6542929" y="1503994"/>
            <a:chExt cx="5699409" cy="4834613"/>
          </a:xfrm>
        </p:grpSpPr>
        <p:pic>
          <p:nvPicPr>
            <p:cNvPr id="36" name="Immagine 35" descr="Immagine che contiene Policromia, schermata, Elementi grafici, grafica&#10;&#10;Il contenuto generato dall'IA potrebbe non essere corretto.">
              <a:extLst>
                <a:ext uri="{FF2B5EF4-FFF2-40B4-BE49-F238E27FC236}">
                  <a16:creationId xmlns:a16="http://schemas.microsoft.com/office/drawing/2014/main" id="{B73552DB-68DA-B836-FFAD-22E4E7B861AC}"/>
                </a:ext>
              </a:extLst>
            </p:cNvPr>
            <p:cNvPicPr>
              <a:picLocks noChangeAspect="1"/>
            </p:cNvPicPr>
            <p:nvPr/>
          </p:nvPicPr>
          <p:blipFill>
            <a:blip r:embed="rId14">
              <a:extLst>
                <a:ext uri="{28A0092B-C50C-407E-A947-70E740481C1C}">
                  <a14:useLocalDpi xmlns:a14="http://schemas.microsoft.com/office/drawing/2010/main" val="0"/>
                </a:ext>
              </a:extLst>
            </a:blip>
            <a:srcRect r="17530"/>
            <a:stretch>
              <a:fillRect/>
            </a:stretch>
          </p:blipFill>
          <p:spPr>
            <a:xfrm>
              <a:off x="6542929" y="1730919"/>
              <a:ext cx="4777951" cy="4469189"/>
            </a:xfrm>
            <a:prstGeom prst="rect">
              <a:avLst/>
            </a:prstGeom>
          </p:spPr>
        </p:pic>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C6BF4F19-DA70-6459-30A6-5D6982B46451}"/>
                    </a:ext>
                  </a:extLst>
                </p:cNvPr>
                <p:cNvSpPr txBox="1"/>
                <p:nvPr/>
              </p:nvSpPr>
              <p:spPr>
                <a:xfrm>
                  <a:off x="9606064" y="1877117"/>
                  <a:ext cx="1731885" cy="515718"/>
                </a:xfrm>
                <a:prstGeom prst="rect">
                  <a:avLst/>
                </a:prstGeom>
                <a:noFill/>
              </p:spPr>
              <p:txBody>
                <a:bodyPr wrap="square">
                  <a:spAutoFit/>
                </a:bodyPr>
                <a:lstStyle/>
                <a:p>
                  <a14:m>
                    <m:oMath xmlns:m="http://schemas.openxmlformats.org/officeDocument/2006/math">
                      <m:sSub>
                        <m:sSubPr>
                          <m:ctrlPr>
                            <a:rPr lang="en-US" sz="1200" b="1" i="1" smtClean="0">
                              <a:latin typeface="Cambria Math" panose="02040503050406030204" pitchFamily="18" charset="0"/>
                            </a:rPr>
                          </m:ctrlPr>
                        </m:sSubPr>
                        <m:e>
                          <m:r>
                            <a:rPr lang="it-IT" sz="1200" b="1" i="1" smtClean="0">
                              <a:latin typeface="Cambria Math" panose="02040503050406030204" pitchFamily="18" charset="0"/>
                            </a:rPr>
                            <m:t>𝒇</m:t>
                          </m:r>
                        </m:e>
                        <m:sub>
                          <m:r>
                            <a:rPr lang="it-IT" sz="1200" b="1" i="1" smtClean="0">
                              <a:latin typeface="Cambria Math" panose="02040503050406030204" pitchFamily="18" charset="0"/>
                              <a:ea typeface="Cambria Math" panose="02040503050406030204" pitchFamily="18" charset="0"/>
                            </a:rPr>
                            <m:t>𝑳</m:t>
                          </m:r>
                        </m:sub>
                      </m:sSub>
                    </m:oMath>
                  </a14:m>
                  <a:r>
                    <a:rPr lang="en-GB" sz="1200" dirty="0"/>
                    <a:t> </a:t>
                  </a:r>
                  <a14:m>
                    <m:oMath xmlns:m="http://schemas.openxmlformats.org/officeDocument/2006/math">
                      <m:r>
                        <a:rPr lang="it-IT" sz="1200" b="0" i="0" dirty="0" smtClean="0">
                          <a:latin typeface="Cambria Math" panose="02040503050406030204" pitchFamily="18" charset="0"/>
                        </a:rPr>
                        <m:t>[</m:t>
                      </m:r>
                      <m:r>
                        <a:rPr lang="it-IT" sz="1200" b="0" i="1" dirty="0" smtClean="0">
                          <a:latin typeface="Cambria Math" panose="02040503050406030204" pitchFamily="18" charset="0"/>
                        </a:rPr>
                        <m:t>𝑁</m:t>
                      </m:r>
                      <m:r>
                        <a:rPr lang="it-IT" sz="1200" b="0" i="1" dirty="0" smtClean="0">
                          <a:latin typeface="Cambria Math" panose="02040503050406030204" pitchFamily="18" charset="0"/>
                        </a:rPr>
                        <m:t>/</m:t>
                      </m:r>
                      <m:sSup>
                        <m:sSupPr>
                          <m:ctrlPr>
                            <a:rPr lang="it-IT" sz="1200" b="0" i="1" dirty="0" smtClean="0">
                              <a:latin typeface="Cambria Math" panose="02040503050406030204" pitchFamily="18" charset="0"/>
                            </a:rPr>
                          </m:ctrlPr>
                        </m:sSupPr>
                        <m:e>
                          <m:r>
                            <a:rPr lang="it-IT" sz="1200" b="0" i="1" dirty="0" smtClean="0">
                              <a:latin typeface="Cambria Math" panose="02040503050406030204" pitchFamily="18" charset="0"/>
                            </a:rPr>
                            <m:t>𝑚</m:t>
                          </m:r>
                        </m:e>
                        <m:sup>
                          <m:r>
                            <a:rPr lang="it-IT" sz="1200" b="0" i="1" dirty="0" smtClean="0">
                              <a:latin typeface="Cambria Math" panose="02040503050406030204" pitchFamily="18" charset="0"/>
                            </a:rPr>
                            <m:t>3</m:t>
                          </m:r>
                        </m:sup>
                      </m:sSup>
                      <m:r>
                        <a:rPr lang="it-IT" sz="1200" b="0" i="1" dirty="0" smtClean="0">
                          <a:latin typeface="Cambria Math" panose="02040503050406030204" pitchFamily="18" charset="0"/>
                        </a:rPr>
                        <m:t>]</m:t>
                      </m:r>
                    </m:oMath>
                  </a14:m>
                  <a:endParaRPr lang="en-GB" sz="1200" dirty="0"/>
                </a:p>
              </p:txBody>
            </p:sp>
          </mc:Choice>
          <mc:Fallback xmlns="">
            <p:sp>
              <p:nvSpPr>
                <p:cNvPr id="37" name="CasellaDiTesto 36">
                  <a:extLst>
                    <a:ext uri="{FF2B5EF4-FFF2-40B4-BE49-F238E27FC236}">
                      <a16:creationId xmlns:a16="http://schemas.microsoft.com/office/drawing/2014/main" id="{C6BF4F19-DA70-6459-30A6-5D6982B46451}"/>
                    </a:ext>
                  </a:extLst>
                </p:cNvPr>
                <p:cNvSpPr txBox="1">
                  <a:spLocks noRot="1" noChangeAspect="1" noMove="1" noResize="1" noEditPoints="1" noAdjustHandles="1" noChangeArrowheads="1" noChangeShapeType="1" noTextEdit="1"/>
                </p:cNvSpPr>
                <p:nvPr/>
              </p:nvSpPr>
              <p:spPr>
                <a:xfrm>
                  <a:off x="9606064" y="1877117"/>
                  <a:ext cx="1731885" cy="515718"/>
                </a:xfrm>
                <a:prstGeom prst="rect">
                  <a:avLst/>
                </a:prstGeom>
                <a:blipFill>
                  <a:blip r:embed="rId15"/>
                  <a:stretch>
                    <a:fillRect b="-11111"/>
                  </a:stretch>
                </a:blipFill>
              </p:spPr>
              <p:txBody>
                <a:bodyPr/>
                <a:lstStyle/>
                <a:p>
                  <a:r>
                    <a:rPr lang="it-IT">
                      <a:noFill/>
                    </a:rPr>
                    <a:t> </a:t>
                  </a:r>
                </a:p>
              </p:txBody>
            </p:sp>
          </mc:Fallback>
        </mc:AlternateContent>
        <p:pic>
          <p:nvPicPr>
            <p:cNvPr id="38" name="Immagine 37">
              <a:extLst>
                <a:ext uri="{FF2B5EF4-FFF2-40B4-BE49-F238E27FC236}">
                  <a16:creationId xmlns:a16="http://schemas.microsoft.com/office/drawing/2014/main" id="{7E71843E-4669-8EB0-56DF-FCC3867FFA44}"/>
                </a:ext>
              </a:extLst>
            </p:cNvPr>
            <p:cNvPicPr>
              <a:picLocks noChangeAspect="1"/>
            </p:cNvPicPr>
            <p:nvPr/>
          </p:nvPicPr>
          <p:blipFill>
            <a:blip r:embed="rId14">
              <a:extLst>
                <a:ext uri="{28A0092B-C50C-407E-A947-70E740481C1C}">
                  <a14:useLocalDpi xmlns:a14="http://schemas.microsoft.com/office/drawing/2010/main" val="0"/>
                </a:ext>
              </a:extLst>
            </a:blip>
            <a:srcRect l="84007"/>
            <a:stretch>
              <a:fillRect/>
            </a:stretch>
          </p:blipFill>
          <p:spPr>
            <a:xfrm>
              <a:off x="11212191" y="1503994"/>
              <a:ext cx="1030147" cy="4834613"/>
            </a:xfrm>
            <a:prstGeom prst="rect">
              <a:avLst/>
            </a:prstGeom>
          </p:spPr>
        </p:pic>
      </p:grpSp>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2D65FE51-419D-FB90-00AC-A4AC0029931B}"/>
                  </a:ext>
                </a:extLst>
              </p:cNvPr>
              <p:cNvSpPr txBox="1"/>
              <p:nvPr/>
            </p:nvSpPr>
            <p:spPr>
              <a:xfrm>
                <a:off x="2407293" y="1845637"/>
                <a:ext cx="93021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200" b="1" i="1" smtClean="0">
                          <a:latin typeface="Cambria Math" panose="02040503050406030204" pitchFamily="18" charset="0"/>
                        </a:rPr>
                        <m:t>𝑱</m:t>
                      </m:r>
                      <m:r>
                        <a:rPr lang="it-IT" sz="1200" b="1" i="1" smtClean="0">
                          <a:latin typeface="Cambria Math" panose="02040503050406030204" pitchFamily="18" charset="0"/>
                        </a:rPr>
                        <m:t>/</m:t>
                      </m:r>
                      <m:sSub>
                        <m:sSubPr>
                          <m:ctrlPr>
                            <a:rPr lang="it-IT" sz="1200" b="1" i="1" smtClean="0">
                              <a:latin typeface="Cambria Math" panose="02040503050406030204" pitchFamily="18" charset="0"/>
                            </a:rPr>
                          </m:ctrlPr>
                        </m:sSubPr>
                        <m:e>
                          <m:r>
                            <a:rPr lang="it-IT" sz="1200" b="1" i="1" smtClean="0">
                              <a:latin typeface="Cambria Math" panose="02040503050406030204" pitchFamily="18" charset="0"/>
                            </a:rPr>
                            <m:t>𝑱</m:t>
                          </m:r>
                        </m:e>
                        <m:sub>
                          <m:r>
                            <a:rPr lang="it-IT" sz="1200" b="1" i="1" smtClean="0">
                              <a:latin typeface="Cambria Math" panose="02040503050406030204" pitchFamily="18" charset="0"/>
                            </a:rPr>
                            <m:t>𝒄</m:t>
                          </m:r>
                        </m:sub>
                      </m:sSub>
                    </m:oMath>
                  </m:oMathPara>
                </a14:m>
                <a:endParaRPr lang="en-GB" sz="1200" dirty="0"/>
              </a:p>
            </p:txBody>
          </p:sp>
        </mc:Choice>
        <mc:Fallback xmlns="">
          <p:sp>
            <p:nvSpPr>
              <p:cNvPr id="40" name="CasellaDiTesto 39">
                <a:extLst>
                  <a:ext uri="{FF2B5EF4-FFF2-40B4-BE49-F238E27FC236}">
                    <a16:creationId xmlns:a16="http://schemas.microsoft.com/office/drawing/2014/main" id="{2D65FE51-419D-FB90-00AC-A4AC0029931B}"/>
                  </a:ext>
                </a:extLst>
              </p:cNvPr>
              <p:cNvSpPr txBox="1">
                <a:spLocks noRot="1" noChangeAspect="1" noMove="1" noResize="1" noEditPoints="1" noAdjustHandles="1" noChangeArrowheads="1" noChangeShapeType="1" noTextEdit="1"/>
              </p:cNvSpPr>
              <p:nvPr/>
            </p:nvSpPr>
            <p:spPr>
              <a:xfrm>
                <a:off x="2407293" y="1845637"/>
                <a:ext cx="930218" cy="276999"/>
              </a:xfrm>
              <a:prstGeom prst="rect">
                <a:avLst/>
              </a:prstGeom>
              <a:blipFill>
                <a:blip r:embed="rId16"/>
                <a:stretch>
                  <a:fillRect b="-4444"/>
                </a:stretch>
              </a:blipFill>
            </p:spPr>
            <p:txBody>
              <a:bodyPr/>
              <a:lstStyle/>
              <a:p>
                <a:r>
                  <a:rPr lang="it-IT">
                    <a:noFill/>
                  </a:rPr>
                  <a:t> </a:t>
                </a:r>
              </a:p>
            </p:txBody>
          </p:sp>
        </mc:Fallback>
      </mc:AlternateContent>
      <p:sp>
        <p:nvSpPr>
          <p:cNvPr id="41" name="CasellaDiTesto 40">
            <a:extLst>
              <a:ext uri="{FF2B5EF4-FFF2-40B4-BE49-F238E27FC236}">
                <a16:creationId xmlns:a16="http://schemas.microsoft.com/office/drawing/2014/main" id="{A8979645-2BAB-73B3-D0CD-D6E623F83685}"/>
              </a:ext>
            </a:extLst>
          </p:cNvPr>
          <p:cNvSpPr txBox="1"/>
          <p:nvPr/>
        </p:nvSpPr>
        <p:spPr>
          <a:xfrm>
            <a:off x="-416890" y="1491694"/>
            <a:ext cx="4200761" cy="707886"/>
          </a:xfrm>
          <a:prstGeom prst="rect">
            <a:avLst/>
          </a:prstGeom>
          <a:noFill/>
        </p:spPr>
        <p:txBody>
          <a:bodyPr wrap="square">
            <a:spAutoFit/>
          </a:bodyPr>
          <a:lstStyle/>
          <a:p>
            <a:pPr algn="ctr"/>
            <a:r>
              <a:rPr lang="it-IT" sz="2000" b="1" dirty="0" err="1"/>
              <a:t>Persistent</a:t>
            </a:r>
            <a:r>
              <a:rPr lang="it-IT" sz="2000" b="1" dirty="0"/>
              <a:t> </a:t>
            </a:r>
            <a:r>
              <a:rPr lang="it-IT" sz="2000" b="1" dirty="0" err="1"/>
              <a:t>Current</a:t>
            </a:r>
            <a:r>
              <a:rPr lang="it-IT" sz="2000" b="1" dirty="0"/>
              <a:t> </a:t>
            </a:r>
          </a:p>
          <a:p>
            <a:pPr algn="ctr"/>
            <a:r>
              <a:rPr lang="it-IT" sz="2000" b="1" dirty="0"/>
              <a:t>Distribution</a:t>
            </a:r>
          </a:p>
        </p:txBody>
      </p:sp>
      <p:sp>
        <p:nvSpPr>
          <p:cNvPr id="43" name="CasellaDiTesto 42">
            <a:extLst>
              <a:ext uri="{FF2B5EF4-FFF2-40B4-BE49-F238E27FC236}">
                <a16:creationId xmlns:a16="http://schemas.microsoft.com/office/drawing/2014/main" id="{09ADEFED-5550-9E45-7EB6-E3FB90EE0957}"/>
              </a:ext>
            </a:extLst>
          </p:cNvPr>
          <p:cNvSpPr txBox="1"/>
          <p:nvPr/>
        </p:nvSpPr>
        <p:spPr>
          <a:xfrm>
            <a:off x="2380613" y="1504045"/>
            <a:ext cx="4200761" cy="400110"/>
          </a:xfrm>
          <a:prstGeom prst="rect">
            <a:avLst/>
          </a:prstGeom>
          <a:noFill/>
        </p:spPr>
        <p:txBody>
          <a:bodyPr wrap="square">
            <a:spAutoFit/>
          </a:bodyPr>
          <a:lstStyle/>
          <a:p>
            <a:pPr algn="ctr"/>
            <a:r>
              <a:rPr lang="it-IT" sz="2000" b="1" dirty="0"/>
              <a:t>Lorentz </a:t>
            </a:r>
            <a:r>
              <a:rPr lang="it-IT" sz="2000" b="1" dirty="0" err="1"/>
              <a:t>Forces</a:t>
            </a:r>
            <a:endParaRPr lang="it-IT" sz="2000" b="1" dirty="0"/>
          </a:p>
        </p:txBody>
      </p:sp>
      <p:sp>
        <p:nvSpPr>
          <p:cNvPr id="44" name="CasellaDiTesto 43">
            <a:extLst>
              <a:ext uri="{FF2B5EF4-FFF2-40B4-BE49-F238E27FC236}">
                <a16:creationId xmlns:a16="http://schemas.microsoft.com/office/drawing/2014/main" id="{4AA963E5-2B12-BBB6-3787-29DAFC27CCDF}"/>
              </a:ext>
            </a:extLst>
          </p:cNvPr>
          <p:cNvSpPr txBox="1"/>
          <p:nvPr/>
        </p:nvSpPr>
        <p:spPr>
          <a:xfrm>
            <a:off x="394756" y="4670041"/>
            <a:ext cx="6021284" cy="646331"/>
          </a:xfrm>
          <a:prstGeom prst="rect">
            <a:avLst/>
          </a:prstGeom>
          <a:noFill/>
        </p:spPr>
        <p:txBody>
          <a:bodyPr wrap="square">
            <a:spAutoFit/>
          </a:bodyPr>
          <a:lstStyle/>
          <a:p>
            <a:pPr>
              <a:spcBef>
                <a:spcPts val="600"/>
              </a:spcBef>
              <a:buClr>
                <a:schemeClr val="bg1">
                  <a:lumMod val="50000"/>
                </a:schemeClr>
              </a:buClr>
            </a:pPr>
            <a:r>
              <a:rPr lang="it-IT" dirty="0" err="1">
                <a:latin typeface="Calibri" panose="020F0502020204030204" pitchFamily="34" charset="0"/>
                <a:ea typeface="Calibri" panose="020F0502020204030204" pitchFamily="34" charset="0"/>
                <a:cs typeface="Calibri" panose="020F0502020204030204" pitchFamily="34" charset="0"/>
              </a:rPr>
              <a:t>Extrapolation</a:t>
            </a:r>
            <a:r>
              <a:rPr lang="it-IT" dirty="0">
                <a:latin typeface="Calibri" panose="020F0502020204030204" pitchFamily="34" charset="0"/>
                <a:ea typeface="Calibri" panose="020F0502020204030204" pitchFamily="34" charset="0"/>
                <a:cs typeface="Calibri" panose="020F0502020204030204" pitchFamily="34" charset="0"/>
              </a:rPr>
              <a:t> of the </a:t>
            </a:r>
            <a:r>
              <a:rPr lang="it-IT" dirty="0" err="1">
                <a:latin typeface="Calibri" panose="020F0502020204030204" pitchFamily="34" charset="0"/>
                <a:ea typeface="Calibri" panose="020F0502020204030204" pitchFamily="34" charset="0"/>
                <a:cs typeface="Calibri" panose="020F0502020204030204" pitchFamily="34" charset="0"/>
              </a:rPr>
              <a:t>lorentz</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forces</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considering</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effect</a:t>
            </a:r>
            <a:r>
              <a:rPr lang="it-IT" dirty="0">
                <a:latin typeface="Calibri" panose="020F0502020204030204" pitchFamily="34" charset="0"/>
                <a:ea typeface="Calibri" panose="020F0502020204030204" pitchFamily="34" charset="0"/>
                <a:cs typeface="Calibri" panose="020F0502020204030204" pitchFamily="34" charset="0"/>
              </a:rPr>
              <a:t> of the </a:t>
            </a:r>
            <a:r>
              <a:rPr lang="it-IT" dirty="0" err="1">
                <a:latin typeface="Calibri" panose="020F0502020204030204" pitchFamily="34" charset="0"/>
                <a:ea typeface="Calibri" panose="020F0502020204030204" pitchFamily="34" charset="0"/>
                <a:cs typeface="Calibri" panose="020F0502020204030204" pitchFamily="34" charset="0"/>
              </a:rPr>
              <a:t>persistent</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current</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evaluated</a:t>
            </a:r>
            <a:r>
              <a:rPr lang="it-IT" dirty="0">
                <a:latin typeface="Calibri" panose="020F0502020204030204" pitchFamily="34" charset="0"/>
                <a:ea typeface="Calibri" panose="020F0502020204030204" pitchFamily="34" charset="0"/>
                <a:cs typeface="Calibri" panose="020F0502020204030204" pitchFamily="34" charset="0"/>
              </a:rPr>
              <a:t> using T-A </a:t>
            </a:r>
            <a:r>
              <a:rPr lang="it-IT" dirty="0" err="1">
                <a:latin typeface="Calibri" panose="020F0502020204030204" pitchFamily="34" charset="0"/>
                <a:ea typeface="Calibri" panose="020F0502020204030204" pitchFamily="34" charset="0"/>
                <a:cs typeface="Calibri" panose="020F0502020204030204" pitchFamily="34" charset="0"/>
              </a:rPr>
              <a:t>Formulation</a:t>
            </a:r>
            <a:r>
              <a:rPr lang="it-IT" dirty="0">
                <a:latin typeface="Calibri" panose="020F0502020204030204" pitchFamily="34" charset="0"/>
                <a:ea typeface="Calibri" panose="020F0502020204030204" pitchFamily="34" charset="0"/>
                <a:cs typeface="Calibri" panose="020F0502020204030204" pitchFamily="34" charset="0"/>
              </a:rPr>
              <a:t> (COMSOL)</a:t>
            </a:r>
          </a:p>
        </p:txBody>
      </p:sp>
      <p:sp>
        <p:nvSpPr>
          <p:cNvPr id="46" name="Segnaposto piè di pagina 45">
            <a:extLst>
              <a:ext uri="{FF2B5EF4-FFF2-40B4-BE49-F238E27FC236}">
                <a16:creationId xmlns:a16="http://schemas.microsoft.com/office/drawing/2014/main" id="{834696A7-2906-AD4A-D6F8-2EEE85074EB4}"/>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
        <p:nvSpPr>
          <p:cNvPr id="3" name="CasellaDiTesto 2">
            <a:extLst>
              <a:ext uri="{FF2B5EF4-FFF2-40B4-BE49-F238E27FC236}">
                <a16:creationId xmlns:a16="http://schemas.microsoft.com/office/drawing/2014/main" id="{DB4C201A-4A10-4BAE-F4A5-26E64FFAC591}"/>
              </a:ext>
            </a:extLst>
          </p:cNvPr>
          <p:cNvSpPr txBox="1"/>
          <p:nvPr/>
        </p:nvSpPr>
        <p:spPr>
          <a:xfrm>
            <a:off x="7735766" y="5693736"/>
            <a:ext cx="3004570" cy="523220"/>
          </a:xfrm>
          <a:prstGeom prst="rect">
            <a:avLst/>
          </a:prstGeom>
          <a:solidFill>
            <a:schemeClr val="bg1"/>
          </a:solidFill>
          <a:ln>
            <a:solidFill>
              <a:schemeClr val="accent1"/>
            </a:solidFill>
          </a:ln>
        </p:spPr>
        <p:txBody>
          <a:bodyPr wrap="square" rtlCol="0">
            <a:spAutoFit/>
          </a:bodyPr>
          <a:lstStyle/>
          <a:p>
            <a:pPr algn="ctr"/>
            <a:r>
              <a:rPr lang="it-IT" sz="2800" dirty="0"/>
              <a:t>ONLY EM </a:t>
            </a:r>
            <a:r>
              <a:rPr lang="it-IT" sz="2800" dirty="0" err="1"/>
              <a:t>Forces</a:t>
            </a:r>
            <a:endParaRPr lang="it-IT" sz="2800" dirty="0"/>
          </a:p>
        </p:txBody>
      </p:sp>
    </p:spTree>
    <p:extLst>
      <p:ext uri="{BB962C8B-B14F-4D97-AF65-F5344CB8AC3E}">
        <p14:creationId xmlns:p14="http://schemas.microsoft.com/office/powerpoint/2010/main" val="100395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9781-01D8-B990-FB3E-B0FF93B13DC4}"/>
            </a:ext>
          </a:extLst>
        </p:cNvPr>
        <p:cNvGrpSpPr/>
        <p:nvPr/>
      </p:nvGrpSpPr>
      <p:grpSpPr>
        <a:xfrm>
          <a:off x="0" y="0"/>
          <a:ext cx="0" cy="0"/>
          <a:chOff x="0" y="0"/>
          <a:chExt cx="0" cy="0"/>
        </a:xfrm>
      </p:grpSpPr>
      <p:graphicFrame>
        <p:nvGraphicFramePr>
          <p:cNvPr id="46" name="Table 29">
            <a:extLst>
              <a:ext uri="{FF2B5EF4-FFF2-40B4-BE49-F238E27FC236}">
                <a16:creationId xmlns:a16="http://schemas.microsoft.com/office/drawing/2014/main" id="{B4800690-3FF3-FFF3-7B5D-382DC5312A33}"/>
              </a:ext>
            </a:extLst>
          </p:cNvPr>
          <p:cNvGraphicFramePr>
            <a:graphicFrameLocks noGrp="1"/>
          </p:cNvGraphicFramePr>
          <p:nvPr>
            <p:extLst>
              <p:ext uri="{D42A27DB-BD31-4B8C-83A1-F6EECF244321}">
                <p14:modId xmlns:p14="http://schemas.microsoft.com/office/powerpoint/2010/main" val="2643445449"/>
              </p:ext>
            </p:extLst>
          </p:nvPr>
        </p:nvGraphicFramePr>
        <p:xfrm>
          <a:off x="691598" y="3604454"/>
          <a:ext cx="3049329" cy="1371600"/>
        </p:xfrm>
        <a:graphic>
          <a:graphicData uri="http://schemas.openxmlformats.org/drawingml/2006/table">
            <a:tbl>
              <a:tblPr firstRow="1" bandRow="1">
                <a:tableStyleId>{5C22544A-7EE6-4342-B048-85BDC9FD1C3A}</a:tableStyleId>
              </a:tblPr>
              <a:tblGrid>
                <a:gridCol w="1128495">
                  <a:extLst>
                    <a:ext uri="{9D8B030D-6E8A-4147-A177-3AD203B41FA5}">
                      <a16:colId xmlns:a16="http://schemas.microsoft.com/office/drawing/2014/main" val="2815060668"/>
                    </a:ext>
                  </a:extLst>
                </a:gridCol>
                <a:gridCol w="904391">
                  <a:extLst>
                    <a:ext uri="{9D8B030D-6E8A-4147-A177-3AD203B41FA5}">
                      <a16:colId xmlns:a16="http://schemas.microsoft.com/office/drawing/2014/main" val="323453145"/>
                    </a:ext>
                  </a:extLst>
                </a:gridCol>
                <a:gridCol w="1016443">
                  <a:extLst>
                    <a:ext uri="{9D8B030D-6E8A-4147-A177-3AD203B41FA5}">
                      <a16:colId xmlns:a16="http://schemas.microsoft.com/office/drawing/2014/main" val="1603338829"/>
                    </a:ext>
                  </a:extLst>
                </a:gridCol>
              </a:tblGrid>
              <a:tr h="274320">
                <a:tc>
                  <a:txBody>
                    <a:bodyPr/>
                    <a:lstStyle/>
                    <a:p>
                      <a:r>
                        <a:rPr lang="en-US" sz="1200" dirty="0">
                          <a:solidFill>
                            <a:schemeClr val="tx1"/>
                          </a:solidFill>
                          <a:latin typeface="+mn-lt"/>
                        </a:rPr>
                        <a:t>Parameter</a:t>
                      </a:r>
                    </a:p>
                  </a:txBody>
                  <a:tcPr anchor="ctr">
                    <a:lnL w="12700" cmpd="sng">
                      <a:noFill/>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solidFill>
                            <a:schemeClr val="tx1"/>
                          </a:solidFill>
                          <a:latin typeface="+mn-lt"/>
                        </a:rPr>
                        <a:t>Value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solidFill>
                            <a:schemeClr val="tx1"/>
                          </a:solidFill>
                          <a:latin typeface="+mn-lt"/>
                        </a:rPr>
                        <a:t>Unit</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274320">
                <a:tc>
                  <a:txBody>
                    <a:bodyPr/>
                    <a:lstStyle/>
                    <a:p>
                      <a:r>
                        <a:rPr lang="en-US" sz="1200" b="1" dirty="0" err="1">
                          <a:latin typeface="+mn-lt"/>
                        </a:rPr>
                        <a:t>Cost</a:t>
                      </a:r>
                      <a:r>
                        <a:rPr lang="en-US" sz="1200" b="1" baseline="-25000" dirty="0" err="1">
                          <a:latin typeface="+mn-lt"/>
                        </a:rPr>
                        <a:t>Actual</a:t>
                      </a:r>
                      <a:endParaRPr lang="en-US" sz="1200" b="1" dirty="0">
                        <a:latin typeface="+mn-lt"/>
                      </a:endParaRPr>
                    </a:p>
                  </a:txBody>
                  <a:tcPr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8013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latin typeface="+mn-lt"/>
                        </a:rPr>
                        <a:t>kEUR</a:t>
                      </a:r>
                      <a:r>
                        <a:rPr lang="en-US" sz="1200" dirty="0">
                          <a:latin typeface="+mn-lt"/>
                        </a:rPr>
                        <a:t>/kg</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96894"/>
                  </a:ext>
                </a:extLst>
              </a:tr>
              <a:tr h="274320">
                <a:tc>
                  <a:txBody>
                    <a:bodyPr/>
                    <a:lstStyle/>
                    <a:p>
                      <a:r>
                        <a:rPr lang="en-US" sz="1200" b="1" dirty="0" err="1">
                          <a:latin typeface="+mn-lt"/>
                        </a:rPr>
                        <a:t>Cost</a:t>
                      </a:r>
                      <a:r>
                        <a:rPr lang="en-US" sz="1200" b="1" baseline="-25000" dirty="0" err="1">
                          <a:latin typeface="+mn-lt"/>
                        </a:rPr>
                        <a:t>Aspirational</a:t>
                      </a:r>
                      <a:r>
                        <a:rPr lang="en-US" sz="1200" b="1" baseline="-25000" dirty="0">
                          <a:latin typeface="+mn-lt"/>
                        </a:rPr>
                        <a:t> </a:t>
                      </a:r>
                      <a:r>
                        <a:rPr lang="en-US" sz="1200" b="1" baseline="30000" dirty="0">
                          <a:latin typeface="+mn-lt"/>
                        </a:rPr>
                        <a:t>2</a:t>
                      </a:r>
                    </a:p>
                  </a:txBody>
                  <a:tcPr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2671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latin typeface="+mn-lt"/>
                        </a:rPr>
                        <a:t>kEUR</a:t>
                      </a:r>
                      <a:r>
                        <a:rPr lang="en-US" sz="1200" dirty="0">
                          <a:latin typeface="+mn-lt"/>
                        </a:rPr>
                        <a:t>/kg</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592970"/>
                  </a:ext>
                </a:extLst>
              </a:tr>
              <a:tr h="274320">
                <a:tc>
                  <a:txBody>
                    <a:bodyPr/>
                    <a:lstStyle/>
                    <a:p>
                      <a:r>
                        <a:rPr lang="en-US" sz="1200" b="1" dirty="0" err="1">
                          <a:latin typeface="+mn-lt"/>
                        </a:rPr>
                        <a:t>Density</a:t>
                      </a:r>
                      <a:r>
                        <a:rPr lang="en-US" sz="1200" b="1" baseline="-25000" dirty="0" err="1">
                          <a:latin typeface="+mn-lt"/>
                        </a:rPr>
                        <a:t>ReBCO</a:t>
                      </a:r>
                      <a:endParaRPr lang="en-US" sz="1200" b="1" dirty="0">
                        <a:latin typeface="+mn-lt"/>
                      </a:endParaRPr>
                    </a:p>
                  </a:txBody>
                  <a:tcPr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7800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n-lt"/>
                        </a:rPr>
                        <a:t>kg/m</a:t>
                      </a:r>
                      <a:r>
                        <a:rPr lang="en-US" sz="1200" baseline="30000" dirty="0">
                          <a:latin typeface="+mn-lt"/>
                        </a:rPr>
                        <a:t>3</a:t>
                      </a:r>
                      <a:endParaRPr lang="en-US" sz="1200" dirty="0">
                        <a:latin typeface="+mn-lt"/>
                      </a:endParaRP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1391312"/>
                  </a:ext>
                </a:extLst>
              </a:tr>
              <a:tr h="274320">
                <a:tc>
                  <a:txBody>
                    <a:bodyPr/>
                    <a:lstStyle/>
                    <a:p>
                      <a:r>
                        <a:rPr lang="en-US" sz="1200" b="1" dirty="0" err="1">
                          <a:latin typeface="+mn-lt"/>
                        </a:rPr>
                        <a:t>C</a:t>
                      </a:r>
                      <a:r>
                        <a:rPr lang="en-US" sz="1200" b="1" baseline="-25000" dirty="0" err="1">
                          <a:latin typeface="+mn-lt"/>
                        </a:rPr>
                        <a:t>Coil_Manufact</a:t>
                      </a:r>
                      <a:endParaRPr lang="en-US" sz="1200" b="1" dirty="0">
                        <a:latin typeface="+mn-lt"/>
                      </a:endParaRPr>
                    </a:p>
                  </a:txBody>
                  <a:tcPr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dirty="0">
                          <a:latin typeface="+mn-lt"/>
                        </a:rPr>
                        <a:t>9.9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latin typeface="+mn-lt"/>
                        </a:rPr>
                        <a:t>kEUR</a:t>
                      </a:r>
                      <a:r>
                        <a:rPr lang="en-US" sz="1200" dirty="0">
                          <a:latin typeface="+mn-lt"/>
                        </a:rPr>
                        <a:t>/m</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702702"/>
                  </a:ext>
                </a:extLst>
              </a:tr>
            </a:tbl>
          </a:graphicData>
        </a:graphic>
      </p:graphicFrame>
      <p:sp>
        <p:nvSpPr>
          <p:cNvPr id="3" name="CasellaDiTesto 2">
            <a:extLst>
              <a:ext uri="{FF2B5EF4-FFF2-40B4-BE49-F238E27FC236}">
                <a16:creationId xmlns:a16="http://schemas.microsoft.com/office/drawing/2014/main" id="{B226AF11-ABFD-0F2D-4002-410A253B77E2}"/>
              </a:ext>
            </a:extLst>
          </p:cNvPr>
          <p:cNvSpPr txBox="1"/>
          <p:nvPr/>
        </p:nvSpPr>
        <p:spPr>
          <a:xfrm>
            <a:off x="223916" y="1471173"/>
            <a:ext cx="10224070" cy="1200329"/>
          </a:xfrm>
          <a:prstGeom prst="rect">
            <a:avLst/>
          </a:prstGeom>
          <a:noFill/>
        </p:spPr>
        <p:txBody>
          <a:bodyPr wrap="square" rtlCol="0">
            <a:spAutoFit/>
          </a:bodyPr>
          <a:lstStyle/>
          <a:p>
            <a:pPr marL="285750" indent="-285750">
              <a:buFont typeface="Wingdings" panose="05000000000000000000" pitchFamily="2" charset="2"/>
              <a:buChar char="Ø"/>
            </a:pPr>
            <a:r>
              <a:rPr lang="en-GB" dirty="0"/>
              <a:t>The model used to evaluate the total cost of the magnet considers three different contributions</a:t>
            </a:r>
            <a:r>
              <a:rPr lang="en-US" baseline="30000" dirty="0">
                <a:latin typeface="Calibri" panose="020F0502020204030204" pitchFamily="34" charset="0"/>
                <a:cs typeface="Calibri" panose="020F0502020204030204" pitchFamily="34" charset="0"/>
              </a:rPr>
              <a:t>1</a:t>
            </a:r>
            <a:r>
              <a:rPr lang="en-GB" dirty="0"/>
              <a:t>:</a:t>
            </a:r>
          </a:p>
          <a:p>
            <a:pPr marL="742950" lvl="1" indent="-285750">
              <a:buFont typeface="Arial" panose="020B0604020202020204" pitchFamily="34" charset="0"/>
              <a:buChar char="•"/>
            </a:pPr>
            <a:r>
              <a:rPr lang="en-GB" b="1" dirty="0">
                <a:solidFill>
                  <a:srgbClr val="D5335A"/>
                </a:solidFill>
              </a:rPr>
              <a:t>Coil</a:t>
            </a:r>
            <a:r>
              <a:rPr lang="en-GB" dirty="0"/>
              <a:t> material and manufacturing</a:t>
            </a:r>
          </a:p>
          <a:p>
            <a:pPr marL="742950" lvl="1" indent="-285750">
              <a:buFont typeface="Arial" panose="020B0604020202020204" pitchFamily="34" charset="0"/>
              <a:buChar char="•"/>
            </a:pPr>
            <a:r>
              <a:rPr lang="en-GB" b="1" dirty="0">
                <a:solidFill>
                  <a:srgbClr val="00B050"/>
                </a:solidFill>
              </a:rPr>
              <a:t>Cold mass </a:t>
            </a:r>
            <a:r>
              <a:rPr lang="en-GB" dirty="0"/>
              <a:t>material and the manufacturing</a:t>
            </a:r>
          </a:p>
          <a:p>
            <a:pPr marL="742950" lvl="1" indent="-285750">
              <a:buFont typeface="Arial" panose="020B0604020202020204" pitchFamily="34" charset="0"/>
              <a:buChar char="•"/>
            </a:pPr>
            <a:r>
              <a:rPr lang="en-GB" b="1" dirty="0">
                <a:solidFill>
                  <a:srgbClr val="0070C0"/>
                </a:solidFill>
              </a:rPr>
              <a:t>Cryogenics</a:t>
            </a:r>
            <a:r>
              <a:rPr lang="en-GB" dirty="0"/>
              <a:t> </a:t>
            </a:r>
          </a:p>
        </p:txBody>
      </p:sp>
      <p:sp>
        <p:nvSpPr>
          <p:cNvPr id="7" name="Title 4">
            <a:extLst>
              <a:ext uri="{FF2B5EF4-FFF2-40B4-BE49-F238E27FC236}">
                <a16:creationId xmlns:a16="http://schemas.microsoft.com/office/drawing/2014/main" id="{5C41CA6A-5D38-B535-3DCD-B0B238EA46E4}"/>
              </a:ext>
            </a:extLst>
          </p:cNvPr>
          <p:cNvSpPr>
            <a:spLocks noGrp="1"/>
          </p:cNvSpPr>
          <p:nvPr>
            <p:ph type="title"/>
          </p:nvPr>
        </p:nvSpPr>
        <p:spPr>
          <a:xfrm>
            <a:off x="2565614" y="322258"/>
            <a:ext cx="9707671" cy="681159"/>
          </a:xfrm>
          <a:prstGeom prst="rect">
            <a:avLst/>
          </a:prstGeom>
        </p:spPr>
        <p:txBody>
          <a:bodyPr/>
          <a:lstStyle/>
          <a:p>
            <a:r>
              <a:rPr lang="en-GB" dirty="0"/>
              <a:t>Magnet Cost</a:t>
            </a:r>
          </a:p>
        </p:txBody>
      </p:sp>
      <p:sp>
        <p:nvSpPr>
          <p:cNvPr id="24" name="Segnaposto numero diapositiva 23">
            <a:extLst>
              <a:ext uri="{FF2B5EF4-FFF2-40B4-BE49-F238E27FC236}">
                <a16:creationId xmlns:a16="http://schemas.microsoft.com/office/drawing/2014/main" id="{D9FC0B39-8CB0-6CC7-DF1A-9DC3EBC11832}"/>
              </a:ext>
            </a:extLst>
          </p:cNvPr>
          <p:cNvSpPr>
            <a:spLocks noGrp="1"/>
          </p:cNvSpPr>
          <p:nvPr>
            <p:ph type="sldNum" sz="quarter" idx="4"/>
          </p:nvPr>
        </p:nvSpPr>
        <p:spPr/>
        <p:txBody>
          <a:bodyPr/>
          <a:lstStyle/>
          <a:p>
            <a:fld id="{005C7FBA-D4E9-46CA-9321-3ADA2E368FCD}" type="slidenum">
              <a:rPr lang="en-GB" smtClean="0"/>
              <a:t>26</a:t>
            </a:fld>
            <a:endParaRPr lang="en-GB"/>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31C0613F-7785-2C36-C7AB-56805657E540}"/>
                  </a:ext>
                </a:extLst>
              </p:cNvPr>
              <p:cNvSpPr txBox="1"/>
              <p:nvPr/>
            </p:nvSpPr>
            <p:spPr>
              <a:xfrm>
                <a:off x="5669249" y="1847734"/>
                <a:ext cx="8284414" cy="564001"/>
              </a:xfrm>
              <a:prstGeom prst="rect">
                <a:avLst/>
              </a:prstGeom>
              <a:noFill/>
            </p:spPr>
            <p:txBody>
              <a:bodyPr wrap="square" rtlCol="0">
                <a:spAutoFit/>
              </a:bodyPr>
              <a:lstStyle/>
              <a:p>
                <a14:m>
                  <m:oMath xmlns:m="http://schemas.openxmlformats.org/officeDocument/2006/math">
                    <m:sSub>
                      <m:sSubPr>
                        <m:ctrlPr>
                          <a:rPr lang="en-US" sz="2800" b="1" i="1" smtClean="0">
                            <a:solidFill>
                              <a:srgbClr val="D5335A"/>
                            </a:solidFill>
                            <a:latin typeface="Cambria Math" panose="02040503050406030204" pitchFamily="18" charset="0"/>
                          </a:rPr>
                        </m:ctrlPr>
                      </m:sSubPr>
                      <m:e>
                        <m:r>
                          <a:rPr lang="en-US" sz="2800" b="1" i="1">
                            <a:solidFill>
                              <a:srgbClr val="D5335A"/>
                            </a:solidFill>
                            <a:latin typeface="Cambria Math" panose="02040503050406030204" pitchFamily="18" charset="0"/>
                          </a:rPr>
                          <m:t>𝑪</m:t>
                        </m:r>
                      </m:e>
                      <m:sub>
                        <m:r>
                          <a:rPr lang="en-US" sz="2800" b="1" i="1">
                            <a:solidFill>
                              <a:srgbClr val="D5335A"/>
                            </a:solidFill>
                            <a:latin typeface="Cambria Math" panose="02040503050406030204" pitchFamily="18" charset="0"/>
                          </a:rPr>
                          <m:t>𝒄𝒐𝒊𝒍</m:t>
                        </m:r>
                      </m:sub>
                    </m:sSub>
                    <m:r>
                      <a:rPr lang="en-US" sz="2800" b="1" i="1" smtClean="0">
                        <a:solidFill>
                          <a:schemeClr val="tx1"/>
                        </a:solidFill>
                        <a:latin typeface="Cambria Math" panose="02040503050406030204" pitchFamily="18" charset="0"/>
                      </a:rPr>
                      <m:t>+</m:t>
                    </m:r>
                    <m:sSub>
                      <m:sSubPr>
                        <m:ctrlPr>
                          <a:rPr lang="en-US" sz="2800" b="1" i="1" smtClean="0">
                            <a:solidFill>
                              <a:srgbClr val="00B050"/>
                            </a:solidFill>
                            <a:latin typeface="Cambria Math" panose="02040503050406030204" pitchFamily="18" charset="0"/>
                          </a:rPr>
                        </m:ctrlPr>
                      </m:sSubPr>
                      <m:e>
                        <m:r>
                          <a:rPr lang="en-US" sz="2800" b="1" i="1">
                            <a:solidFill>
                              <a:srgbClr val="00B050"/>
                            </a:solidFill>
                            <a:latin typeface="Cambria Math" panose="02040503050406030204" pitchFamily="18" charset="0"/>
                          </a:rPr>
                          <m:t>𝑪</m:t>
                        </m:r>
                      </m:e>
                      <m:sub>
                        <m:r>
                          <a:rPr lang="en-US" sz="2800" b="1" i="1">
                            <a:solidFill>
                              <a:srgbClr val="00B050"/>
                            </a:solidFill>
                            <a:latin typeface="Cambria Math" panose="02040503050406030204" pitchFamily="18" charset="0"/>
                          </a:rPr>
                          <m:t>𝑪𝒐𝒍𝒅𝑴𝒂𝒔𝒔</m:t>
                        </m:r>
                      </m:sub>
                    </m:sSub>
                    <m:r>
                      <a:rPr lang="it-IT" sz="2800" b="1" i="1" smtClean="0">
                        <a:solidFill>
                          <a:schemeClr val="tx1"/>
                        </a:solidFill>
                        <a:latin typeface="Cambria Math" panose="02040503050406030204" pitchFamily="18" charset="0"/>
                      </a:rPr>
                      <m:t>+</m:t>
                    </m:r>
                    <m:sSub>
                      <m:sSubPr>
                        <m:ctrlPr>
                          <a:rPr lang="en-US" sz="2800" b="1" i="1" smtClean="0">
                            <a:solidFill>
                              <a:srgbClr val="0070C0"/>
                            </a:solidFill>
                            <a:latin typeface="Cambria Math" panose="02040503050406030204" pitchFamily="18" charset="0"/>
                          </a:rPr>
                        </m:ctrlPr>
                      </m:sSubPr>
                      <m:e>
                        <m:r>
                          <a:rPr lang="en-US" sz="2800" b="1" i="1">
                            <a:solidFill>
                              <a:srgbClr val="0070C0"/>
                            </a:solidFill>
                            <a:latin typeface="Cambria Math" panose="02040503050406030204" pitchFamily="18" charset="0"/>
                          </a:rPr>
                          <m:t>𝑪</m:t>
                        </m:r>
                      </m:e>
                      <m:sub>
                        <m:r>
                          <a:rPr lang="en-US" sz="2800" b="1" i="1">
                            <a:solidFill>
                              <a:srgbClr val="0070C0"/>
                            </a:solidFill>
                            <a:latin typeface="Cambria Math" panose="02040503050406030204" pitchFamily="18" charset="0"/>
                          </a:rPr>
                          <m:t>𝑪𝒓𝒚𝒐</m:t>
                        </m:r>
                        <m:r>
                          <a:rPr lang="it-IT" sz="2800" b="1" i="1" smtClean="0">
                            <a:solidFill>
                              <a:srgbClr val="0070C0"/>
                            </a:solidFill>
                            <a:latin typeface="Cambria Math" panose="02040503050406030204" pitchFamily="18" charset="0"/>
                          </a:rPr>
                          <m:t>𝒈𝒆𝒏𝒊𝒄𝒔</m:t>
                        </m:r>
                      </m:sub>
                    </m:sSub>
                  </m:oMath>
                </a14:m>
                <a:r>
                  <a:rPr lang="en-GB" sz="2800" b="1" dirty="0">
                    <a:solidFill>
                      <a:srgbClr val="FFC000"/>
                    </a:solidFill>
                  </a:rPr>
                  <a:t> </a:t>
                </a:r>
                <a:r>
                  <a:rPr lang="en-GB" sz="2800" b="1" dirty="0"/>
                  <a:t>=</a:t>
                </a:r>
                <a:r>
                  <a:rPr lang="en-GB" sz="2800" b="1" dirty="0">
                    <a:solidFill>
                      <a:srgbClr val="FFC000"/>
                    </a:solidFill>
                  </a:rPr>
                  <a:t> </a:t>
                </a:r>
                <a14:m>
                  <m:oMath xmlns:m="http://schemas.openxmlformats.org/officeDocument/2006/math">
                    <m:sSub>
                      <m:sSubPr>
                        <m:ctrlPr>
                          <a:rPr lang="it-IT" sz="2800" b="1" i="1" smtClean="0">
                            <a:latin typeface="Cambria Math" panose="02040503050406030204" pitchFamily="18" charset="0"/>
                          </a:rPr>
                        </m:ctrlPr>
                      </m:sSubPr>
                      <m:e>
                        <m:r>
                          <a:rPr lang="it-IT" sz="2800" b="1" i="1">
                            <a:latin typeface="Cambria Math" panose="02040503050406030204" pitchFamily="18" charset="0"/>
                          </a:rPr>
                          <m:t>𝑪</m:t>
                        </m:r>
                      </m:e>
                      <m:sub>
                        <m:r>
                          <a:rPr lang="it-IT" sz="2800" b="1" i="1" smtClean="0">
                            <a:latin typeface="Cambria Math" panose="02040503050406030204" pitchFamily="18" charset="0"/>
                          </a:rPr>
                          <m:t>𝒕𝒐𝒕</m:t>
                        </m:r>
                      </m:sub>
                    </m:sSub>
                  </m:oMath>
                </a14:m>
                <a:endParaRPr lang="en-US" sz="2800" dirty="0"/>
              </a:p>
            </p:txBody>
          </p:sp>
        </mc:Choice>
        <mc:Fallback xmlns="">
          <p:sp>
            <p:nvSpPr>
              <p:cNvPr id="11" name="CasellaDiTesto 10">
                <a:extLst>
                  <a:ext uri="{FF2B5EF4-FFF2-40B4-BE49-F238E27FC236}">
                    <a16:creationId xmlns:a16="http://schemas.microsoft.com/office/drawing/2014/main" id="{31C0613F-7785-2C36-C7AB-56805657E540}"/>
                  </a:ext>
                </a:extLst>
              </p:cNvPr>
              <p:cNvSpPr txBox="1">
                <a:spLocks noRot="1" noChangeAspect="1" noMove="1" noResize="1" noEditPoints="1" noAdjustHandles="1" noChangeArrowheads="1" noChangeShapeType="1" noTextEdit="1"/>
              </p:cNvSpPr>
              <p:nvPr/>
            </p:nvSpPr>
            <p:spPr>
              <a:xfrm>
                <a:off x="5669249" y="1847734"/>
                <a:ext cx="8284414" cy="564001"/>
              </a:xfrm>
              <a:prstGeom prst="rect">
                <a:avLst/>
              </a:prstGeom>
              <a:blipFill>
                <a:blip r:embed="rId3"/>
                <a:stretch>
                  <a:fillRect t="-9677" b="-2258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F89A205A-DC1E-F6C0-F43D-CA772907CAD0}"/>
                  </a:ext>
                </a:extLst>
              </p:cNvPr>
              <p:cNvSpPr txBox="1"/>
              <p:nvPr/>
            </p:nvSpPr>
            <p:spPr>
              <a:xfrm>
                <a:off x="329284" y="2924803"/>
                <a:ext cx="3620735" cy="361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1" i="1" kern="0" smtClean="0">
                              <a:solidFill>
                                <a:srgbClr val="D5335A"/>
                              </a:solidFill>
                              <a:latin typeface="Cambria Math" panose="02040503050406030204" pitchFamily="18" charset="0"/>
                              <a:ea typeface="Times New Roman" panose="02020603050405020304" pitchFamily="18" charset="0"/>
                              <a:cs typeface="Times New Roman" panose="02020603050405020304" pitchFamily="18" charset="0"/>
                            </a:rPr>
                          </m:ctrlPr>
                        </m:sSubPr>
                        <m:e>
                          <m:sSub>
                            <m:sSubPr>
                              <m:ctrlPr>
                                <a:rPr lang="en-US" sz="1600" b="1" i="1">
                                  <a:solidFill>
                                    <a:srgbClr val="D5335A"/>
                                  </a:solidFill>
                                  <a:latin typeface="Cambria Math" panose="02040503050406030204" pitchFamily="18" charset="0"/>
                                </a:rPr>
                              </m:ctrlPr>
                            </m:sSubPr>
                            <m:e>
                              <m:r>
                                <a:rPr lang="en-US" sz="1600" b="1" i="1">
                                  <a:solidFill>
                                    <a:srgbClr val="D5335A"/>
                                  </a:solidFill>
                                  <a:latin typeface="Cambria Math" panose="02040503050406030204" pitchFamily="18" charset="0"/>
                                </a:rPr>
                                <m:t>𝑪</m:t>
                              </m:r>
                            </m:e>
                            <m:sub>
                              <m:r>
                                <a:rPr lang="en-US" sz="1600" b="1" i="1">
                                  <a:solidFill>
                                    <a:srgbClr val="D5335A"/>
                                  </a:solidFill>
                                  <a:latin typeface="Cambria Math" panose="02040503050406030204" pitchFamily="18" charset="0"/>
                                </a:rPr>
                                <m:t>𝒄𝒐𝒊𝒍</m:t>
                              </m:r>
                            </m:sub>
                          </m:sSub>
                          <m:r>
                            <a:rPr lang="it-IT" sz="1600" b="1" i="1" smtClean="0">
                              <a:solidFill>
                                <a:srgbClr val="D5335A"/>
                              </a:solidFill>
                              <a:latin typeface="Cambria Math" panose="02040503050406030204" pitchFamily="18" charset="0"/>
                            </a:rPr>
                            <m:t>= </m:t>
                          </m:r>
                          <m:r>
                            <a:rPr lang="en-US" sz="1600" b="1" i="1" kern="0">
                              <a:solidFill>
                                <a:srgbClr val="D5335A"/>
                              </a:solidFill>
                              <a:latin typeface="Cambria Math" panose="02040503050406030204" pitchFamily="18" charset="0"/>
                              <a:ea typeface="Times New Roman" panose="02020603050405020304" pitchFamily="18" charset="0"/>
                              <a:cs typeface="Times New Roman" panose="02020603050405020304" pitchFamily="18" charset="0"/>
                            </a:rPr>
                            <m:t>𝑪</m:t>
                          </m:r>
                        </m:e>
                        <m:sub>
                          <m:r>
                            <a:rPr lang="en-US" sz="1600" b="1" i="1" kern="0">
                              <a:solidFill>
                                <a:srgbClr val="D5335A"/>
                              </a:solidFill>
                              <a:latin typeface="Cambria Math" panose="02040503050406030204" pitchFamily="18" charset="0"/>
                              <a:ea typeface="Times New Roman" panose="02020603050405020304" pitchFamily="18" charset="0"/>
                              <a:cs typeface="Times New Roman" panose="02020603050405020304" pitchFamily="18" charset="0"/>
                            </a:rPr>
                            <m:t>𝑺𝑪</m:t>
                          </m:r>
                        </m:sub>
                      </m:sSub>
                      <m:r>
                        <a:rPr lang="it-IT" sz="1600" b="1" i="1" kern="0" smtClean="0">
                          <a:solidFill>
                            <a:srgbClr val="D5335A"/>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b="1" i="1" kern="0">
                              <a:solidFill>
                                <a:srgbClr val="D5335A"/>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b="1" i="1" kern="0">
                              <a:solidFill>
                                <a:srgbClr val="D5335A"/>
                              </a:solidFill>
                              <a:latin typeface="Cambria Math" panose="02040503050406030204" pitchFamily="18" charset="0"/>
                              <a:ea typeface="Times New Roman" panose="02020603050405020304" pitchFamily="18" charset="0"/>
                              <a:cs typeface="Times New Roman" panose="02020603050405020304" pitchFamily="18" charset="0"/>
                            </a:rPr>
                            <m:t>𝑪</m:t>
                          </m:r>
                        </m:e>
                        <m:sub>
                          <m:r>
                            <a:rPr lang="en-US" sz="1600" b="1" i="1" kern="0">
                              <a:solidFill>
                                <a:srgbClr val="D5335A"/>
                              </a:solidFill>
                              <a:latin typeface="Cambria Math" panose="02040503050406030204" pitchFamily="18" charset="0"/>
                              <a:ea typeface="Times New Roman" panose="02020603050405020304" pitchFamily="18" charset="0"/>
                              <a:cs typeface="Times New Roman" panose="02020603050405020304" pitchFamily="18" charset="0"/>
                            </a:rPr>
                            <m:t>𝑪𝒐𝒊𝒍𝑴𝒂𝒏𝒊𝒇𝒂𝒄𝒕𝒖𝒓𝒊𝒏𝒈</m:t>
                          </m:r>
                        </m:sub>
                      </m:sSub>
                    </m:oMath>
                  </m:oMathPara>
                </a14:m>
                <a:endParaRPr lang="en-GB" sz="1600" dirty="0">
                  <a:solidFill>
                    <a:schemeClr val="tx1"/>
                  </a:solidFill>
                </a:endParaRPr>
              </a:p>
            </p:txBody>
          </p:sp>
        </mc:Choice>
        <mc:Fallback xmlns="">
          <p:sp>
            <p:nvSpPr>
              <p:cNvPr id="15" name="CasellaDiTesto 14">
                <a:extLst>
                  <a:ext uri="{FF2B5EF4-FFF2-40B4-BE49-F238E27FC236}">
                    <a16:creationId xmlns:a16="http://schemas.microsoft.com/office/drawing/2014/main" id="{F89A205A-DC1E-F6C0-F43D-CA772907CAD0}"/>
                  </a:ext>
                </a:extLst>
              </p:cNvPr>
              <p:cNvSpPr txBox="1">
                <a:spLocks noRot="1" noChangeAspect="1" noMove="1" noResize="1" noEditPoints="1" noAdjustHandles="1" noChangeArrowheads="1" noChangeShapeType="1" noTextEdit="1"/>
              </p:cNvSpPr>
              <p:nvPr/>
            </p:nvSpPr>
            <p:spPr>
              <a:xfrm>
                <a:off x="329284" y="2924803"/>
                <a:ext cx="3620735" cy="361894"/>
              </a:xfrm>
              <a:prstGeom prst="rect">
                <a:avLst/>
              </a:prstGeom>
              <a:blipFill>
                <a:blip r:embed="rId4"/>
                <a:stretch>
                  <a:fillRect b="-678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BED897CD-4645-B998-8B22-ECBF1821290C}"/>
                  </a:ext>
                </a:extLst>
              </p:cNvPr>
              <p:cNvSpPr txBox="1"/>
              <p:nvPr/>
            </p:nvSpPr>
            <p:spPr>
              <a:xfrm>
                <a:off x="2365864" y="2770914"/>
                <a:ext cx="1309857" cy="307777"/>
              </a:xfrm>
              <a:prstGeom prst="rect">
                <a:avLst/>
              </a:prstGeom>
              <a:noFill/>
            </p:spPr>
            <p:txBody>
              <a:bodyPr wrap="square">
                <a:spAutoFit/>
              </a:bodyPr>
              <a:lstStyle/>
              <a:p>
                <a:pPr lvl="0" algn="ctr" defTabSz="4387200">
                  <a:defRPr/>
                </a:pPr>
                <a14:m>
                  <m:oMath xmlns:m="http://schemas.openxmlformats.org/officeDocument/2006/math">
                    <m:r>
                      <a:rPr lang="it-IT" sz="1400" b="1" i="1" dirty="0" smtClean="0">
                        <a:solidFill>
                          <a:srgbClr val="D5335A"/>
                        </a:solidFill>
                        <a:latin typeface="Cambria Math" panose="02040503050406030204" pitchFamily="18" charset="0"/>
                      </a:rPr>
                      <m:t>(</m:t>
                    </m:r>
                    <m:r>
                      <a:rPr lang="it-IT" sz="1400" b="1" i="1" smtClean="0">
                        <a:solidFill>
                          <a:srgbClr val="D5335A"/>
                        </a:solidFill>
                        <a:latin typeface="Cambria Math" panose="02040503050406030204" pitchFamily="18" charset="0"/>
                      </a:rPr>
                      <m:t>𝟗</m:t>
                    </m:r>
                    <m:r>
                      <a:rPr lang="it-IT" sz="1400" b="1" i="1" smtClean="0">
                        <a:solidFill>
                          <a:srgbClr val="D5335A"/>
                        </a:solidFill>
                        <a:latin typeface="Cambria Math" panose="02040503050406030204" pitchFamily="18" charset="0"/>
                      </a:rPr>
                      <m:t>.</m:t>
                    </m:r>
                    <m:r>
                      <a:rPr lang="it-IT" sz="1400" b="1" i="1" smtClean="0">
                        <a:solidFill>
                          <a:srgbClr val="D5335A"/>
                        </a:solidFill>
                        <a:latin typeface="Cambria Math" panose="02040503050406030204" pitchFamily="18" charset="0"/>
                      </a:rPr>
                      <m:t>𝟗</m:t>
                    </m:r>
                  </m:oMath>
                </a14:m>
                <a:r>
                  <a:rPr lang="en-US" sz="1400" b="1" dirty="0">
                    <a:solidFill>
                      <a:srgbClr val="D5335A"/>
                    </a:solidFill>
                    <a:latin typeface="Calibri" panose="020F0502020204030204" pitchFamily="34" charset="0"/>
                  </a:rPr>
                  <a:t> k</a:t>
                </a:r>
                <a:r>
                  <a:rPr lang="en-US" sz="1400" dirty="0">
                    <a:solidFill>
                      <a:srgbClr val="D5335A"/>
                    </a:solidFill>
                    <a:latin typeface="Calibri" panose="020F0502020204030204" pitchFamily="34" charset="0"/>
                  </a:rPr>
                  <a:t>€/m)</a:t>
                </a:r>
                <a:r>
                  <a:rPr lang="en-US" sz="1400" baseline="30000" dirty="0">
                    <a:cs typeface="Calibri" panose="020F0502020204030204" pitchFamily="34" charset="0"/>
                  </a:rPr>
                  <a:t> 3</a:t>
                </a:r>
                <a:endParaRPr lang="en-US" sz="1400" b="1" dirty="0">
                  <a:solidFill>
                    <a:srgbClr val="D5335A"/>
                  </a:solidFill>
                  <a:latin typeface="Calibri" panose="020F0502020204030204" pitchFamily="34" charset="0"/>
                </a:endParaRPr>
              </a:p>
            </p:txBody>
          </p:sp>
        </mc:Choice>
        <mc:Fallback xmlns="">
          <p:sp>
            <p:nvSpPr>
              <p:cNvPr id="18" name="CasellaDiTesto 17">
                <a:extLst>
                  <a:ext uri="{FF2B5EF4-FFF2-40B4-BE49-F238E27FC236}">
                    <a16:creationId xmlns:a16="http://schemas.microsoft.com/office/drawing/2014/main" id="{BED897CD-4645-B998-8B22-ECBF1821290C}"/>
                  </a:ext>
                </a:extLst>
              </p:cNvPr>
              <p:cNvSpPr txBox="1">
                <a:spLocks noRot="1" noChangeAspect="1" noMove="1" noResize="1" noEditPoints="1" noAdjustHandles="1" noChangeArrowheads="1" noChangeShapeType="1" noTextEdit="1"/>
              </p:cNvSpPr>
              <p:nvPr/>
            </p:nvSpPr>
            <p:spPr>
              <a:xfrm>
                <a:off x="2365864" y="2770914"/>
                <a:ext cx="1309857" cy="307777"/>
              </a:xfrm>
              <a:prstGeom prst="rect">
                <a:avLst/>
              </a:prstGeom>
              <a:blipFill>
                <a:blip r:embed="rId5"/>
                <a:stretch>
                  <a:fillRect t="-4000" b="-20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DC971215-DE82-AF5D-0D64-D41DC40C622A}"/>
                  </a:ext>
                </a:extLst>
              </p:cNvPr>
              <p:cNvSpPr txBox="1"/>
              <p:nvPr/>
            </p:nvSpPr>
            <p:spPr>
              <a:xfrm>
                <a:off x="3734253" y="2849350"/>
                <a:ext cx="5077865" cy="3585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kern="0" smtClea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ctrlPr>
                        </m:sSubPr>
                        <m:e>
                          <m:sSub>
                            <m:sSubPr>
                              <m:ctrlPr>
                                <a:rPr lang="en-US" sz="1600" b="1" i="1">
                                  <a:solidFill>
                                    <a:srgbClr val="00B050"/>
                                  </a:solidFill>
                                  <a:latin typeface="Cambria Math" panose="02040503050406030204" pitchFamily="18" charset="0"/>
                                </a:rPr>
                              </m:ctrlPr>
                            </m:sSubPr>
                            <m:e>
                              <m:r>
                                <a:rPr lang="en-US" sz="1600" b="1" i="1">
                                  <a:solidFill>
                                    <a:srgbClr val="00B050"/>
                                  </a:solidFill>
                                  <a:latin typeface="Cambria Math" panose="02040503050406030204" pitchFamily="18" charset="0"/>
                                </a:rPr>
                                <m:t>𝑪</m:t>
                              </m:r>
                            </m:e>
                            <m:sub>
                              <m:r>
                                <a:rPr lang="en-US" sz="1600" b="1" i="1">
                                  <a:solidFill>
                                    <a:srgbClr val="00B050"/>
                                  </a:solidFill>
                                  <a:latin typeface="Cambria Math" panose="02040503050406030204" pitchFamily="18" charset="0"/>
                                </a:rPr>
                                <m:t>𝑪𝒐𝒍𝒅𝑴𝒂𝒔𝒔</m:t>
                              </m:r>
                            </m:sub>
                          </m:sSub>
                          <m:r>
                            <a:rPr lang="it-IT" sz="1600" b="0" i="1" smtClean="0">
                              <a:solidFill>
                                <a:srgbClr val="00B050"/>
                              </a:solidFill>
                              <a:latin typeface="Cambria Math" panose="02040503050406030204" pitchFamily="18" charset="0"/>
                            </a:rPr>
                            <m:t>=</m:t>
                          </m:r>
                          <m:r>
                            <a:rPr lang="en-US" sz="1600" b="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600" b="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𝐶𝑜𝑙𝑑𝑀𝑎𝑠𝑠𝑀𝑎𝑡𝑒𝑟𝑖𝑎𝑙</m:t>
                          </m:r>
                        </m:sub>
                      </m:sSub>
                      <m:r>
                        <a:rPr lang="en-US" sz="160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60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𝐶𝑜𝑙𝑑𝑀𝑎𝑠𝑠𝑀𝑎𝑛𝑖𝑓𝑎𝑐𝑡𝑢𝑟𝑖𝑛𝑔</m:t>
                          </m:r>
                        </m:sub>
                      </m:sSub>
                    </m:oMath>
                  </m:oMathPara>
                </a14:m>
                <a:endParaRPr lang="en-GB" sz="1600" dirty="0">
                  <a:solidFill>
                    <a:schemeClr val="tx1"/>
                  </a:solidFill>
                </a:endParaRPr>
              </a:p>
            </p:txBody>
          </p:sp>
        </mc:Choice>
        <mc:Fallback xmlns="">
          <p:sp>
            <p:nvSpPr>
              <p:cNvPr id="21" name="CasellaDiTesto 20">
                <a:extLst>
                  <a:ext uri="{FF2B5EF4-FFF2-40B4-BE49-F238E27FC236}">
                    <a16:creationId xmlns:a16="http://schemas.microsoft.com/office/drawing/2014/main" id="{DC971215-DE82-AF5D-0D64-D41DC40C622A}"/>
                  </a:ext>
                </a:extLst>
              </p:cNvPr>
              <p:cNvSpPr txBox="1">
                <a:spLocks noRot="1" noChangeAspect="1" noMove="1" noResize="1" noEditPoints="1" noAdjustHandles="1" noChangeArrowheads="1" noChangeShapeType="1" noTextEdit="1"/>
              </p:cNvSpPr>
              <p:nvPr/>
            </p:nvSpPr>
            <p:spPr>
              <a:xfrm>
                <a:off x="3734253" y="2849350"/>
                <a:ext cx="5077865" cy="358560"/>
              </a:xfrm>
              <a:prstGeom prst="rect">
                <a:avLst/>
              </a:prstGeom>
              <a:blipFill>
                <a:blip r:embed="rId6"/>
                <a:stretch>
                  <a:fillRect b="-678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11D01850-1E8F-5665-14C8-F29858F4336F}"/>
                  </a:ext>
                </a:extLst>
              </p:cNvPr>
              <p:cNvSpPr txBox="1"/>
              <p:nvPr/>
            </p:nvSpPr>
            <p:spPr>
              <a:xfrm>
                <a:off x="5355142" y="3311956"/>
                <a:ext cx="2149627" cy="452240"/>
              </a:xfrm>
              <a:prstGeom prst="rect">
                <a:avLst/>
              </a:prstGeom>
              <a:noFill/>
              <a:ln w="38100">
                <a:solidFill>
                  <a:srgbClr val="00B050"/>
                </a:solidFill>
              </a:ln>
            </p:spPr>
            <p:txBody>
              <a:bodyPr wrap="none" rtlCol="0">
                <a:spAutoFit/>
              </a:bodyPr>
              <a:lstStyle/>
              <a:p>
                <a:r>
                  <a:rPr lang="en-US" sz="1400" kern="0" dirty="0">
                    <a:solidFill>
                      <a:schemeClr val="tx1"/>
                    </a:solidFill>
                    <a:ea typeface="Calibri" panose="020F0502020204030204" pitchFamily="34" charset="0"/>
                    <a:cs typeface="Calibri" panose="020F0502020204030204" pitchFamily="34" charset="0"/>
                  </a:rPr>
                  <a:t>= </a:t>
                </a:r>
                <a14:m>
                  <m:oMath xmlns:m="http://schemas.openxmlformats.org/officeDocument/2006/math">
                    <m:f>
                      <m:fPr>
                        <m:ctrlPr>
                          <a:rPr lang="en-US" sz="1400"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400"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B</m:t>
                        </m:r>
                      </m:num>
                      <m:den>
                        <m:sSub>
                          <m:sSubPr>
                            <m:ctrlPr>
                              <a:rPr lang="en-US" sz="1400"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𝐵</m:t>
                            </m:r>
                          </m:e>
                          <m:sub>
                            <m:r>
                              <a:rPr lang="en-US" sz="1400"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𝑟𝑒𝑓</m:t>
                            </m:r>
                          </m:sub>
                        </m:sSub>
                      </m:den>
                    </m:f>
                    <m:sSub>
                      <m:sSubPr>
                        <m:ctrlPr>
                          <a:rPr lang="en-US" sz="1400"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sSub>
                          <m:sSubPr>
                            <m:ctrlPr>
                              <a:rPr lang="en-US" sz="1400"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400"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𝐶𝑜𝑙𝑑𝑀𝑎𝑠𝑠𝑀𝑎𝑡𝑒𝑟𝑖𝑎𝑙</m:t>
                            </m:r>
                          </m:sub>
                        </m:sSub>
                      </m:e>
                      <m:sub>
                        <m:r>
                          <a:rPr lang="en-US" sz="1400"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𝑟𝑒𝑓</m:t>
                        </m:r>
                      </m:sub>
                    </m:sSub>
                  </m:oMath>
                </a14:m>
                <a:endParaRPr lang="en-GB" sz="1400" i="1" dirty="0">
                  <a:solidFill>
                    <a:schemeClr val="tx1"/>
                  </a:solidFill>
                </a:endParaRPr>
              </a:p>
            </p:txBody>
          </p:sp>
        </mc:Choice>
        <mc:Fallback xmlns="">
          <p:sp>
            <p:nvSpPr>
              <p:cNvPr id="22" name="CasellaDiTesto 21">
                <a:extLst>
                  <a:ext uri="{FF2B5EF4-FFF2-40B4-BE49-F238E27FC236}">
                    <a16:creationId xmlns:a16="http://schemas.microsoft.com/office/drawing/2014/main" id="{11D01850-1E8F-5665-14C8-F29858F4336F}"/>
                  </a:ext>
                </a:extLst>
              </p:cNvPr>
              <p:cNvSpPr txBox="1">
                <a:spLocks noRot="1" noChangeAspect="1" noMove="1" noResize="1" noEditPoints="1" noAdjustHandles="1" noChangeArrowheads="1" noChangeShapeType="1" noTextEdit="1"/>
              </p:cNvSpPr>
              <p:nvPr/>
            </p:nvSpPr>
            <p:spPr>
              <a:xfrm>
                <a:off x="5355142" y="3311956"/>
                <a:ext cx="2149627" cy="452240"/>
              </a:xfrm>
              <a:prstGeom prst="rect">
                <a:avLst/>
              </a:prstGeom>
              <a:blipFill>
                <a:blip r:embed="rId7"/>
                <a:stretch>
                  <a:fillRect/>
                </a:stretch>
              </a:blipFill>
              <a:ln w="38100">
                <a:solidFill>
                  <a:srgbClr val="00B05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graphicFrame>
            <p:nvGraphicFramePr>
              <p:cNvPr id="23" name="Table 114">
                <a:extLst>
                  <a:ext uri="{FF2B5EF4-FFF2-40B4-BE49-F238E27FC236}">
                    <a16:creationId xmlns:a16="http://schemas.microsoft.com/office/drawing/2014/main" id="{4C11CAC4-7F0D-47FB-F7B5-1BC47EA30263}"/>
                  </a:ext>
                </a:extLst>
              </p:cNvPr>
              <p:cNvGraphicFramePr>
                <a:graphicFrameLocks noGrp="1"/>
              </p:cNvGraphicFramePr>
              <p:nvPr>
                <p:extLst>
                  <p:ext uri="{D42A27DB-BD31-4B8C-83A1-F6EECF244321}">
                    <p14:modId xmlns:p14="http://schemas.microsoft.com/office/powerpoint/2010/main" val="692295783"/>
                  </p:ext>
                </p:extLst>
              </p:nvPr>
            </p:nvGraphicFramePr>
            <p:xfrm>
              <a:off x="4202689" y="3862538"/>
              <a:ext cx="3302080" cy="971169"/>
            </p:xfrm>
            <a:graphic>
              <a:graphicData uri="http://schemas.openxmlformats.org/drawingml/2006/table">
                <a:tbl>
                  <a:tblPr firstRow="1" bandRow="1">
                    <a:tableStyleId>{5C22544A-7EE6-4342-B048-85BDC9FD1C3A}</a:tableStyleId>
                  </a:tblPr>
                  <a:tblGrid>
                    <a:gridCol w="1651040">
                      <a:extLst>
                        <a:ext uri="{9D8B030D-6E8A-4147-A177-3AD203B41FA5}">
                          <a16:colId xmlns:a16="http://schemas.microsoft.com/office/drawing/2014/main" val="323453145"/>
                        </a:ext>
                      </a:extLst>
                    </a:gridCol>
                    <a:gridCol w="1651040">
                      <a:extLst>
                        <a:ext uri="{9D8B030D-6E8A-4147-A177-3AD203B41FA5}">
                          <a16:colId xmlns:a16="http://schemas.microsoft.com/office/drawing/2014/main" val="4282523210"/>
                        </a:ext>
                      </a:extLst>
                    </a:gridCol>
                  </a:tblGrid>
                  <a:tr h="483032">
                    <a:tc>
                      <a:txBody>
                        <a:bodyPr/>
                        <a:lstStyle/>
                        <a:p>
                          <a:pPr algn="ctr"/>
                          <a14:m>
                            <m:oMath xmlns:m="http://schemas.openxmlformats.org/officeDocument/2006/math">
                              <m:sSub>
                                <m:sSubPr>
                                  <m:ctrlPr>
                                    <a:rPr lang="en-US" sz="1200" b="1"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sSub>
                                    <m:sSubPr>
                                      <m:ctrlPr>
                                        <a:rPr lang="en-US" sz="1200" b="1"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𝑪</m:t>
                                      </m:r>
                                    </m:e>
                                    <m:sub>
                                      <m:r>
                                        <a:rPr lang="en-US" sz="1200" b="1"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𝑪𝒐𝒍𝒅𝑴𝒂𝒔𝒔𝑴𝒂𝒕𝒆𝒓𝒊𝒂𝒍</m:t>
                                      </m:r>
                                    </m:sub>
                                  </m:sSub>
                                </m:e>
                                <m:sub>
                                  <m:r>
                                    <a:rPr lang="en-US" sz="1200" b="1"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𝒓𝒆𝒇</m:t>
                                  </m:r>
                                </m:sub>
                              </m:sSub>
                            </m:oMath>
                          </a14:m>
                          <a:r>
                            <a:rPr lang="en-US" sz="1200" b="1" dirty="0">
                              <a:solidFill>
                                <a:schemeClr val="tx1"/>
                              </a:solidFill>
                              <a:latin typeface="Calibri" panose="020F0502020204030204" pitchFamily="34" charset="0"/>
                            </a:rPr>
                            <a:t> </a:t>
                          </a:r>
                          <a:r>
                            <a:rPr lang="en-US" sz="1200" b="0" dirty="0">
                              <a:solidFill>
                                <a:schemeClr val="tx1"/>
                              </a:solidFill>
                              <a:latin typeface="Calibri" panose="020F0502020204030204" pitchFamily="34" charset="0"/>
                            </a:rPr>
                            <a:t>(k€/m)</a:t>
                          </a:r>
                          <a:endParaRPr lang="en-US" sz="1200" b="1" dirty="0">
                            <a:solidFill>
                              <a:schemeClr val="tx1"/>
                            </a:solidFill>
                            <a:latin typeface="Calibri" panose="020F0502020204030204" pitchFamily="34" charset="0"/>
                          </a:endParaRPr>
                        </a:p>
                        <a:p>
                          <a:pPr algn="ctr"/>
                          <a:r>
                            <a:rPr lang="en-US" sz="1200" b="0" dirty="0">
                              <a:solidFill>
                                <a:schemeClr val="tx1"/>
                              </a:solidFill>
                              <a:latin typeface="Calibri" panose="020F0502020204030204" pitchFamily="34" charset="0"/>
                            </a:rPr>
                            <a:t>(</a:t>
                          </a:r>
                          <a14:m>
                            <m:oMath xmlns:m="http://schemas.openxmlformats.org/officeDocument/2006/math">
                              <m:sSub>
                                <m:sSubPr>
                                  <m:ctrlPr>
                                    <a:rPr lang="en-US" sz="1200"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𝐵</m:t>
                                  </m:r>
                                </m:e>
                                <m:sub>
                                  <m:r>
                                    <a:rPr lang="en-US" sz="1200" i="1" ker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𝑟𝑒𝑓</m:t>
                                  </m:r>
                                </m:sub>
                              </m:sSub>
                            </m:oMath>
                          </a14:m>
                          <a:r>
                            <a:rPr lang="en-US" sz="1200" b="0" dirty="0">
                              <a:solidFill>
                                <a:schemeClr val="tx1"/>
                              </a:solidFill>
                              <a:latin typeface="Calibri" panose="020F0502020204030204" pitchFamily="34" charset="0"/>
                            </a:rPr>
                            <a:t>= 8.33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 xmlns:m="http://schemas.openxmlformats.org/officeDocument/2006/math">
                              <m:sSub>
                                <m:sSubPr>
                                  <m:ctrlPr>
                                    <a:rPr lang="en-US" sz="1200" i="1" kern="0" smtClea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𝐶</m:t>
                                  </m:r>
                                </m:e>
                                <m:sub>
                                  <m:r>
                                    <a:rPr lang="en-US" sz="1200" i="1" ker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𝐶𝑜𝑙𝑑𝑀𝑎𝑠𝑠𝑀𝑎</m:t>
                                  </m:r>
                                  <m:r>
                                    <a:rPr lang="it-IT" sz="1200" b="1" i="1" kern="0" smtClean="0">
                                      <a:solidFill>
                                        <a:srgbClr val="00B050"/>
                                      </a:solidFill>
                                      <a:latin typeface="Cambria Math" panose="02040503050406030204" pitchFamily="18" charset="0"/>
                                      <a:ea typeface="Times New Roman" panose="02020603050405020304" pitchFamily="18" charset="0"/>
                                      <a:cs typeface="Times New Roman" panose="02020603050405020304" pitchFamily="18" charset="0"/>
                                    </a:rPr>
                                    <m:t>𝒕𝒆𝒓𝒊𝒂𝒍</m:t>
                                  </m:r>
                                </m:sub>
                              </m:sSub>
                            </m:oMath>
                          </a14:m>
                          <a:r>
                            <a:rPr lang="en-US" sz="1200" b="0" dirty="0">
                              <a:solidFill>
                                <a:srgbClr val="00B050"/>
                              </a:solidFill>
                              <a:latin typeface="Calibri" panose="020F0502020204030204" pitchFamily="34" charset="0"/>
                            </a:rPr>
                            <a:t> </a:t>
                          </a:r>
                          <a:r>
                            <a:rPr lang="en-US" sz="1200" b="0" dirty="0">
                              <a:solidFill>
                                <a:schemeClr val="tx1"/>
                              </a:solidFill>
                              <a:latin typeface="Calibri" panose="020F0502020204030204" pitchFamily="34" charset="0"/>
                            </a:rPr>
                            <a:t>(k€/m)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249839">
                    <a:tc>
                      <a:txBody>
                        <a:bodyPr/>
                        <a:lstStyle/>
                        <a:p>
                          <a:pPr algn="ctr"/>
                          <a14:m>
                            <m:oMath xmlns:m="http://schemas.openxmlformats.org/officeDocument/2006/math">
                              <m:r>
                                <a:rPr lang="it-IT" sz="1200" b="0" i="1" smtClean="0">
                                  <a:solidFill>
                                    <a:schemeClr val="tx1"/>
                                  </a:solidFill>
                                  <a:latin typeface="Cambria Math" panose="02040503050406030204" pitchFamily="18" charset="0"/>
                                  <a:ea typeface="Cambria Math" panose="02040503050406030204" pitchFamily="18" charset="0"/>
                                </a:rPr>
                                <m:t>25</m:t>
                              </m:r>
                            </m:oMath>
                          </a14:m>
                          <a:r>
                            <a:rPr lang="en-US" sz="1200" baseline="30000" dirty="0">
                              <a:cs typeface="Calibri" panose="020F0502020204030204" pitchFamily="34" charset="0"/>
                            </a:rPr>
                            <a:t>3</a:t>
                          </a:r>
                          <a:endParaRPr lang="en-US" sz="1200" b="1"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it-IT" sz="1200" b="1" i="1" smtClean="0">
                                    <a:solidFill>
                                      <a:srgbClr val="00B050"/>
                                    </a:solidFill>
                                    <a:latin typeface="Cambria Math" panose="02040503050406030204" pitchFamily="18" charset="0"/>
                                    <a:ea typeface="Cambria Math" panose="02040503050406030204" pitchFamily="18" charset="0"/>
                                  </a:rPr>
                                  <m:t>𝟒𝟖</m:t>
                                </m:r>
                              </m:oMath>
                            </m:oMathPara>
                          </a14:m>
                          <a:endParaRPr lang="en-US" sz="1200" b="1" dirty="0">
                            <a:solidFill>
                              <a:srgbClr val="00B050"/>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96894"/>
                      </a:ext>
                    </a:extLst>
                  </a:tr>
                </a:tbl>
              </a:graphicData>
            </a:graphic>
          </p:graphicFrame>
        </mc:Choice>
        <mc:Fallback xmlns="">
          <p:graphicFrame>
            <p:nvGraphicFramePr>
              <p:cNvPr id="23" name="Table 114">
                <a:extLst>
                  <a:ext uri="{FF2B5EF4-FFF2-40B4-BE49-F238E27FC236}">
                    <a16:creationId xmlns:a16="http://schemas.microsoft.com/office/drawing/2014/main" id="{4C11CAC4-7F0D-47FB-F7B5-1BC47EA30263}"/>
                  </a:ext>
                </a:extLst>
              </p:cNvPr>
              <p:cNvGraphicFramePr>
                <a:graphicFrameLocks noGrp="1"/>
              </p:cNvGraphicFramePr>
              <p:nvPr>
                <p:extLst>
                  <p:ext uri="{D42A27DB-BD31-4B8C-83A1-F6EECF244321}">
                    <p14:modId xmlns:p14="http://schemas.microsoft.com/office/powerpoint/2010/main" val="692295783"/>
                  </p:ext>
                </p:extLst>
              </p:nvPr>
            </p:nvGraphicFramePr>
            <p:xfrm>
              <a:off x="4202689" y="3862538"/>
              <a:ext cx="3302080" cy="971169"/>
            </p:xfrm>
            <a:graphic>
              <a:graphicData uri="http://schemas.openxmlformats.org/drawingml/2006/table">
                <a:tbl>
                  <a:tblPr firstRow="1" bandRow="1">
                    <a:tableStyleId>{5C22544A-7EE6-4342-B048-85BDC9FD1C3A}</a:tableStyleId>
                  </a:tblPr>
                  <a:tblGrid>
                    <a:gridCol w="1651040">
                      <a:extLst>
                        <a:ext uri="{9D8B030D-6E8A-4147-A177-3AD203B41FA5}">
                          <a16:colId xmlns:a16="http://schemas.microsoft.com/office/drawing/2014/main" val="323453145"/>
                        </a:ext>
                      </a:extLst>
                    </a:gridCol>
                    <a:gridCol w="1651040">
                      <a:extLst>
                        <a:ext uri="{9D8B030D-6E8A-4147-A177-3AD203B41FA5}">
                          <a16:colId xmlns:a16="http://schemas.microsoft.com/office/drawing/2014/main" val="4282523210"/>
                        </a:ext>
                      </a:extLst>
                    </a:gridCol>
                  </a:tblGrid>
                  <a:tr h="696849">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368" t="-870" r="-100368" b="-41739"/>
                          </a:stretch>
                        </a:blipFill>
                      </a:tcPr>
                    </a:tc>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00738" t="-870" r="-738" b="-41739"/>
                          </a:stretch>
                        </a:blipFill>
                      </a:tcPr>
                    </a:tc>
                    <a:extLst>
                      <a:ext uri="{0D108BD9-81ED-4DB2-BD59-A6C34878D82A}">
                        <a16:rowId xmlns:a16="http://schemas.microsoft.com/office/drawing/2014/main" val="2050752697"/>
                      </a:ext>
                    </a:extLst>
                  </a:tr>
                  <a:tr h="274320">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368" t="-257778" r="-100368" b="-6667"/>
                          </a:stretch>
                        </a:blipFill>
                      </a:tcPr>
                    </a:tc>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00738" t="-257778" r="-738" b="-6667"/>
                          </a:stretch>
                        </a:blipFill>
                      </a:tcPr>
                    </a:tc>
                    <a:extLst>
                      <a:ext uri="{0D108BD9-81ED-4DB2-BD59-A6C34878D82A}">
                        <a16:rowId xmlns:a16="http://schemas.microsoft.com/office/drawing/2014/main" val="3601196894"/>
                      </a:ext>
                    </a:extLst>
                  </a:tr>
                </a:tbl>
              </a:graphicData>
            </a:graphic>
          </p:graphicFrame>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18A64A32-E3BF-A549-0F20-1287E868DCCD}"/>
                  </a:ext>
                </a:extLst>
              </p:cNvPr>
              <p:cNvSpPr txBox="1"/>
              <p:nvPr/>
            </p:nvSpPr>
            <p:spPr>
              <a:xfrm>
                <a:off x="9262267" y="1760402"/>
                <a:ext cx="1098378" cy="369332"/>
              </a:xfrm>
              <a:prstGeom prst="rect">
                <a:avLst/>
              </a:prstGeom>
              <a:noFill/>
            </p:spPr>
            <p:txBody>
              <a:bodyPr wrap="none" rtlCol="0">
                <a:spAutoFit/>
              </a:bodyPr>
              <a:lstStyle/>
              <a:p>
                <a14:m>
                  <m:oMath xmlns:m="http://schemas.openxmlformats.org/officeDocument/2006/math">
                    <m:r>
                      <a:rPr lang="it-IT" b="1" i="1" kern="0" smtClea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m:t>
                    </m:r>
                    <m:r>
                      <a:rPr lang="it-IT" b="1" i="1" kern="0" smtClea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𝟖</m:t>
                    </m:r>
                    <m:r>
                      <m:rPr>
                        <m:nor/>
                      </m:rPr>
                      <a:rPr lang="en-US" dirty="0">
                        <a:solidFill>
                          <a:srgbClr val="0070C0"/>
                        </a:solidFill>
                        <a:latin typeface="Calibri" panose="020F0502020204030204" pitchFamily="34" charset="0"/>
                      </a:rPr>
                      <m:t>k</m:t>
                    </m:r>
                    <m:r>
                      <m:rPr>
                        <m:nor/>
                      </m:rPr>
                      <a:rPr lang="en-US" dirty="0">
                        <a:solidFill>
                          <a:srgbClr val="0070C0"/>
                        </a:solidFill>
                        <a:latin typeface="Calibri" panose="020F0502020204030204" pitchFamily="34" charset="0"/>
                      </a:rPr>
                      <m:t>€/</m:t>
                    </m:r>
                    <m:r>
                      <m:rPr>
                        <m:nor/>
                      </m:rPr>
                      <a:rPr lang="en-US" dirty="0">
                        <a:solidFill>
                          <a:srgbClr val="0070C0"/>
                        </a:solidFill>
                        <a:latin typeface="Calibri" panose="020F0502020204030204" pitchFamily="34" charset="0"/>
                      </a:rPr>
                      <m:t>m</m:t>
                    </m:r>
                  </m:oMath>
                </a14:m>
                <a:r>
                  <a:rPr lang="en-GB" dirty="0">
                    <a:solidFill>
                      <a:srgbClr val="0070C0"/>
                    </a:solidFill>
                  </a:rPr>
                  <a:t>)</a:t>
                </a:r>
                <a:r>
                  <a:rPr lang="en-US" baseline="30000" dirty="0">
                    <a:latin typeface="Calibri" panose="020F0502020204030204" pitchFamily="34" charset="0"/>
                    <a:cs typeface="Calibri" panose="020F0502020204030204" pitchFamily="34" charset="0"/>
                  </a:rPr>
                  <a:t> </a:t>
                </a:r>
                <a:r>
                  <a:rPr lang="en-US" baseline="30000" dirty="0">
                    <a:cs typeface="Calibri" panose="020F0502020204030204" pitchFamily="34" charset="0"/>
                  </a:rPr>
                  <a:t>3</a:t>
                </a:r>
                <a:endParaRPr lang="en-GB" dirty="0"/>
              </a:p>
            </p:txBody>
          </p:sp>
        </mc:Choice>
        <mc:Fallback xmlns="">
          <p:sp>
            <p:nvSpPr>
              <p:cNvPr id="27" name="CasellaDiTesto 26">
                <a:extLst>
                  <a:ext uri="{FF2B5EF4-FFF2-40B4-BE49-F238E27FC236}">
                    <a16:creationId xmlns:a16="http://schemas.microsoft.com/office/drawing/2014/main" id="{18A64A32-E3BF-A549-0F20-1287E868DCCD}"/>
                  </a:ext>
                </a:extLst>
              </p:cNvPr>
              <p:cNvSpPr txBox="1">
                <a:spLocks noRot="1" noChangeAspect="1" noMove="1" noResize="1" noEditPoints="1" noAdjustHandles="1" noChangeArrowheads="1" noChangeShapeType="1" noTextEdit="1"/>
              </p:cNvSpPr>
              <p:nvPr/>
            </p:nvSpPr>
            <p:spPr>
              <a:xfrm>
                <a:off x="9262267" y="1760402"/>
                <a:ext cx="1098378" cy="369332"/>
              </a:xfrm>
              <a:prstGeom prst="rect">
                <a:avLst/>
              </a:prstGeom>
              <a:blipFill>
                <a:blip r:embed="rId9"/>
                <a:stretch>
                  <a:fillRect l="-1657" t="-10000" b="-26667"/>
                </a:stretch>
              </a:blipFill>
            </p:spPr>
            <p:txBody>
              <a:bodyPr/>
              <a:lstStyle/>
              <a:p>
                <a:r>
                  <a:rPr lang="it-IT">
                    <a:noFill/>
                  </a:rPr>
                  <a:t> </a:t>
                </a:r>
              </a:p>
            </p:txBody>
          </p:sp>
        </mc:Fallback>
      </mc:AlternateContent>
      <p:sp>
        <p:nvSpPr>
          <p:cNvPr id="48" name="Freccia curva 47">
            <a:extLst>
              <a:ext uri="{FF2B5EF4-FFF2-40B4-BE49-F238E27FC236}">
                <a16:creationId xmlns:a16="http://schemas.microsoft.com/office/drawing/2014/main" id="{303D3AB8-3886-BE2F-DD28-A1839F303BC7}"/>
              </a:ext>
            </a:extLst>
          </p:cNvPr>
          <p:cNvSpPr/>
          <p:nvPr/>
        </p:nvSpPr>
        <p:spPr>
          <a:xfrm flipV="1">
            <a:off x="4986664" y="3245894"/>
            <a:ext cx="402149" cy="358560"/>
          </a:xfrm>
          <a:prstGeom prst="ben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8" name="Rectangle: Rounded Corners 5">
            <a:extLst>
              <a:ext uri="{FF2B5EF4-FFF2-40B4-BE49-F238E27FC236}">
                <a16:creationId xmlns:a16="http://schemas.microsoft.com/office/drawing/2014/main" id="{A60FD434-D0B2-8A52-3548-DD1F3E4C020C}"/>
              </a:ext>
            </a:extLst>
          </p:cNvPr>
          <p:cNvSpPr/>
          <p:nvPr/>
        </p:nvSpPr>
        <p:spPr>
          <a:xfrm>
            <a:off x="8021478" y="323404"/>
            <a:ext cx="4151714" cy="707275"/>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[1] Bottura, L., and B. </a:t>
            </a:r>
            <a:r>
              <a:rPr lang="en-US" sz="1100" dirty="0" err="1">
                <a:solidFill>
                  <a:schemeClr val="tx1"/>
                </a:solidFill>
              </a:rPr>
              <a:t>Bordini</a:t>
            </a:r>
            <a:r>
              <a:rPr lang="en-US" sz="1100" dirty="0">
                <a:solidFill>
                  <a:schemeClr val="tx1"/>
                </a:solidFill>
              </a:rPr>
              <a:t>. "HTS Potential and Needs for Future Accelerator Magnets." </a:t>
            </a:r>
            <a:r>
              <a:rPr lang="en-US" sz="1100" i="1" dirty="0" err="1">
                <a:solidFill>
                  <a:schemeClr val="tx1"/>
                </a:solidFill>
              </a:rPr>
              <a:t>arXiv</a:t>
            </a:r>
            <a:r>
              <a:rPr lang="en-US" sz="1100" i="1" dirty="0">
                <a:solidFill>
                  <a:schemeClr val="tx1"/>
                </a:solidFill>
              </a:rPr>
              <a:t> preprint arXiv:2503.23048</a:t>
            </a:r>
            <a:r>
              <a:rPr lang="en-US" sz="1100" dirty="0">
                <a:solidFill>
                  <a:schemeClr val="tx1"/>
                </a:solidFill>
              </a:rPr>
              <a:t> (2025).</a:t>
            </a:r>
          </a:p>
          <a:p>
            <a:r>
              <a:rPr lang="en-US" sz="1100" dirty="0">
                <a:solidFill>
                  <a:schemeClr val="tx1"/>
                </a:solidFill>
              </a:rPr>
              <a:t>[2] Aspirational value (~1/3 of actual)</a:t>
            </a:r>
          </a:p>
          <a:p>
            <a:r>
              <a:rPr lang="en-US" sz="1100" dirty="0">
                <a:solidFill>
                  <a:schemeClr val="tx1"/>
                </a:solidFill>
              </a:rPr>
              <a:t>[3] Extrapolation from LHC experience</a:t>
            </a:r>
          </a:p>
        </p:txBody>
      </p:sp>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D3837586-F18B-DA59-38D8-C7CDA8E38560}"/>
                  </a:ext>
                </a:extLst>
              </p:cNvPr>
              <p:cNvSpPr txBox="1"/>
              <p:nvPr/>
            </p:nvSpPr>
            <p:spPr>
              <a:xfrm>
                <a:off x="7185812" y="2694427"/>
                <a:ext cx="1462258" cy="307777"/>
              </a:xfrm>
              <a:prstGeom prst="rect">
                <a:avLst/>
              </a:prstGeom>
              <a:noFill/>
            </p:spPr>
            <p:txBody>
              <a:bodyPr wrap="square">
                <a:spAutoFit/>
              </a:bodyPr>
              <a:lstStyle/>
              <a:p>
                <a:pPr lvl="0" algn="ctr" defTabSz="4387200">
                  <a:defRPr/>
                </a:pPr>
                <a14:m>
                  <m:oMath xmlns:m="http://schemas.openxmlformats.org/officeDocument/2006/math">
                    <m:r>
                      <a:rPr lang="it-IT" sz="1400" b="1" i="1" smtClean="0">
                        <a:solidFill>
                          <a:srgbClr val="00B050"/>
                        </a:solidFill>
                        <a:latin typeface="Cambria Math" panose="02040503050406030204" pitchFamily="18" charset="0"/>
                      </a:rPr>
                      <m:t>(</m:t>
                    </m:r>
                    <m:r>
                      <a:rPr lang="it-IT" sz="1400" b="1" i="1" smtClean="0">
                        <a:solidFill>
                          <a:srgbClr val="00B050"/>
                        </a:solidFill>
                        <a:latin typeface="Cambria Math" panose="02040503050406030204" pitchFamily="18" charset="0"/>
                      </a:rPr>
                      <m:t>𝟐𝟔</m:t>
                    </m:r>
                    <m:r>
                      <a:rPr lang="it-IT" sz="1400" b="1" i="1" smtClean="0">
                        <a:solidFill>
                          <a:srgbClr val="00B050"/>
                        </a:solidFill>
                        <a:latin typeface="Cambria Math" panose="02040503050406030204" pitchFamily="18" charset="0"/>
                      </a:rPr>
                      <m:t>.</m:t>
                    </m:r>
                    <m:r>
                      <a:rPr lang="it-IT" sz="1400" b="1" i="1" smtClean="0">
                        <a:solidFill>
                          <a:srgbClr val="00B050"/>
                        </a:solidFill>
                        <a:latin typeface="Cambria Math" panose="02040503050406030204" pitchFamily="18" charset="0"/>
                      </a:rPr>
                      <m:t>𝟒</m:t>
                    </m:r>
                    <m:r>
                      <a:rPr lang="it-IT" sz="1400" b="1" i="1" smtClean="0">
                        <a:solidFill>
                          <a:srgbClr val="00B050"/>
                        </a:solidFill>
                        <a:latin typeface="Cambria Math" panose="02040503050406030204" pitchFamily="18" charset="0"/>
                      </a:rPr>
                      <m:t> </m:t>
                    </m:r>
                  </m:oMath>
                </a14:m>
                <a:r>
                  <a:rPr lang="en-US" sz="1400" b="1" dirty="0">
                    <a:solidFill>
                      <a:srgbClr val="00B050"/>
                    </a:solidFill>
                    <a:latin typeface="Calibri" panose="020F0502020204030204" pitchFamily="34" charset="0"/>
                  </a:rPr>
                  <a:t>k</a:t>
                </a:r>
                <a:r>
                  <a:rPr lang="en-US" sz="1400" dirty="0">
                    <a:solidFill>
                      <a:srgbClr val="00B050"/>
                    </a:solidFill>
                    <a:latin typeface="Calibri" panose="020F0502020204030204" pitchFamily="34" charset="0"/>
                  </a:rPr>
                  <a:t>€/m)</a:t>
                </a:r>
                <a:r>
                  <a:rPr lang="en-US" sz="1400" baseline="30000" dirty="0">
                    <a:cs typeface="Calibri" panose="020F0502020204030204" pitchFamily="34" charset="0"/>
                  </a:rPr>
                  <a:t> 3</a:t>
                </a:r>
                <a:endParaRPr lang="en-US" sz="1400" b="1" dirty="0">
                  <a:solidFill>
                    <a:srgbClr val="00B050"/>
                  </a:solidFill>
                  <a:latin typeface="Calibri" panose="020F0502020204030204" pitchFamily="34" charset="0"/>
                </a:endParaRPr>
              </a:p>
            </p:txBody>
          </p:sp>
        </mc:Choice>
        <mc:Fallback xmlns="">
          <p:sp>
            <p:nvSpPr>
              <p:cNvPr id="61" name="CasellaDiTesto 60">
                <a:extLst>
                  <a:ext uri="{FF2B5EF4-FFF2-40B4-BE49-F238E27FC236}">
                    <a16:creationId xmlns:a16="http://schemas.microsoft.com/office/drawing/2014/main" id="{D3837586-F18B-DA59-38D8-C7CDA8E38560}"/>
                  </a:ext>
                </a:extLst>
              </p:cNvPr>
              <p:cNvSpPr txBox="1">
                <a:spLocks noRot="1" noChangeAspect="1" noMove="1" noResize="1" noEditPoints="1" noAdjustHandles="1" noChangeArrowheads="1" noChangeShapeType="1" noTextEdit="1"/>
              </p:cNvSpPr>
              <p:nvPr/>
            </p:nvSpPr>
            <p:spPr>
              <a:xfrm>
                <a:off x="7185812" y="2694427"/>
                <a:ext cx="1462258" cy="307777"/>
              </a:xfrm>
              <a:prstGeom prst="rect">
                <a:avLst/>
              </a:prstGeom>
              <a:blipFill>
                <a:blip r:embed="rId10"/>
                <a:stretch>
                  <a:fillRect t="-4000" b="-20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graphicFrame>
            <p:nvGraphicFramePr>
              <p:cNvPr id="66" name="Table 114">
                <a:extLst>
                  <a:ext uri="{FF2B5EF4-FFF2-40B4-BE49-F238E27FC236}">
                    <a16:creationId xmlns:a16="http://schemas.microsoft.com/office/drawing/2014/main" id="{4292D9F6-8829-7C73-69B9-13C27C00D3F8}"/>
                  </a:ext>
                </a:extLst>
              </p:cNvPr>
              <p:cNvGraphicFramePr>
                <a:graphicFrameLocks noGrp="1"/>
              </p:cNvGraphicFramePr>
              <p:nvPr>
                <p:extLst>
                  <p:ext uri="{D42A27DB-BD31-4B8C-83A1-F6EECF244321}">
                    <p14:modId xmlns:p14="http://schemas.microsoft.com/office/powerpoint/2010/main" val="442683747"/>
                  </p:ext>
                </p:extLst>
              </p:nvPr>
            </p:nvGraphicFramePr>
            <p:xfrm>
              <a:off x="8041657" y="3514805"/>
              <a:ext cx="3840387" cy="2403475"/>
            </p:xfrm>
            <a:graphic>
              <a:graphicData uri="http://schemas.openxmlformats.org/drawingml/2006/table">
                <a:tbl>
                  <a:tblPr firstRow="1" bandRow="1">
                    <a:tableStyleId>{5C22544A-7EE6-4342-B048-85BDC9FD1C3A}</a:tableStyleId>
                  </a:tblPr>
                  <a:tblGrid>
                    <a:gridCol w="1280129">
                      <a:extLst>
                        <a:ext uri="{9D8B030D-6E8A-4147-A177-3AD203B41FA5}">
                          <a16:colId xmlns:a16="http://schemas.microsoft.com/office/drawing/2014/main" val="484832076"/>
                        </a:ext>
                      </a:extLst>
                    </a:gridCol>
                    <a:gridCol w="1280129">
                      <a:extLst>
                        <a:ext uri="{9D8B030D-6E8A-4147-A177-3AD203B41FA5}">
                          <a16:colId xmlns:a16="http://schemas.microsoft.com/office/drawing/2014/main" val="323453145"/>
                        </a:ext>
                      </a:extLst>
                    </a:gridCol>
                    <a:gridCol w="1280129">
                      <a:extLst>
                        <a:ext uri="{9D8B030D-6E8A-4147-A177-3AD203B41FA5}">
                          <a16:colId xmlns:a16="http://schemas.microsoft.com/office/drawing/2014/main" val="4282523210"/>
                        </a:ext>
                      </a:extLst>
                    </a:gridCol>
                  </a:tblGrid>
                  <a:tr h="619402">
                    <a:tc>
                      <a:txBody>
                        <a:bodyPr/>
                        <a:lstStyle/>
                        <a:p>
                          <a:pPr algn="ctr"/>
                          <a:endParaRPr lang="en-US" sz="1800" b="1"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 xmlns:m="http://schemas.openxmlformats.org/officeDocument/2006/math">
                              <m:r>
                                <a:rPr lang="it-IT" sz="1800" b="1"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𝑪𝒐𝒔</m:t>
                              </m:r>
                              <m:r>
                                <a:rPr lang="it-IT" sz="1800" b="1"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𝜽</m:t>
                              </m:r>
                            </m:oMath>
                          </a14:m>
                          <a:r>
                            <a:rPr lang="en-US" sz="1800" b="1" dirty="0">
                              <a:solidFill>
                                <a:schemeClr val="tx1"/>
                              </a:solidFill>
                              <a:latin typeface="Calibri" panose="020F0502020204030204" pitchFamily="34" charset="0"/>
                            </a:rPr>
                            <a:t> design [k</a:t>
                          </a:r>
                          <a:r>
                            <a:rPr lang="en-US" sz="1800" dirty="0">
                              <a:solidFill>
                                <a:schemeClr val="tx1"/>
                              </a:solidFill>
                              <a:latin typeface="Calibri" panose="020F0502020204030204" pitchFamily="34" charset="0"/>
                            </a:rPr>
                            <a:t>€/m]</a:t>
                          </a:r>
                          <a:endParaRPr lang="en-US" sz="1800" b="1"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14:m>
                            <m:oMath xmlns:m="http://schemas.openxmlformats.org/officeDocument/2006/math">
                              <m:r>
                                <a:rPr lang="it-IT" sz="1800" b="1" i="1" kern="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𝑩𝒍𝒐𝒄𝒌</m:t>
                              </m:r>
                            </m:oMath>
                          </a14:m>
                          <a:r>
                            <a:rPr lang="en-US" sz="1800" b="1" dirty="0">
                              <a:solidFill>
                                <a:schemeClr val="tx1"/>
                              </a:solidFill>
                              <a:latin typeface="Calibri" panose="020F0502020204030204" pitchFamily="34" charset="0"/>
                            </a:rPr>
                            <a:t> design [k</a:t>
                          </a:r>
                          <a:r>
                            <a:rPr lang="en-US" sz="1800" dirty="0">
                              <a:solidFill>
                                <a:schemeClr val="tx1"/>
                              </a:solidFill>
                              <a:latin typeface="Calibri" panose="020F0502020204030204" pitchFamily="34" charset="0"/>
                            </a:rPr>
                            <a:t>€/m]</a:t>
                          </a:r>
                          <a:endParaRPr lang="en-US" sz="1800" b="1"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50752697"/>
                      </a:ext>
                    </a:extLst>
                  </a:tr>
                  <a:tr h="351766">
                    <a:tc>
                      <a:txBody>
                        <a:bodyPr/>
                        <a:lstStyle/>
                        <a:p>
                          <a:pPr algn="ctr"/>
                          <a14:m>
                            <m:oMathPara xmlns:m="http://schemas.openxmlformats.org/officeDocument/2006/math">
                              <m:oMathParaPr>
                                <m:jc m:val="centerGroup"/>
                              </m:oMathParaPr>
                              <m:oMath xmlns:m="http://schemas.openxmlformats.org/officeDocument/2006/math">
                                <m:sSub>
                                  <m:sSubPr>
                                    <m:ctrlPr>
                                      <a:rPr lang="en-US" sz="1800" b="1" i="1" smtClean="0">
                                        <a:solidFill>
                                          <a:srgbClr val="D5335A"/>
                                        </a:solidFill>
                                        <a:latin typeface="Cambria Math" panose="02040503050406030204" pitchFamily="18" charset="0"/>
                                      </a:rPr>
                                    </m:ctrlPr>
                                  </m:sSubPr>
                                  <m:e>
                                    <m:r>
                                      <a:rPr lang="en-US" sz="1800" b="1" i="1">
                                        <a:solidFill>
                                          <a:srgbClr val="D5335A"/>
                                        </a:solidFill>
                                        <a:latin typeface="Cambria Math" panose="02040503050406030204" pitchFamily="18" charset="0"/>
                                      </a:rPr>
                                      <m:t>𝑪</m:t>
                                    </m:r>
                                  </m:e>
                                  <m:sub>
                                    <m:r>
                                      <a:rPr lang="en-US" sz="1800" b="1" i="1">
                                        <a:solidFill>
                                          <a:srgbClr val="D5335A"/>
                                        </a:solidFill>
                                        <a:latin typeface="Cambria Math" panose="02040503050406030204" pitchFamily="18" charset="0"/>
                                      </a:rPr>
                                      <m:t>𝒄𝒐𝒊𝒍</m:t>
                                    </m:r>
                                  </m:sub>
                                </m:sSub>
                              </m:oMath>
                            </m:oMathPara>
                          </a14:m>
                          <a:endParaRPr lang="en-US" sz="1800" b="1"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236.2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303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96894"/>
                      </a:ext>
                    </a:extLst>
                  </a:tr>
                  <a:tr h="351766">
                    <a:tc>
                      <a:txBody>
                        <a:bodyPr/>
                        <a:lstStyle/>
                        <a:p>
                          <a:pPr algn="ctr"/>
                          <a14:m>
                            <m:oMathPara xmlns:m="http://schemas.openxmlformats.org/officeDocument/2006/math">
                              <m:oMathParaPr>
                                <m:jc m:val="centerGroup"/>
                              </m:oMathParaPr>
                              <m:oMath xmlns:m="http://schemas.openxmlformats.org/officeDocument/2006/math">
                                <m:sSub>
                                  <m:sSubPr>
                                    <m:ctrlPr>
                                      <a:rPr lang="en-US" sz="1800" b="1" i="1" smtClean="0">
                                        <a:solidFill>
                                          <a:srgbClr val="00B050"/>
                                        </a:solidFill>
                                        <a:latin typeface="Cambria Math" panose="02040503050406030204" pitchFamily="18" charset="0"/>
                                      </a:rPr>
                                    </m:ctrlPr>
                                  </m:sSubPr>
                                  <m:e>
                                    <m:r>
                                      <a:rPr lang="en-US" sz="1800" b="1" i="1">
                                        <a:solidFill>
                                          <a:srgbClr val="00B050"/>
                                        </a:solidFill>
                                        <a:latin typeface="Cambria Math" panose="02040503050406030204" pitchFamily="18" charset="0"/>
                                      </a:rPr>
                                      <m:t>𝑪</m:t>
                                    </m:r>
                                  </m:e>
                                  <m:sub>
                                    <m:r>
                                      <a:rPr lang="en-US" sz="1800" b="1" i="1">
                                        <a:solidFill>
                                          <a:srgbClr val="00B050"/>
                                        </a:solidFill>
                                        <a:latin typeface="Cambria Math" panose="02040503050406030204" pitchFamily="18" charset="0"/>
                                      </a:rPr>
                                      <m:t>𝑪𝒐𝒍𝒅𝑴𝒂𝒔𝒔</m:t>
                                    </m:r>
                                  </m:sub>
                                </m:sSub>
                              </m:oMath>
                            </m:oMathPara>
                          </a14:m>
                          <a:endParaRPr lang="en-US" sz="1800" b="1"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74.4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4994429"/>
                      </a:ext>
                    </a:extLst>
                  </a:tr>
                  <a:tr h="351766">
                    <a:tc>
                      <a:txBody>
                        <a:bodyPr/>
                        <a:lstStyle/>
                        <a:p>
                          <a:pPr algn="ctr"/>
                          <a14:m>
                            <m:oMathPara xmlns:m="http://schemas.openxmlformats.org/officeDocument/2006/math">
                              <m:oMathParaPr>
                                <m:jc m:val="centerGroup"/>
                              </m:oMathParaPr>
                              <m:oMath xmlns:m="http://schemas.openxmlformats.org/officeDocument/2006/math">
                                <m:sSub>
                                  <m:sSubPr>
                                    <m:ctrlPr>
                                      <a:rPr lang="en-US" sz="1800" b="1" i="1" smtClean="0">
                                        <a:solidFill>
                                          <a:srgbClr val="0070C0"/>
                                        </a:solidFill>
                                        <a:latin typeface="Cambria Math" panose="02040503050406030204" pitchFamily="18" charset="0"/>
                                      </a:rPr>
                                    </m:ctrlPr>
                                  </m:sSubPr>
                                  <m:e>
                                    <m:r>
                                      <a:rPr lang="en-US" sz="1800" b="1" i="1">
                                        <a:solidFill>
                                          <a:srgbClr val="0070C0"/>
                                        </a:solidFill>
                                        <a:latin typeface="Cambria Math" panose="02040503050406030204" pitchFamily="18" charset="0"/>
                                      </a:rPr>
                                      <m:t>𝑪</m:t>
                                    </m:r>
                                  </m:e>
                                  <m:sub>
                                    <m:r>
                                      <a:rPr lang="en-US" sz="1800" b="1" i="1">
                                        <a:solidFill>
                                          <a:srgbClr val="0070C0"/>
                                        </a:solidFill>
                                        <a:latin typeface="Cambria Math" panose="02040503050406030204" pitchFamily="18" charset="0"/>
                                      </a:rPr>
                                      <m:t>𝑪𝒓𝒚𝒐</m:t>
                                    </m:r>
                                    <m:r>
                                      <a:rPr lang="it-IT" sz="1800" b="1" i="1" smtClean="0">
                                        <a:solidFill>
                                          <a:srgbClr val="0070C0"/>
                                        </a:solidFill>
                                        <a:latin typeface="Cambria Math" panose="02040503050406030204" pitchFamily="18" charset="0"/>
                                      </a:rPr>
                                      <m:t>𝒈𝒆𝒏𝒊𝒄𝒔</m:t>
                                    </m:r>
                                  </m:sub>
                                </m:sSub>
                              </m:oMath>
                            </m:oMathPara>
                          </a14:m>
                          <a:endParaRPr lang="en-US" sz="1800" b="1"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620113"/>
                      </a:ext>
                    </a:extLst>
                  </a:tr>
                  <a:tr h="351766">
                    <a:tc>
                      <a:txBody>
                        <a:bodyPr/>
                        <a:lstStyle/>
                        <a:p>
                          <a:pPr algn="ctr"/>
                          <a14:m>
                            <m:oMathPara xmlns:m="http://schemas.openxmlformats.org/officeDocument/2006/math">
                              <m:oMathParaPr>
                                <m:jc m:val="centerGroup"/>
                              </m:oMathParaPr>
                              <m:oMath xmlns:m="http://schemas.openxmlformats.org/officeDocument/2006/math">
                                <m:sSub>
                                  <m:sSubPr>
                                    <m:ctrlPr>
                                      <a:rPr lang="it-IT" sz="1800" b="1" i="1" smtClean="0">
                                        <a:latin typeface="Cambria Math" panose="02040503050406030204" pitchFamily="18" charset="0"/>
                                      </a:rPr>
                                    </m:ctrlPr>
                                  </m:sSubPr>
                                  <m:e>
                                    <m:r>
                                      <a:rPr lang="it-IT" sz="1800" b="1" i="1">
                                        <a:latin typeface="Cambria Math" panose="02040503050406030204" pitchFamily="18" charset="0"/>
                                      </a:rPr>
                                      <m:t>𝑪</m:t>
                                    </m:r>
                                  </m:e>
                                  <m:sub>
                                    <m:r>
                                      <a:rPr lang="it-IT" sz="1800" b="1" i="1" smtClean="0">
                                        <a:latin typeface="Cambria Math" panose="02040503050406030204" pitchFamily="18" charset="0"/>
                                      </a:rPr>
                                      <m:t>𝒕𝒐𝒕</m:t>
                                    </m:r>
                                  </m:sub>
                                </m:sSub>
                              </m:oMath>
                            </m:oMathPara>
                          </a14:m>
                          <a:endParaRPr lang="en-US" sz="1800" b="1"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318.6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385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567904"/>
                      </a:ext>
                    </a:extLst>
                  </a:tr>
                </a:tbl>
              </a:graphicData>
            </a:graphic>
          </p:graphicFrame>
        </mc:Choice>
        <mc:Fallback xmlns="">
          <p:graphicFrame>
            <p:nvGraphicFramePr>
              <p:cNvPr id="66" name="Table 114">
                <a:extLst>
                  <a:ext uri="{FF2B5EF4-FFF2-40B4-BE49-F238E27FC236}">
                    <a16:creationId xmlns:a16="http://schemas.microsoft.com/office/drawing/2014/main" id="{4292D9F6-8829-7C73-69B9-13C27C00D3F8}"/>
                  </a:ext>
                </a:extLst>
              </p:cNvPr>
              <p:cNvGraphicFramePr>
                <a:graphicFrameLocks noGrp="1"/>
              </p:cNvGraphicFramePr>
              <p:nvPr>
                <p:extLst>
                  <p:ext uri="{D42A27DB-BD31-4B8C-83A1-F6EECF244321}">
                    <p14:modId xmlns:p14="http://schemas.microsoft.com/office/powerpoint/2010/main" val="442683747"/>
                  </p:ext>
                </p:extLst>
              </p:nvPr>
            </p:nvGraphicFramePr>
            <p:xfrm>
              <a:off x="8041657" y="3514805"/>
              <a:ext cx="3840387" cy="2403475"/>
            </p:xfrm>
            <a:graphic>
              <a:graphicData uri="http://schemas.openxmlformats.org/drawingml/2006/table">
                <a:tbl>
                  <a:tblPr firstRow="1" bandRow="1">
                    <a:tableStyleId>{5C22544A-7EE6-4342-B048-85BDC9FD1C3A}</a:tableStyleId>
                  </a:tblPr>
                  <a:tblGrid>
                    <a:gridCol w="1280129">
                      <a:extLst>
                        <a:ext uri="{9D8B030D-6E8A-4147-A177-3AD203B41FA5}">
                          <a16:colId xmlns:a16="http://schemas.microsoft.com/office/drawing/2014/main" val="484832076"/>
                        </a:ext>
                      </a:extLst>
                    </a:gridCol>
                    <a:gridCol w="1280129">
                      <a:extLst>
                        <a:ext uri="{9D8B030D-6E8A-4147-A177-3AD203B41FA5}">
                          <a16:colId xmlns:a16="http://schemas.microsoft.com/office/drawing/2014/main" val="323453145"/>
                        </a:ext>
                      </a:extLst>
                    </a:gridCol>
                    <a:gridCol w="1280129">
                      <a:extLst>
                        <a:ext uri="{9D8B030D-6E8A-4147-A177-3AD203B41FA5}">
                          <a16:colId xmlns:a16="http://schemas.microsoft.com/office/drawing/2014/main" val="4282523210"/>
                        </a:ext>
                      </a:extLst>
                    </a:gridCol>
                  </a:tblGrid>
                  <a:tr h="914400">
                    <a:tc>
                      <a:txBody>
                        <a:bodyPr/>
                        <a:lstStyle/>
                        <a:p>
                          <a:pPr algn="ctr"/>
                          <a:endParaRPr lang="en-US" sz="1800" b="1"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1"/>
                          <a:stretch>
                            <a:fillRect l="-100000" t="-667" r="-100474" b="-174000"/>
                          </a:stretch>
                        </a:blipFill>
                      </a:tcPr>
                    </a:tc>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1"/>
                          <a:stretch>
                            <a:fillRect l="-200952" t="-667" r="-952" b="-174000"/>
                          </a:stretch>
                        </a:blipFill>
                      </a:tcPr>
                    </a:tc>
                    <a:extLst>
                      <a:ext uri="{0D108BD9-81ED-4DB2-BD59-A6C34878D82A}">
                        <a16:rowId xmlns:a16="http://schemas.microsoft.com/office/drawing/2014/main" val="2050752697"/>
                      </a:ext>
                    </a:extLst>
                  </a:tr>
                  <a:tr h="365760">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1"/>
                          <a:stretch>
                            <a:fillRect l="-476" t="-251667" r="-201429" b="-335000"/>
                          </a:stretch>
                        </a:blipFill>
                      </a:tcPr>
                    </a:tc>
                    <a:tc>
                      <a:txBody>
                        <a:bodyPr/>
                        <a:lstStyle/>
                        <a:p>
                          <a:pPr algn="ctr"/>
                          <a:r>
                            <a:rPr lang="en-US" sz="1800" b="1" dirty="0">
                              <a:solidFill>
                                <a:schemeClr val="tx1"/>
                              </a:solidFill>
                              <a:latin typeface="Calibri" panose="020F0502020204030204" pitchFamily="34" charset="0"/>
                            </a:rPr>
                            <a:t>236.2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303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196894"/>
                      </a:ext>
                    </a:extLst>
                  </a:tr>
                  <a:tr h="365760">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1"/>
                          <a:stretch>
                            <a:fillRect l="-476" t="-351667" r="-201429" b="-235000"/>
                          </a:stretch>
                        </a:blipFill>
                      </a:tcPr>
                    </a:tc>
                    <a:tc>
                      <a:txBody>
                        <a:bodyPr/>
                        <a:lstStyle/>
                        <a:p>
                          <a:pPr algn="ctr"/>
                          <a:r>
                            <a:rPr lang="en-US" sz="1800" b="1" dirty="0">
                              <a:solidFill>
                                <a:schemeClr val="tx1"/>
                              </a:solidFill>
                              <a:latin typeface="Calibri" panose="020F0502020204030204" pitchFamily="34" charset="0"/>
                            </a:rPr>
                            <a:t>74.4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4994429"/>
                      </a:ext>
                    </a:extLst>
                  </a:tr>
                  <a:tr h="391795">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1"/>
                          <a:stretch>
                            <a:fillRect l="-476" t="-416923" r="-201429" b="-116923"/>
                          </a:stretch>
                        </a:blipFill>
                      </a:tcPr>
                    </a:tc>
                    <a:tc>
                      <a:txBody>
                        <a:bodyPr/>
                        <a:lstStyle/>
                        <a:p>
                          <a:pPr algn="ctr"/>
                          <a:r>
                            <a:rPr lang="en-US" sz="1800" b="1" dirty="0">
                              <a:solidFill>
                                <a:schemeClr val="tx1"/>
                              </a:solidFill>
                              <a:latin typeface="Calibri" panose="020F050202020403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620113"/>
                      </a:ext>
                    </a:extLst>
                  </a:tr>
                  <a:tr h="365760">
                    <a:tc>
                      <a:txBody>
                        <a:bodyPr/>
                        <a:lstStyle/>
                        <a:p>
                          <a:endParaRPr lang="it-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1"/>
                          <a:stretch>
                            <a:fillRect l="-476" t="-560000" r="-201429" b="-26667"/>
                          </a:stretch>
                        </a:blipFill>
                      </a:tcPr>
                    </a:tc>
                    <a:tc>
                      <a:txBody>
                        <a:bodyPr/>
                        <a:lstStyle/>
                        <a:p>
                          <a:pPr algn="ctr"/>
                          <a:r>
                            <a:rPr lang="en-US" sz="1800" b="1" dirty="0">
                              <a:solidFill>
                                <a:schemeClr val="tx1"/>
                              </a:solidFill>
                              <a:latin typeface="Calibri" panose="020F0502020204030204" pitchFamily="34" charset="0"/>
                            </a:rPr>
                            <a:t>318.6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chemeClr val="tx1"/>
                              </a:solidFill>
                              <a:latin typeface="Calibri" panose="020F0502020204030204" pitchFamily="34" charset="0"/>
                            </a:rPr>
                            <a:t>385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567904"/>
                      </a:ext>
                    </a:extLst>
                  </a:tr>
                </a:tbl>
              </a:graphicData>
            </a:graphic>
          </p:graphicFrame>
        </mc:Fallback>
      </mc:AlternateContent>
      <p:sp>
        <p:nvSpPr>
          <p:cNvPr id="67" name="CasellaDiTesto 66">
            <a:extLst>
              <a:ext uri="{FF2B5EF4-FFF2-40B4-BE49-F238E27FC236}">
                <a16:creationId xmlns:a16="http://schemas.microsoft.com/office/drawing/2014/main" id="{E1BC4872-7956-C36D-7B5B-06182B0D1A1A}"/>
              </a:ext>
            </a:extLst>
          </p:cNvPr>
          <p:cNvSpPr txBox="1"/>
          <p:nvPr/>
        </p:nvSpPr>
        <p:spPr>
          <a:xfrm>
            <a:off x="659171" y="5091791"/>
            <a:ext cx="10224070" cy="1200329"/>
          </a:xfrm>
          <a:prstGeom prst="rect">
            <a:avLst/>
          </a:prstGeom>
          <a:noFill/>
        </p:spPr>
        <p:txBody>
          <a:bodyPr wrap="square" rtlCol="0">
            <a:spAutoFit/>
          </a:bodyPr>
          <a:lstStyle/>
          <a:p>
            <a:r>
              <a:rPr lang="it-IT" dirty="0" err="1"/>
              <a:t>Both</a:t>
            </a:r>
            <a:r>
              <a:rPr lang="it-IT" dirty="0"/>
              <a:t> </a:t>
            </a:r>
            <a:r>
              <a:rPr lang="it-IT" dirty="0" err="1"/>
              <a:t>magnet</a:t>
            </a:r>
            <a:r>
              <a:rPr lang="it-IT" dirty="0"/>
              <a:t> design </a:t>
            </a:r>
            <a:r>
              <a:rPr lang="it-IT" dirty="0" err="1"/>
              <a:t>presently</a:t>
            </a:r>
            <a:r>
              <a:rPr lang="it-IT" dirty="0"/>
              <a:t> </a:t>
            </a:r>
            <a:r>
              <a:rPr lang="it-IT" dirty="0" err="1"/>
              <a:t>satisfy</a:t>
            </a:r>
            <a:r>
              <a:rPr lang="it-IT" dirty="0"/>
              <a:t> the </a:t>
            </a:r>
            <a:r>
              <a:rPr lang="it-IT" dirty="0" err="1"/>
              <a:t>presently</a:t>
            </a:r>
            <a:r>
              <a:rPr lang="it-IT" dirty="0"/>
              <a:t> </a:t>
            </a:r>
            <a:r>
              <a:rPr lang="it-IT" dirty="0" err="1"/>
              <a:t>considered</a:t>
            </a:r>
            <a:r>
              <a:rPr lang="it-IT" dirty="0"/>
              <a:t> budget </a:t>
            </a:r>
          </a:p>
          <a:p>
            <a:pPr marL="285750" indent="-285750">
              <a:buFont typeface="Arial" panose="020B0604020202020204" pitchFamily="34" charset="0"/>
              <a:buChar char="•"/>
            </a:pPr>
            <a:r>
              <a:rPr lang="it-IT" dirty="0" err="1"/>
              <a:t>Arc</a:t>
            </a:r>
            <a:r>
              <a:rPr lang="it-IT" dirty="0"/>
              <a:t> Cell budget </a:t>
            </a:r>
            <a:r>
              <a:rPr lang="it-IT" dirty="0" err="1"/>
              <a:t>available</a:t>
            </a:r>
            <a:r>
              <a:rPr lang="it-IT" dirty="0"/>
              <a:t>: 400 k</a:t>
            </a:r>
            <a:r>
              <a:rPr lang="en-US" dirty="0">
                <a:latin typeface="Calibri" panose="020F0502020204030204" pitchFamily="34" charset="0"/>
              </a:rPr>
              <a:t>€/m</a:t>
            </a:r>
          </a:p>
          <a:p>
            <a:pPr marL="285750" indent="-285750">
              <a:buFont typeface="Arial" panose="020B0604020202020204" pitchFamily="34" charset="0"/>
              <a:buChar char="•"/>
            </a:pPr>
            <a:r>
              <a:rPr lang="en-US" dirty="0">
                <a:latin typeface="Calibri" panose="020F0502020204030204" pitchFamily="34" charset="0"/>
              </a:rPr>
              <a:t>IR Quadrupole budget available: 800 k€/m (needed to push performance)</a:t>
            </a:r>
          </a:p>
          <a:p>
            <a:endParaRPr lang="en-GB" dirty="0"/>
          </a:p>
        </p:txBody>
      </p:sp>
      <mc:AlternateContent xmlns:mc="http://schemas.openxmlformats.org/markup-compatibility/2006" xmlns:a14="http://schemas.microsoft.com/office/drawing/2010/main">
        <mc:Choice Requires="a14">
          <p:sp>
            <p:nvSpPr>
              <p:cNvPr id="69" name="CasellaDiTesto 68">
                <a:extLst>
                  <a:ext uri="{FF2B5EF4-FFF2-40B4-BE49-F238E27FC236}">
                    <a16:creationId xmlns:a16="http://schemas.microsoft.com/office/drawing/2014/main" id="{C31B3C82-B17C-AE9D-365E-5671E8AECE68}"/>
                  </a:ext>
                </a:extLst>
              </p:cNvPr>
              <p:cNvSpPr txBox="1"/>
              <p:nvPr/>
            </p:nvSpPr>
            <p:spPr>
              <a:xfrm>
                <a:off x="2032037" y="5953658"/>
                <a:ext cx="6978316" cy="369332"/>
              </a:xfrm>
              <a:prstGeom prst="rect">
                <a:avLst/>
              </a:prstGeom>
              <a:noFill/>
            </p:spPr>
            <p:txBody>
              <a:bodyPr wrap="square">
                <a:spAutoFit/>
              </a:bodyPr>
              <a:lstStyle/>
              <a:p>
                <a:r>
                  <a:rPr lang="en-US" dirty="0">
                    <a:latin typeface="Calibri" panose="020F0502020204030204" pitchFamily="34" charset="0"/>
                  </a:rPr>
                  <a:t>*</a:t>
                </a:r>
                <a:r>
                  <a:rPr lang="en-US" u="sng" dirty="0">
                    <a:latin typeface="Calibri" panose="020F0502020204030204" pitchFamily="34" charset="0"/>
                  </a:rPr>
                  <a:t>Cos</a:t>
                </a:r>
                <a14:m>
                  <m:oMath xmlns:m="http://schemas.openxmlformats.org/officeDocument/2006/math">
                    <m:r>
                      <a:rPr lang="it-IT" b="0" i="1" u="sng" smtClean="0">
                        <a:latin typeface="Cambria Math" panose="02040503050406030204" pitchFamily="18" charset="0"/>
                      </a:rPr>
                      <m:t>𝜃</m:t>
                    </m:r>
                  </m:oMath>
                </a14:m>
                <a:r>
                  <a:rPr lang="en-US" u="sng" dirty="0">
                    <a:latin typeface="Calibri" panose="020F0502020204030204" pitchFamily="34" charset="0"/>
                  </a:rPr>
                  <a:t> coil cost may vary after stress management implementation</a:t>
                </a:r>
              </a:p>
            </p:txBody>
          </p:sp>
        </mc:Choice>
        <mc:Fallback xmlns="">
          <p:sp>
            <p:nvSpPr>
              <p:cNvPr id="69" name="CasellaDiTesto 68">
                <a:extLst>
                  <a:ext uri="{FF2B5EF4-FFF2-40B4-BE49-F238E27FC236}">
                    <a16:creationId xmlns:a16="http://schemas.microsoft.com/office/drawing/2014/main" id="{C31B3C82-B17C-AE9D-365E-5671E8AECE68}"/>
                  </a:ext>
                </a:extLst>
              </p:cNvPr>
              <p:cNvSpPr txBox="1">
                <a:spLocks noRot="1" noChangeAspect="1" noMove="1" noResize="1" noEditPoints="1" noAdjustHandles="1" noChangeArrowheads="1" noChangeShapeType="1" noTextEdit="1"/>
              </p:cNvSpPr>
              <p:nvPr/>
            </p:nvSpPr>
            <p:spPr>
              <a:xfrm>
                <a:off x="2032037" y="5953658"/>
                <a:ext cx="6978316" cy="369332"/>
              </a:xfrm>
              <a:prstGeom prst="rect">
                <a:avLst/>
              </a:prstGeom>
              <a:blipFill>
                <a:blip r:embed="rId12"/>
                <a:stretch>
                  <a:fillRect l="-699" t="-10000" b="-26667"/>
                </a:stretch>
              </a:blipFill>
            </p:spPr>
            <p:txBody>
              <a:bodyPr/>
              <a:lstStyle/>
              <a:p>
                <a:r>
                  <a:rPr lang="it-IT">
                    <a:noFill/>
                  </a:rPr>
                  <a:t> </a:t>
                </a:r>
              </a:p>
            </p:txBody>
          </p:sp>
        </mc:Fallback>
      </mc:AlternateContent>
      <p:sp>
        <p:nvSpPr>
          <p:cNvPr id="71" name="Segnaposto piè di pagina 70">
            <a:extLst>
              <a:ext uri="{FF2B5EF4-FFF2-40B4-BE49-F238E27FC236}">
                <a16:creationId xmlns:a16="http://schemas.microsoft.com/office/drawing/2014/main" id="{0A235024-7431-1D30-552A-41FAE0EF7935}"/>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2991021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FE1B4-F213-9917-EDAA-00289BA3F4C8}"/>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222E4469-A200-5540-3308-CE04390404B5}"/>
              </a:ext>
            </a:extLst>
          </p:cNvPr>
          <p:cNvSpPr>
            <a:spLocks noGrp="1"/>
          </p:cNvSpPr>
          <p:nvPr>
            <p:ph type="title"/>
          </p:nvPr>
        </p:nvSpPr>
        <p:spPr>
          <a:xfrm>
            <a:off x="2565614" y="322258"/>
            <a:ext cx="9707671" cy="681159"/>
          </a:xfrm>
          <a:prstGeom prst="rect">
            <a:avLst/>
          </a:prstGeom>
        </p:spPr>
        <p:txBody>
          <a:bodyPr/>
          <a:lstStyle/>
          <a:p>
            <a:r>
              <a:rPr lang="en-GB" dirty="0"/>
              <a:t>IR Field Free drift </a:t>
            </a:r>
          </a:p>
        </p:txBody>
      </p:sp>
      <p:sp>
        <p:nvSpPr>
          <p:cNvPr id="24" name="Segnaposto numero diapositiva 23">
            <a:extLst>
              <a:ext uri="{FF2B5EF4-FFF2-40B4-BE49-F238E27FC236}">
                <a16:creationId xmlns:a16="http://schemas.microsoft.com/office/drawing/2014/main" id="{69C23F7B-FDCF-87F6-205E-F3748C200889}"/>
              </a:ext>
            </a:extLst>
          </p:cNvPr>
          <p:cNvSpPr>
            <a:spLocks noGrp="1"/>
          </p:cNvSpPr>
          <p:nvPr>
            <p:ph type="sldNum" sz="quarter" idx="4"/>
          </p:nvPr>
        </p:nvSpPr>
        <p:spPr/>
        <p:txBody>
          <a:bodyPr/>
          <a:lstStyle/>
          <a:p>
            <a:fld id="{005C7FBA-D4E9-46CA-9321-3ADA2E368FCD}" type="slidenum">
              <a:rPr lang="en-GB" smtClean="0"/>
              <a:t>27</a:t>
            </a:fld>
            <a:endParaRPr lang="en-GB"/>
          </a:p>
        </p:txBody>
      </p:sp>
      <p:pic>
        <p:nvPicPr>
          <p:cNvPr id="3" name="Immagine 2">
            <a:extLst>
              <a:ext uri="{FF2B5EF4-FFF2-40B4-BE49-F238E27FC236}">
                <a16:creationId xmlns:a16="http://schemas.microsoft.com/office/drawing/2014/main" id="{D3F67859-CBD8-CBD2-2B7D-0E04AEA181C7}"/>
              </a:ext>
            </a:extLst>
          </p:cNvPr>
          <p:cNvPicPr>
            <a:picLocks noChangeAspect="1"/>
          </p:cNvPicPr>
          <p:nvPr/>
        </p:nvPicPr>
        <p:blipFill>
          <a:blip r:embed="rId3"/>
          <a:srcRect l="48193"/>
          <a:stretch>
            <a:fillRect/>
          </a:stretch>
        </p:blipFill>
        <p:spPr>
          <a:xfrm>
            <a:off x="8353160" y="2516375"/>
            <a:ext cx="3528884" cy="4060948"/>
          </a:xfrm>
          <a:prstGeom prst="rect">
            <a:avLst/>
          </a:prstGeom>
        </p:spPr>
      </p:pic>
      <p:sp>
        <p:nvSpPr>
          <p:cNvPr id="46" name="Rettangolo con angoli arrotondati 45">
            <a:extLst>
              <a:ext uri="{FF2B5EF4-FFF2-40B4-BE49-F238E27FC236}">
                <a16:creationId xmlns:a16="http://schemas.microsoft.com/office/drawing/2014/main" id="{EAA66517-BF0F-0C0B-2353-1E379944FBC7}"/>
              </a:ext>
            </a:extLst>
          </p:cNvPr>
          <p:cNvSpPr/>
          <p:nvPr/>
        </p:nvSpPr>
        <p:spPr>
          <a:xfrm>
            <a:off x="2226812" y="1937137"/>
            <a:ext cx="2998033" cy="884419"/>
          </a:xfrm>
          <a:prstGeom prst="roundRect">
            <a:avLst>
              <a:gd name="adj" fmla="val 13277"/>
            </a:avLst>
          </a:prstGeom>
          <a:noFill/>
          <a:ln w="38100" cap="flat" cmpd="sng" algn="ctr">
            <a:solidFill>
              <a:srgbClr val="1B0A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7" name="Rettangolo con angoli arrotondati 46">
            <a:extLst>
              <a:ext uri="{FF2B5EF4-FFF2-40B4-BE49-F238E27FC236}">
                <a16:creationId xmlns:a16="http://schemas.microsoft.com/office/drawing/2014/main" id="{F0C7AA86-479A-B53C-360F-9DE25F48CB4F}"/>
              </a:ext>
            </a:extLst>
          </p:cNvPr>
          <p:cNvSpPr/>
          <p:nvPr/>
        </p:nvSpPr>
        <p:spPr>
          <a:xfrm>
            <a:off x="2049428" y="1671362"/>
            <a:ext cx="3475220" cy="1360057"/>
          </a:xfrm>
          <a:prstGeom prst="roundRect">
            <a:avLst>
              <a:gd name="adj" fmla="val 16407"/>
            </a:avLst>
          </a:prstGeom>
          <a:noFill/>
          <a:ln w="381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8" name="Rettangolo 47">
            <a:extLst>
              <a:ext uri="{FF2B5EF4-FFF2-40B4-BE49-F238E27FC236}">
                <a16:creationId xmlns:a16="http://schemas.microsoft.com/office/drawing/2014/main" id="{7C01E453-42FA-0B6A-D38B-CF4B4EF03C7D}"/>
              </a:ext>
            </a:extLst>
          </p:cNvPr>
          <p:cNvSpPr/>
          <p:nvPr/>
        </p:nvSpPr>
        <p:spPr>
          <a:xfrm>
            <a:off x="2604013" y="1997596"/>
            <a:ext cx="2287044" cy="778990"/>
          </a:xfrm>
          <a:prstGeom prst="rect">
            <a:avLst/>
          </a:prstGeom>
          <a:noFill/>
          <a:ln w="38100" cap="flat" cmpd="sng" algn="ctr">
            <a:solidFill>
              <a:srgbClr val="0F9E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9" name="Rettangolo 48">
            <a:extLst>
              <a:ext uri="{FF2B5EF4-FFF2-40B4-BE49-F238E27FC236}">
                <a16:creationId xmlns:a16="http://schemas.microsoft.com/office/drawing/2014/main" id="{347BBDA7-0D67-50B8-1DB3-38EE47748F76}"/>
              </a:ext>
            </a:extLst>
          </p:cNvPr>
          <p:cNvSpPr/>
          <p:nvPr/>
        </p:nvSpPr>
        <p:spPr>
          <a:xfrm>
            <a:off x="1715640" y="2192119"/>
            <a:ext cx="314793" cy="318541"/>
          </a:xfrm>
          <a:prstGeom prst="rect">
            <a:avLst/>
          </a:prstGeom>
          <a:solidFill>
            <a:srgbClr val="E8E8E8">
              <a:lumMod val="75000"/>
            </a:srgbClr>
          </a:solidFill>
          <a:ln w="19050" cap="flat" cmpd="sng" algn="ctr">
            <a:solidFill>
              <a:srgbClr val="E8E8E8">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50" name="Connettore dritto 9">
            <a:extLst>
              <a:ext uri="{FF2B5EF4-FFF2-40B4-BE49-F238E27FC236}">
                <a16:creationId xmlns:a16="http://schemas.microsoft.com/office/drawing/2014/main" id="{4C8AD7C1-F550-E6B7-31BF-A1C24C779242}"/>
              </a:ext>
            </a:extLst>
          </p:cNvPr>
          <p:cNvCxnSpPr/>
          <p:nvPr/>
        </p:nvCxnSpPr>
        <p:spPr>
          <a:xfrm>
            <a:off x="1715640" y="1457452"/>
            <a:ext cx="0" cy="1738859"/>
          </a:xfrm>
          <a:prstGeom prst="line">
            <a:avLst/>
          </a:prstGeom>
          <a:noFill/>
          <a:ln w="19050" cap="flat" cmpd="sng" algn="ctr">
            <a:solidFill>
              <a:srgbClr val="156082"/>
            </a:solidFill>
            <a:prstDash val="dash"/>
            <a:miter lim="800000"/>
          </a:ln>
          <a:effectLst/>
        </p:spPr>
      </p:cxnSp>
      <p:cxnSp>
        <p:nvCxnSpPr>
          <p:cNvPr id="51" name="Connettore dritto 10">
            <a:extLst>
              <a:ext uri="{FF2B5EF4-FFF2-40B4-BE49-F238E27FC236}">
                <a16:creationId xmlns:a16="http://schemas.microsoft.com/office/drawing/2014/main" id="{BED6A5F0-8E51-2F27-E595-2028DF8F2A83}"/>
              </a:ext>
            </a:extLst>
          </p:cNvPr>
          <p:cNvCxnSpPr/>
          <p:nvPr/>
        </p:nvCxnSpPr>
        <p:spPr>
          <a:xfrm>
            <a:off x="1403345" y="1457452"/>
            <a:ext cx="0" cy="1738859"/>
          </a:xfrm>
          <a:prstGeom prst="line">
            <a:avLst/>
          </a:prstGeom>
          <a:noFill/>
          <a:ln w="19050" cap="flat" cmpd="sng" algn="ctr">
            <a:solidFill>
              <a:srgbClr val="156082"/>
            </a:solidFill>
            <a:prstDash val="dash"/>
            <a:miter lim="800000"/>
          </a:ln>
          <a:effectLst/>
        </p:spPr>
      </p:cxnSp>
      <p:cxnSp>
        <p:nvCxnSpPr>
          <p:cNvPr id="52" name="Connettore diritto a freccia 12">
            <a:extLst>
              <a:ext uri="{FF2B5EF4-FFF2-40B4-BE49-F238E27FC236}">
                <a16:creationId xmlns:a16="http://schemas.microsoft.com/office/drawing/2014/main" id="{BC4EAC8F-2987-AB46-6181-7F0201EEFF71}"/>
              </a:ext>
            </a:extLst>
          </p:cNvPr>
          <p:cNvCxnSpPr/>
          <p:nvPr/>
        </p:nvCxnSpPr>
        <p:spPr>
          <a:xfrm>
            <a:off x="1715640" y="1937137"/>
            <a:ext cx="333788" cy="0"/>
          </a:xfrm>
          <a:prstGeom prst="straightConnector1">
            <a:avLst/>
          </a:prstGeom>
          <a:noFill/>
          <a:ln w="19050" cap="flat" cmpd="sng" algn="ctr">
            <a:solidFill>
              <a:srgbClr val="FF0000"/>
            </a:solidFill>
            <a:prstDash val="solid"/>
            <a:miter lim="800000"/>
            <a:headEnd type="arrow"/>
            <a:tailEnd type="arrow"/>
          </a:ln>
          <a:effectLst/>
        </p:spPr>
      </p:cxnSp>
      <p:cxnSp>
        <p:nvCxnSpPr>
          <p:cNvPr id="53" name="Connettore diritto a freccia 15">
            <a:extLst>
              <a:ext uri="{FF2B5EF4-FFF2-40B4-BE49-F238E27FC236}">
                <a16:creationId xmlns:a16="http://schemas.microsoft.com/office/drawing/2014/main" id="{574D433E-6E03-3EEA-73D3-609B674FEE18}"/>
              </a:ext>
            </a:extLst>
          </p:cNvPr>
          <p:cNvCxnSpPr/>
          <p:nvPr/>
        </p:nvCxnSpPr>
        <p:spPr>
          <a:xfrm>
            <a:off x="1373370" y="2719121"/>
            <a:ext cx="333788" cy="0"/>
          </a:xfrm>
          <a:prstGeom prst="straightConnector1">
            <a:avLst/>
          </a:prstGeom>
          <a:noFill/>
          <a:ln w="19050" cap="flat" cmpd="sng" algn="ctr">
            <a:solidFill>
              <a:srgbClr val="156082"/>
            </a:solidFill>
            <a:prstDash val="solid"/>
            <a:miter lim="800000"/>
            <a:headEnd type="arrow"/>
            <a:tailEnd type="arrow"/>
          </a:ln>
          <a:effectLst/>
        </p:spPr>
      </p:cxnSp>
      <p:sp>
        <p:nvSpPr>
          <p:cNvPr id="54" name="Rettangolo 53">
            <a:extLst>
              <a:ext uri="{FF2B5EF4-FFF2-40B4-BE49-F238E27FC236}">
                <a16:creationId xmlns:a16="http://schemas.microsoft.com/office/drawing/2014/main" id="{701D0A53-F626-6333-B544-969B60597DEB}"/>
              </a:ext>
            </a:extLst>
          </p:cNvPr>
          <p:cNvSpPr/>
          <p:nvPr/>
        </p:nvSpPr>
        <p:spPr>
          <a:xfrm>
            <a:off x="2841407" y="1997996"/>
            <a:ext cx="1813811" cy="778990"/>
          </a:xfrm>
          <a:prstGeom prst="rect">
            <a:avLst/>
          </a:prstGeom>
          <a:solidFill>
            <a:srgbClr val="0F9ED5"/>
          </a:solidFill>
          <a:ln w="38100" cap="flat" cmpd="sng" algn="ctr">
            <a:solidFill>
              <a:srgbClr val="0F9E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5" name="CasellaDiTesto 54">
            <a:extLst>
              <a:ext uri="{FF2B5EF4-FFF2-40B4-BE49-F238E27FC236}">
                <a16:creationId xmlns:a16="http://schemas.microsoft.com/office/drawing/2014/main" id="{CBD1D737-7C1A-4C75-8AA6-B32B42E4818E}"/>
              </a:ext>
            </a:extLst>
          </p:cNvPr>
          <p:cNvSpPr txBox="1"/>
          <p:nvPr/>
        </p:nvSpPr>
        <p:spPr>
          <a:xfrm>
            <a:off x="2811430" y="2052797"/>
            <a:ext cx="1858780" cy="400110"/>
          </a:xfrm>
          <a:prstGeom prst="rect">
            <a:avLst/>
          </a:prstGeom>
          <a:noFill/>
        </p:spPr>
        <p:txBody>
          <a:bodyPr wrap="square" rtlCol="0">
            <a:spAutoFit/>
          </a:bodyPr>
          <a:lstStyle/>
          <a:p>
            <a:r>
              <a:rPr lang="en-GB" sz="2000" dirty="0">
                <a:solidFill>
                  <a:prstClr val="black"/>
                </a:solidFill>
                <a:latin typeface="Calibri" panose="020F0502020204030204" pitchFamily="34" charset="0"/>
              </a:rPr>
              <a:t>First IR magnet</a:t>
            </a:r>
          </a:p>
        </p:txBody>
      </p:sp>
      <p:sp>
        <p:nvSpPr>
          <p:cNvPr id="56" name="Rettangolo 55">
            <a:extLst>
              <a:ext uri="{FF2B5EF4-FFF2-40B4-BE49-F238E27FC236}">
                <a16:creationId xmlns:a16="http://schemas.microsoft.com/office/drawing/2014/main" id="{468F1AEF-E7C6-A971-4D5B-1565B1E19F55}"/>
              </a:ext>
            </a:extLst>
          </p:cNvPr>
          <p:cNvSpPr/>
          <p:nvPr/>
        </p:nvSpPr>
        <p:spPr>
          <a:xfrm>
            <a:off x="4604757" y="2000342"/>
            <a:ext cx="277317" cy="781949"/>
          </a:xfrm>
          <a:prstGeom prst="rect">
            <a:avLst/>
          </a:prstGeom>
          <a:pattFill prst="wdDnDiag">
            <a:fgClr>
              <a:srgbClr val="156082"/>
            </a:fgClr>
            <a:bgClr>
              <a:sysClr val="window" lastClr="FFFFFF"/>
            </a:bgClr>
          </a:pattFill>
          <a:ln w="38100" cap="flat" cmpd="sng" algn="ctr">
            <a:solidFill>
              <a:srgbClr val="0F9E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7" name="Rettangolo 56">
            <a:extLst>
              <a:ext uri="{FF2B5EF4-FFF2-40B4-BE49-F238E27FC236}">
                <a16:creationId xmlns:a16="http://schemas.microsoft.com/office/drawing/2014/main" id="{389413FA-5BFE-966A-8E0E-CD3370B5687F}"/>
              </a:ext>
            </a:extLst>
          </p:cNvPr>
          <p:cNvSpPr/>
          <p:nvPr/>
        </p:nvSpPr>
        <p:spPr>
          <a:xfrm>
            <a:off x="2614057" y="2016922"/>
            <a:ext cx="277317" cy="781949"/>
          </a:xfrm>
          <a:prstGeom prst="rect">
            <a:avLst/>
          </a:prstGeom>
          <a:pattFill prst="wdDnDiag">
            <a:fgClr>
              <a:srgbClr val="156082"/>
            </a:fgClr>
            <a:bgClr>
              <a:sysClr val="window" lastClr="FFFFFF"/>
            </a:bgClr>
          </a:pattFill>
          <a:ln w="38100" cap="flat" cmpd="sng" algn="ctr">
            <a:solidFill>
              <a:srgbClr val="0F9E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58" name="Connettore dritto 24">
            <a:extLst>
              <a:ext uri="{FF2B5EF4-FFF2-40B4-BE49-F238E27FC236}">
                <a16:creationId xmlns:a16="http://schemas.microsoft.com/office/drawing/2014/main" id="{93297485-3B02-C10B-3873-99D95F4BFC78}"/>
              </a:ext>
            </a:extLst>
          </p:cNvPr>
          <p:cNvCxnSpPr/>
          <p:nvPr/>
        </p:nvCxnSpPr>
        <p:spPr>
          <a:xfrm>
            <a:off x="2030433" y="1493537"/>
            <a:ext cx="0" cy="1738859"/>
          </a:xfrm>
          <a:prstGeom prst="line">
            <a:avLst/>
          </a:prstGeom>
          <a:noFill/>
          <a:ln w="19050" cap="flat" cmpd="sng" algn="ctr">
            <a:solidFill>
              <a:srgbClr val="156082"/>
            </a:solidFill>
            <a:prstDash val="dash"/>
            <a:miter lim="800000"/>
          </a:ln>
          <a:effectLst/>
        </p:spPr>
      </p:cxnSp>
      <p:cxnSp>
        <p:nvCxnSpPr>
          <p:cNvPr id="59" name="Connettore dritto 25">
            <a:extLst>
              <a:ext uri="{FF2B5EF4-FFF2-40B4-BE49-F238E27FC236}">
                <a16:creationId xmlns:a16="http://schemas.microsoft.com/office/drawing/2014/main" id="{151C9D0C-1837-28BE-8851-D63DCFC9BB65}"/>
              </a:ext>
            </a:extLst>
          </p:cNvPr>
          <p:cNvCxnSpPr/>
          <p:nvPr/>
        </p:nvCxnSpPr>
        <p:spPr>
          <a:xfrm>
            <a:off x="2242794" y="1493537"/>
            <a:ext cx="0" cy="1738859"/>
          </a:xfrm>
          <a:prstGeom prst="line">
            <a:avLst/>
          </a:prstGeom>
          <a:noFill/>
          <a:ln w="19050" cap="flat" cmpd="sng" algn="ctr">
            <a:solidFill>
              <a:srgbClr val="156082"/>
            </a:solidFill>
            <a:prstDash val="dash"/>
            <a:miter lim="800000"/>
          </a:ln>
          <a:effectLst/>
        </p:spPr>
      </p:cxnSp>
      <p:cxnSp>
        <p:nvCxnSpPr>
          <p:cNvPr id="60" name="Connettore dritto 26">
            <a:extLst>
              <a:ext uri="{FF2B5EF4-FFF2-40B4-BE49-F238E27FC236}">
                <a16:creationId xmlns:a16="http://schemas.microsoft.com/office/drawing/2014/main" id="{5F8F671B-092E-C2B4-9584-E0388B009AA6}"/>
              </a:ext>
            </a:extLst>
          </p:cNvPr>
          <p:cNvCxnSpPr/>
          <p:nvPr/>
        </p:nvCxnSpPr>
        <p:spPr>
          <a:xfrm>
            <a:off x="2592513" y="1472159"/>
            <a:ext cx="0" cy="1738859"/>
          </a:xfrm>
          <a:prstGeom prst="line">
            <a:avLst/>
          </a:prstGeom>
          <a:noFill/>
          <a:ln w="19050" cap="flat" cmpd="sng" algn="ctr">
            <a:solidFill>
              <a:srgbClr val="156082"/>
            </a:solidFill>
            <a:prstDash val="dash"/>
            <a:miter lim="800000"/>
          </a:ln>
          <a:effectLst/>
        </p:spPr>
      </p:cxnSp>
      <p:cxnSp>
        <p:nvCxnSpPr>
          <p:cNvPr id="61" name="Connettore dritto 27">
            <a:extLst>
              <a:ext uri="{FF2B5EF4-FFF2-40B4-BE49-F238E27FC236}">
                <a16:creationId xmlns:a16="http://schemas.microsoft.com/office/drawing/2014/main" id="{F16AC31B-125E-5F09-7B6E-28CA172447D4}"/>
              </a:ext>
            </a:extLst>
          </p:cNvPr>
          <p:cNvCxnSpPr/>
          <p:nvPr/>
        </p:nvCxnSpPr>
        <p:spPr>
          <a:xfrm>
            <a:off x="2891374" y="1493537"/>
            <a:ext cx="0" cy="1738859"/>
          </a:xfrm>
          <a:prstGeom prst="line">
            <a:avLst/>
          </a:prstGeom>
          <a:noFill/>
          <a:ln w="19050" cap="flat" cmpd="sng" algn="ctr">
            <a:solidFill>
              <a:srgbClr val="156082"/>
            </a:solidFill>
            <a:prstDash val="dash"/>
            <a:miter lim="800000"/>
          </a:ln>
          <a:effectLst/>
        </p:spPr>
      </p:cxnSp>
      <p:sp>
        <p:nvSpPr>
          <p:cNvPr id="62" name="Rettangolo con angoli arrotondati 61">
            <a:extLst>
              <a:ext uri="{FF2B5EF4-FFF2-40B4-BE49-F238E27FC236}">
                <a16:creationId xmlns:a16="http://schemas.microsoft.com/office/drawing/2014/main" id="{5E82D106-F0A4-116B-3045-12AEC46BC829}"/>
              </a:ext>
            </a:extLst>
          </p:cNvPr>
          <p:cNvSpPr/>
          <p:nvPr/>
        </p:nvSpPr>
        <p:spPr>
          <a:xfrm>
            <a:off x="1403344" y="1500628"/>
            <a:ext cx="297304" cy="1710390"/>
          </a:xfrm>
          <a:prstGeom prst="roundRect">
            <a:avLst>
              <a:gd name="adj" fmla="val 13277"/>
            </a:avLst>
          </a:prstGeom>
          <a:pattFill prst="wdDnDiag">
            <a:fgClr>
              <a:srgbClr val="4EA72E"/>
            </a:fgClr>
            <a:bgClr>
              <a:sysClr val="window" lastClr="FFFFFF"/>
            </a:bgClr>
          </a:patt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63" name="Connettore diritto a freccia 40">
            <a:extLst>
              <a:ext uri="{FF2B5EF4-FFF2-40B4-BE49-F238E27FC236}">
                <a16:creationId xmlns:a16="http://schemas.microsoft.com/office/drawing/2014/main" id="{6EA88A22-2B59-3F95-1EE2-14B256043A0A}"/>
              </a:ext>
            </a:extLst>
          </p:cNvPr>
          <p:cNvCxnSpPr/>
          <p:nvPr/>
        </p:nvCxnSpPr>
        <p:spPr>
          <a:xfrm>
            <a:off x="1378945" y="2812557"/>
            <a:ext cx="333788" cy="0"/>
          </a:xfrm>
          <a:prstGeom prst="straightConnector1">
            <a:avLst/>
          </a:prstGeom>
          <a:noFill/>
          <a:ln w="19050" cap="flat" cmpd="sng" algn="ctr">
            <a:solidFill>
              <a:srgbClr val="FF0000"/>
            </a:solidFill>
            <a:prstDash val="solid"/>
            <a:miter lim="800000"/>
            <a:headEnd type="arrow"/>
            <a:tailEnd type="arrow"/>
          </a:ln>
          <a:effectLst/>
        </p:spPr>
      </p:cxnSp>
      <p:pic>
        <p:nvPicPr>
          <p:cNvPr id="64" name="Immagine 63" descr="Immagine che contiene testo, schermata, diagramma, linea&#10;&#10;Il contenuto generato dall'IA potrebbe non essere corretto.">
            <a:extLst>
              <a:ext uri="{FF2B5EF4-FFF2-40B4-BE49-F238E27FC236}">
                <a16:creationId xmlns:a16="http://schemas.microsoft.com/office/drawing/2014/main" id="{222D1F3C-A65B-B022-FCA4-F12DCBDFB0A0}"/>
              </a:ext>
            </a:extLst>
          </p:cNvPr>
          <p:cNvPicPr>
            <a:picLocks noChangeAspect="1"/>
          </p:cNvPicPr>
          <p:nvPr/>
        </p:nvPicPr>
        <p:blipFill>
          <a:blip r:embed="rId4">
            <a:extLst>
              <a:ext uri="{28A0092B-C50C-407E-A947-70E740481C1C}">
                <a14:useLocalDpi xmlns:a14="http://schemas.microsoft.com/office/drawing/2010/main" val="0"/>
              </a:ext>
            </a:extLst>
          </a:blip>
          <a:srcRect l="8886" t="56185" r="60521" b="25595"/>
          <a:stretch>
            <a:fillRect/>
          </a:stretch>
        </p:blipFill>
        <p:spPr>
          <a:xfrm>
            <a:off x="125165" y="2106619"/>
            <a:ext cx="1277360" cy="603446"/>
          </a:xfrm>
          <a:prstGeom prst="rect">
            <a:avLst/>
          </a:prstGeom>
        </p:spPr>
      </p:pic>
      <p:graphicFrame>
        <p:nvGraphicFramePr>
          <p:cNvPr id="65" name="Tabella 64">
            <a:extLst>
              <a:ext uri="{FF2B5EF4-FFF2-40B4-BE49-F238E27FC236}">
                <a16:creationId xmlns:a16="http://schemas.microsoft.com/office/drawing/2014/main" id="{66ABD434-716C-E539-6962-7FA50A8F856F}"/>
              </a:ext>
            </a:extLst>
          </p:cNvPr>
          <p:cNvGraphicFramePr>
            <a:graphicFrameLocks noGrp="1"/>
          </p:cNvGraphicFramePr>
          <p:nvPr>
            <p:extLst>
              <p:ext uri="{D42A27DB-BD31-4B8C-83A1-F6EECF244321}">
                <p14:modId xmlns:p14="http://schemas.microsoft.com/office/powerpoint/2010/main" val="2167188717"/>
              </p:ext>
            </p:extLst>
          </p:nvPr>
        </p:nvGraphicFramePr>
        <p:xfrm>
          <a:off x="6316736" y="1034166"/>
          <a:ext cx="5565308" cy="2494280"/>
        </p:xfrm>
        <a:graphic>
          <a:graphicData uri="http://schemas.openxmlformats.org/drawingml/2006/table">
            <a:tbl>
              <a:tblPr firstRow="1" bandRow="1">
                <a:tableStyleId>{5C22544A-7EE6-4342-B048-85BDC9FD1C3A}</a:tableStyleId>
              </a:tblPr>
              <a:tblGrid>
                <a:gridCol w="1987296">
                  <a:extLst>
                    <a:ext uri="{9D8B030D-6E8A-4147-A177-3AD203B41FA5}">
                      <a16:colId xmlns:a16="http://schemas.microsoft.com/office/drawing/2014/main" val="2723232293"/>
                    </a:ext>
                  </a:extLst>
                </a:gridCol>
                <a:gridCol w="1789006">
                  <a:extLst>
                    <a:ext uri="{9D8B030D-6E8A-4147-A177-3AD203B41FA5}">
                      <a16:colId xmlns:a16="http://schemas.microsoft.com/office/drawing/2014/main" val="1022628851"/>
                    </a:ext>
                  </a:extLst>
                </a:gridCol>
                <a:gridCol w="1789006">
                  <a:extLst>
                    <a:ext uri="{9D8B030D-6E8A-4147-A177-3AD203B41FA5}">
                      <a16:colId xmlns:a16="http://schemas.microsoft.com/office/drawing/2014/main" val="3508853004"/>
                    </a:ext>
                  </a:extLst>
                </a:gridCol>
              </a:tblGrid>
              <a:tr h="370840">
                <a:tc>
                  <a:txBody>
                    <a:bodyPr/>
                    <a:lstStyle/>
                    <a:p>
                      <a:r>
                        <a:rPr lang="it-IT" dirty="0" err="1"/>
                        <a:t>Parameter</a:t>
                      </a:r>
                      <a:endParaRPr lang="it-IT" dirty="0"/>
                    </a:p>
                  </a:txBody>
                  <a:tcPr/>
                </a:tc>
                <a:tc>
                  <a:txBody>
                    <a:bodyPr/>
                    <a:lstStyle/>
                    <a:p>
                      <a:r>
                        <a:rPr lang="it-IT" dirty="0"/>
                        <a:t>LHC Drift</a:t>
                      </a:r>
                    </a:p>
                  </a:txBody>
                  <a:tcPr/>
                </a:tc>
                <a:tc>
                  <a:txBody>
                    <a:bodyPr/>
                    <a:lstStyle/>
                    <a:p>
                      <a:r>
                        <a:rPr lang="it-IT" dirty="0"/>
                        <a:t>HL-LHC Drift</a:t>
                      </a:r>
                    </a:p>
                  </a:txBody>
                  <a:tcPr/>
                </a:tc>
                <a:extLst>
                  <a:ext uri="{0D108BD9-81ED-4DB2-BD59-A6C34878D82A}">
                    <a16:rowId xmlns:a16="http://schemas.microsoft.com/office/drawing/2014/main" val="2463449466"/>
                  </a:ext>
                </a:extLst>
              </a:tr>
              <a:tr h="370840">
                <a:tc>
                  <a:txBody>
                    <a:bodyPr/>
                    <a:lstStyle/>
                    <a:p>
                      <a:r>
                        <a:rPr lang="it-IT" dirty="0" err="1"/>
                        <a:t>Magnetic</a:t>
                      </a:r>
                      <a:r>
                        <a:rPr lang="it-IT" dirty="0"/>
                        <a:t> to </a:t>
                      </a:r>
                      <a:r>
                        <a:rPr lang="it-IT" dirty="0" err="1"/>
                        <a:t>Mechanical</a:t>
                      </a:r>
                      <a:r>
                        <a:rPr lang="it-IT" dirty="0"/>
                        <a:t> </a:t>
                      </a:r>
                      <a:r>
                        <a:rPr lang="it-IT" dirty="0" err="1"/>
                        <a:t>Length</a:t>
                      </a:r>
                      <a:endParaRPr lang="it-IT" dirty="0"/>
                    </a:p>
                  </a:txBody>
                  <a:tcPr/>
                </a:tc>
                <a:tc>
                  <a:txBody>
                    <a:bodyPr/>
                    <a:lstStyle/>
                    <a:p>
                      <a:pPr algn="r"/>
                      <a:r>
                        <a:rPr lang="it-IT" dirty="0"/>
                        <a:t>137 mm</a:t>
                      </a:r>
                    </a:p>
                  </a:txBody>
                  <a:tcPr/>
                </a:tc>
                <a:tc>
                  <a:txBody>
                    <a:bodyPr/>
                    <a:lstStyle/>
                    <a:p>
                      <a:pPr algn="r"/>
                      <a:r>
                        <a:rPr lang="it-IT" dirty="0"/>
                        <a:t>350 mm</a:t>
                      </a:r>
                    </a:p>
                  </a:txBody>
                  <a:tcPr/>
                </a:tc>
                <a:extLst>
                  <a:ext uri="{0D108BD9-81ED-4DB2-BD59-A6C34878D82A}">
                    <a16:rowId xmlns:a16="http://schemas.microsoft.com/office/drawing/2014/main" val="642524293"/>
                  </a:ext>
                </a:extLst>
              </a:tr>
              <a:tr h="370840">
                <a:tc>
                  <a:txBody>
                    <a:bodyPr/>
                    <a:lstStyle/>
                    <a:p>
                      <a:r>
                        <a:rPr lang="it-IT" dirty="0" err="1"/>
                        <a:t>Cold</a:t>
                      </a:r>
                      <a:r>
                        <a:rPr lang="it-IT" dirty="0"/>
                        <a:t> Mass End</a:t>
                      </a:r>
                    </a:p>
                  </a:txBody>
                  <a:tcPr/>
                </a:tc>
                <a:tc>
                  <a:txBody>
                    <a:bodyPr/>
                    <a:lstStyle/>
                    <a:p>
                      <a:pPr algn="r"/>
                      <a:r>
                        <a:rPr lang="it-IT" dirty="0"/>
                        <a:t>170 mm</a:t>
                      </a:r>
                    </a:p>
                  </a:txBody>
                  <a:tcPr/>
                </a:tc>
                <a:tc>
                  <a:txBody>
                    <a:bodyPr/>
                    <a:lstStyle/>
                    <a:p>
                      <a:pPr algn="r"/>
                      <a:r>
                        <a:rPr lang="it-IT" dirty="0"/>
                        <a:t>317 mm</a:t>
                      </a:r>
                    </a:p>
                  </a:txBody>
                  <a:tcPr/>
                </a:tc>
                <a:extLst>
                  <a:ext uri="{0D108BD9-81ED-4DB2-BD59-A6C34878D82A}">
                    <a16:rowId xmlns:a16="http://schemas.microsoft.com/office/drawing/2014/main" val="1716572058"/>
                  </a:ext>
                </a:extLst>
              </a:tr>
              <a:tr h="370840">
                <a:tc>
                  <a:txBody>
                    <a:bodyPr/>
                    <a:lstStyle/>
                    <a:p>
                      <a:r>
                        <a:rPr lang="it-IT" dirty="0" err="1"/>
                        <a:t>Cryostat+CWT</a:t>
                      </a:r>
                      <a:endParaRPr lang="it-IT" dirty="0"/>
                    </a:p>
                  </a:txBody>
                  <a:tcPr/>
                </a:tc>
                <a:tc>
                  <a:txBody>
                    <a:bodyPr/>
                    <a:lstStyle/>
                    <a:p>
                      <a:pPr algn="r"/>
                      <a:r>
                        <a:rPr lang="it-IT" dirty="0"/>
                        <a:t>478 mm</a:t>
                      </a:r>
                    </a:p>
                  </a:txBody>
                  <a:tcPr/>
                </a:tc>
                <a:tc>
                  <a:txBody>
                    <a:bodyPr/>
                    <a:lstStyle/>
                    <a:p>
                      <a:pPr algn="r"/>
                      <a:r>
                        <a:rPr lang="it-IT" dirty="0"/>
                        <a:t>962 mm</a:t>
                      </a:r>
                    </a:p>
                  </a:txBody>
                  <a:tcPr/>
                </a:tc>
                <a:extLst>
                  <a:ext uri="{0D108BD9-81ED-4DB2-BD59-A6C34878D82A}">
                    <a16:rowId xmlns:a16="http://schemas.microsoft.com/office/drawing/2014/main" val="1517893480"/>
                  </a:ext>
                </a:extLst>
              </a:tr>
              <a:tr h="370840">
                <a:tc>
                  <a:txBody>
                    <a:bodyPr/>
                    <a:lstStyle/>
                    <a:p>
                      <a:r>
                        <a:rPr lang="it-IT" dirty="0" err="1"/>
                        <a:t>Flanges</a:t>
                      </a:r>
                      <a:r>
                        <a:rPr lang="it-IT" dirty="0"/>
                        <a:t>, </a:t>
                      </a:r>
                      <a:r>
                        <a:rPr lang="it-IT" dirty="0" err="1"/>
                        <a:t>valves</a:t>
                      </a:r>
                      <a:r>
                        <a:rPr lang="it-IT" dirty="0"/>
                        <a:t>, </a:t>
                      </a:r>
                      <a:r>
                        <a:rPr lang="it-IT" dirty="0" err="1"/>
                        <a:t>ecc</a:t>
                      </a:r>
                      <a:endParaRPr lang="it-IT" dirty="0"/>
                    </a:p>
                  </a:txBody>
                  <a:tcPr/>
                </a:tc>
                <a:tc>
                  <a:txBody>
                    <a:bodyPr/>
                    <a:lstStyle/>
                    <a:p>
                      <a:pPr algn="r"/>
                      <a:r>
                        <a:rPr lang="it-IT" dirty="0"/>
                        <a:t>1050 mm</a:t>
                      </a:r>
                    </a:p>
                  </a:txBody>
                  <a:tcPr/>
                </a:tc>
                <a:tc>
                  <a:txBody>
                    <a:bodyPr/>
                    <a:lstStyle/>
                    <a:p>
                      <a:pPr algn="r"/>
                      <a:r>
                        <a:rPr lang="it-IT" dirty="0"/>
                        <a:t>480 mm</a:t>
                      </a:r>
                    </a:p>
                  </a:txBody>
                  <a:tcPr/>
                </a:tc>
                <a:extLst>
                  <a:ext uri="{0D108BD9-81ED-4DB2-BD59-A6C34878D82A}">
                    <a16:rowId xmlns:a16="http://schemas.microsoft.com/office/drawing/2014/main" val="851821169"/>
                  </a:ext>
                </a:extLst>
              </a:tr>
              <a:tr h="370840">
                <a:tc>
                  <a:txBody>
                    <a:bodyPr/>
                    <a:lstStyle/>
                    <a:p>
                      <a:r>
                        <a:rPr lang="it-IT" b="1" dirty="0"/>
                        <a:t>Total</a:t>
                      </a:r>
                    </a:p>
                  </a:txBody>
                  <a:tcPr/>
                </a:tc>
                <a:tc>
                  <a:txBody>
                    <a:bodyPr/>
                    <a:lstStyle/>
                    <a:p>
                      <a:pPr algn="r"/>
                      <a:r>
                        <a:rPr lang="it-IT" b="1" dirty="0"/>
                        <a:t>1835 mm</a:t>
                      </a:r>
                    </a:p>
                  </a:txBody>
                  <a:tcPr/>
                </a:tc>
                <a:tc>
                  <a:txBody>
                    <a:bodyPr/>
                    <a:lstStyle/>
                    <a:p>
                      <a:pPr algn="r"/>
                      <a:r>
                        <a:rPr lang="it-IT" b="1" dirty="0"/>
                        <a:t>1934 mm</a:t>
                      </a:r>
                    </a:p>
                  </a:txBody>
                  <a:tcPr/>
                </a:tc>
                <a:extLst>
                  <a:ext uri="{0D108BD9-81ED-4DB2-BD59-A6C34878D82A}">
                    <a16:rowId xmlns:a16="http://schemas.microsoft.com/office/drawing/2014/main" val="578544030"/>
                  </a:ext>
                </a:extLst>
              </a:tr>
            </a:tbl>
          </a:graphicData>
        </a:graphic>
      </p:graphicFrame>
      <mc:AlternateContent xmlns:mc="http://schemas.openxmlformats.org/markup-compatibility/2006" xmlns:a14="http://schemas.microsoft.com/office/drawing/2010/main">
        <mc:Choice Requires="a14">
          <p:sp>
            <p:nvSpPr>
              <p:cNvPr id="66" name="TextBox 19">
                <a:extLst>
                  <a:ext uri="{FF2B5EF4-FFF2-40B4-BE49-F238E27FC236}">
                    <a16:creationId xmlns:a16="http://schemas.microsoft.com/office/drawing/2014/main" id="{04E1FDF3-F989-11B8-470C-5D30560BF6BA}"/>
                  </a:ext>
                </a:extLst>
              </p:cNvPr>
              <p:cNvSpPr txBox="1"/>
              <p:nvPr/>
            </p:nvSpPr>
            <p:spPr>
              <a:xfrm>
                <a:off x="599355" y="3444850"/>
                <a:ext cx="7262968" cy="2298963"/>
              </a:xfrm>
              <a:prstGeom prst="rect">
                <a:avLst/>
              </a:prstGeom>
              <a:noFill/>
            </p:spPr>
            <p:txBody>
              <a:bodyPr wrap="square" rtlCol="0">
                <a:spAutoFit/>
              </a:bodyPr>
              <a:lstStyle/>
              <a:p>
                <a:pPr marL="285750" indent="-285750">
                  <a:buFont typeface="Arial" panose="020B0604020202020204" pitchFamily="34" charset="0"/>
                  <a:buChar char="•"/>
                </a:pPr>
                <a:r>
                  <a:rPr lang="en-US" dirty="0"/>
                  <a:t>Coil ends (175 mm) </a:t>
                </a:r>
                <a:r>
                  <a:rPr lang="en-US" b="1" dirty="0"/>
                  <a:t>already challenging </a:t>
                </a:r>
                <a:r>
                  <a:rPr lang="en-US" dirty="0"/>
                  <a:t>for REBCO</a:t>
                </a:r>
              </a:p>
              <a:p>
                <a:pPr lvl="1"/>
                <a:r>
                  <a:rPr lang="en-US" sz="1600" dirty="0"/>
                  <a:t>Need to consider also </a:t>
                </a:r>
                <a:r>
                  <a:rPr lang="en-US" sz="1600" dirty="0" err="1"/>
                  <a:t>asjusting</a:t>
                </a:r>
                <a:r>
                  <a:rPr lang="en-US" sz="1600" dirty="0"/>
                  <a:t> for bore aperture, peak field </a:t>
                </a:r>
                <a:r>
                  <a:rPr lang="en-US" sz="1600" dirty="0" err="1"/>
                  <a:t>ecc</a:t>
                </a:r>
                <a:r>
                  <a:rPr lang="en-US" sz="1600" dirty="0"/>
                  <a:t> </a:t>
                </a:r>
                <a:r>
                  <a:rPr lang="en-US" sz="1600" dirty="0" err="1"/>
                  <a:t>ecc</a:t>
                </a:r>
                <a:endParaRPr lang="en-US" sz="1600" dirty="0"/>
              </a:p>
              <a:p>
                <a:pPr marL="285750" indent="-285750">
                  <a:buFont typeface="Arial" panose="020B0604020202020204" pitchFamily="34" charset="0"/>
                  <a:buChar char="•"/>
                </a:pPr>
                <a:r>
                  <a:rPr lang="en-US" dirty="0"/>
                  <a:t>Optimization of </a:t>
                </a:r>
                <a:r>
                  <a:rPr lang="en-US" b="1" dirty="0"/>
                  <a:t>Q1 connection box position </a:t>
                </a:r>
                <a:r>
                  <a:rPr lang="en-US" dirty="0"/>
                  <a:t>between Q1 and Q2 saving up to 200 mm (Increase distance Q1-Q2 to be checked with beam dynamic lattice design)</a:t>
                </a:r>
              </a:p>
              <a:p>
                <a:pPr marL="285750" indent="-285750">
                  <a:buFont typeface="Arial" panose="020B0604020202020204" pitchFamily="34" charset="0"/>
                  <a:buChar char="•"/>
                </a:pPr>
                <a:r>
                  <a:rPr lang="en-US" dirty="0"/>
                  <a:t>If </a:t>
                </a:r>
                <a:r>
                  <a:rPr lang="en-US" b="1" dirty="0"/>
                  <a:t>operating @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𝑻</m:t>
                        </m:r>
                      </m:e>
                      <m:sub>
                        <m:r>
                          <a:rPr lang="en-US" b="1" i="1" dirty="0" smtClean="0">
                            <a:latin typeface="Cambria Math" panose="02040503050406030204" pitchFamily="18" charset="0"/>
                          </a:rPr>
                          <m:t>𝒐𝒑</m:t>
                        </m:r>
                      </m:sub>
                    </m:sSub>
                    <m:r>
                      <a:rPr lang="it-IT" b="1" i="1" dirty="0" smtClean="0">
                        <a:latin typeface="Cambria Math" panose="02040503050406030204" pitchFamily="18" charset="0"/>
                      </a:rPr>
                      <m:t>≥</m:t>
                    </m:r>
                  </m:oMath>
                </a14:m>
                <a:r>
                  <a:rPr lang="en-US" b="1" dirty="0"/>
                  <a:t> 4.5 K: </a:t>
                </a:r>
                <a:r>
                  <a:rPr lang="en-US" dirty="0"/>
                  <a:t>NO NEED OF PHASE SEPARATOR (No </a:t>
                </a:r>
                <a:r>
                  <a:rPr lang="en-US" dirty="0" err="1"/>
                  <a:t>LHe</a:t>
                </a:r>
                <a:r>
                  <a:rPr lang="en-US" dirty="0"/>
                  <a:t>) saving up to 500 mm (assuming to optimize space for other components)</a:t>
                </a:r>
                <a:endParaRPr lang="en-US" sz="1600" dirty="0"/>
              </a:p>
              <a:p>
                <a:pPr marL="285750" indent="-285750">
                  <a:buFont typeface="Arial" panose="020B0604020202020204" pitchFamily="34" charset="0"/>
                  <a:buChar char="•"/>
                </a:pPr>
                <a:r>
                  <a:rPr lang="en-US" b="1" dirty="0"/>
                  <a:t>Cold Mass end covers: Flat Design vs Dished end</a:t>
                </a:r>
              </a:p>
            </p:txBody>
          </p:sp>
        </mc:Choice>
        <mc:Fallback xmlns="">
          <p:sp>
            <p:nvSpPr>
              <p:cNvPr id="66" name="TextBox 19">
                <a:extLst>
                  <a:ext uri="{FF2B5EF4-FFF2-40B4-BE49-F238E27FC236}">
                    <a16:creationId xmlns:a16="http://schemas.microsoft.com/office/drawing/2014/main" id="{04E1FDF3-F989-11B8-470C-5D30560BF6BA}"/>
                  </a:ext>
                </a:extLst>
              </p:cNvPr>
              <p:cNvSpPr txBox="1">
                <a:spLocks noRot="1" noChangeAspect="1" noMove="1" noResize="1" noEditPoints="1" noAdjustHandles="1" noChangeArrowheads="1" noChangeShapeType="1" noTextEdit="1"/>
              </p:cNvSpPr>
              <p:nvPr/>
            </p:nvSpPr>
            <p:spPr>
              <a:xfrm>
                <a:off x="599355" y="3444850"/>
                <a:ext cx="7262968" cy="2298963"/>
              </a:xfrm>
              <a:prstGeom prst="rect">
                <a:avLst/>
              </a:prstGeom>
              <a:blipFill>
                <a:blip r:embed="rId5"/>
                <a:stretch>
                  <a:fillRect l="-503" t="-1326" r="-671" b="-3448"/>
                </a:stretch>
              </a:blipFill>
            </p:spPr>
            <p:txBody>
              <a:bodyPr/>
              <a:lstStyle/>
              <a:p>
                <a:r>
                  <a:rPr lang="it-IT">
                    <a:noFill/>
                  </a:rPr>
                  <a:t> </a:t>
                </a:r>
              </a:p>
            </p:txBody>
          </p:sp>
        </mc:Fallback>
      </mc:AlternateContent>
      <p:sp>
        <p:nvSpPr>
          <p:cNvPr id="4" name="CasellaDiTesto 3">
            <a:extLst>
              <a:ext uri="{FF2B5EF4-FFF2-40B4-BE49-F238E27FC236}">
                <a16:creationId xmlns:a16="http://schemas.microsoft.com/office/drawing/2014/main" id="{BE8E3DFC-BB1D-B960-8052-78C927090EF3}"/>
              </a:ext>
            </a:extLst>
          </p:cNvPr>
          <p:cNvSpPr txBox="1"/>
          <p:nvPr/>
        </p:nvSpPr>
        <p:spPr>
          <a:xfrm>
            <a:off x="9669072" y="5639168"/>
            <a:ext cx="6136104" cy="369332"/>
          </a:xfrm>
          <a:prstGeom prst="rect">
            <a:avLst/>
          </a:prstGeom>
          <a:noFill/>
        </p:spPr>
        <p:txBody>
          <a:bodyPr wrap="square">
            <a:spAutoFit/>
          </a:bodyPr>
          <a:lstStyle/>
          <a:p>
            <a:r>
              <a:rPr lang="en-US" i="1" dirty="0"/>
              <a:t>Courtesy of H. Prin</a:t>
            </a:r>
          </a:p>
        </p:txBody>
      </p:sp>
      <p:sp>
        <p:nvSpPr>
          <p:cNvPr id="5" name="CasellaDiTesto 4">
            <a:extLst>
              <a:ext uri="{FF2B5EF4-FFF2-40B4-BE49-F238E27FC236}">
                <a16:creationId xmlns:a16="http://schemas.microsoft.com/office/drawing/2014/main" id="{C6099D39-B213-F6CC-1CD1-BEE3F7F22C89}"/>
              </a:ext>
            </a:extLst>
          </p:cNvPr>
          <p:cNvSpPr txBox="1"/>
          <p:nvPr/>
        </p:nvSpPr>
        <p:spPr>
          <a:xfrm>
            <a:off x="1882534" y="5673829"/>
            <a:ext cx="6978316" cy="830997"/>
          </a:xfrm>
          <a:prstGeom prst="rect">
            <a:avLst/>
          </a:prstGeom>
          <a:noFill/>
        </p:spPr>
        <p:txBody>
          <a:bodyPr wrap="square">
            <a:spAutoFit/>
          </a:bodyPr>
          <a:lstStyle/>
          <a:p>
            <a:r>
              <a:rPr lang="en-US" sz="2400" b="1" dirty="0">
                <a:latin typeface="Calibri" panose="020F0502020204030204" pitchFamily="34" charset="0"/>
              </a:rPr>
              <a:t>Main Message: Total of 1500 mm for MuCol </a:t>
            </a:r>
          </a:p>
          <a:p>
            <a:r>
              <a:rPr lang="en-US" sz="2400" b="1" dirty="0">
                <a:latin typeface="Calibri" panose="020F0502020204030204" pitchFamily="34" charset="0"/>
              </a:rPr>
              <a:t>(1300 mm + 200 mm as a safety margin)</a:t>
            </a:r>
          </a:p>
        </p:txBody>
      </p:sp>
      <p:sp>
        <p:nvSpPr>
          <p:cNvPr id="8" name="Segnaposto piè di pagina 7">
            <a:extLst>
              <a:ext uri="{FF2B5EF4-FFF2-40B4-BE49-F238E27FC236}">
                <a16:creationId xmlns:a16="http://schemas.microsoft.com/office/drawing/2014/main" id="{9B1094FD-11A4-BCFB-33D3-2F87A1907781}"/>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3910608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24498-96F6-6EB8-E502-32DDE8E29C1C}"/>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12C7EF0C-73DC-72CC-4E93-C6FDDFE6542C}"/>
              </a:ext>
            </a:extLst>
          </p:cNvPr>
          <p:cNvSpPr>
            <a:spLocks noGrp="1"/>
          </p:cNvSpPr>
          <p:nvPr>
            <p:ph type="title"/>
          </p:nvPr>
        </p:nvSpPr>
        <p:spPr>
          <a:xfrm>
            <a:off x="2565614" y="322258"/>
            <a:ext cx="9707671" cy="681159"/>
          </a:xfrm>
          <a:prstGeom prst="rect">
            <a:avLst/>
          </a:prstGeom>
        </p:spPr>
        <p:txBody>
          <a:bodyPr/>
          <a:lstStyle/>
          <a:p>
            <a:r>
              <a:rPr lang="en-GB" dirty="0"/>
              <a:t>Magnet Connection Length</a:t>
            </a:r>
          </a:p>
        </p:txBody>
      </p:sp>
      <p:sp>
        <p:nvSpPr>
          <p:cNvPr id="24" name="Segnaposto numero diapositiva 23">
            <a:extLst>
              <a:ext uri="{FF2B5EF4-FFF2-40B4-BE49-F238E27FC236}">
                <a16:creationId xmlns:a16="http://schemas.microsoft.com/office/drawing/2014/main" id="{0E039FC0-E47D-FF55-915D-6CC7F97DABB1}"/>
              </a:ext>
            </a:extLst>
          </p:cNvPr>
          <p:cNvSpPr>
            <a:spLocks noGrp="1"/>
          </p:cNvSpPr>
          <p:nvPr>
            <p:ph type="sldNum" sz="quarter" idx="4"/>
          </p:nvPr>
        </p:nvSpPr>
        <p:spPr/>
        <p:txBody>
          <a:bodyPr/>
          <a:lstStyle/>
          <a:p>
            <a:fld id="{005C7FBA-D4E9-46CA-9321-3ADA2E368FCD}" type="slidenum">
              <a:rPr lang="en-GB" smtClean="0"/>
              <a:t>28</a:t>
            </a:fld>
            <a:endParaRPr lang="en-GB"/>
          </a:p>
        </p:txBody>
      </p:sp>
      <p:sp>
        <p:nvSpPr>
          <p:cNvPr id="2" name="TextBox 11">
            <a:extLst>
              <a:ext uri="{FF2B5EF4-FFF2-40B4-BE49-F238E27FC236}">
                <a16:creationId xmlns:a16="http://schemas.microsoft.com/office/drawing/2014/main" id="{81FAC912-B757-E49C-BF95-D102F2FE46E3}"/>
              </a:ext>
            </a:extLst>
          </p:cNvPr>
          <p:cNvSpPr txBox="1"/>
          <p:nvPr/>
        </p:nvSpPr>
        <p:spPr>
          <a:xfrm>
            <a:off x="540525" y="1382875"/>
            <a:ext cx="7359872" cy="3139321"/>
          </a:xfrm>
          <a:prstGeom prst="rect">
            <a:avLst/>
          </a:prstGeom>
          <a:noFill/>
        </p:spPr>
        <p:txBody>
          <a:bodyPr wrap="square" rtlCol="0">
            <a:spAutoFit/>
          </a:bodyPr>
          <a:lstStyle/>
          <a:p>
            <a:r>
              <a:rPr lang="en-US" dirty="0"/>
              <a:t>Recap from </a:t>
            </a:r>
            <a:r>
              <a:rPr lang="en-US" dirty="0">
                <a:solidFill>
                  <a:srgbClr val="0C43F2"/>
                </a:solidFill>
              </a:rPr>
              <a:t>H. Prin </a:t>
            </a:r>
            <a:r>
              <a:rPr lang="en-US" dirty="0">
                <a:solidFill>
                  <a:srgbClr val="0C43F2"/>
                </a:solidFill>
                <a:hlinkClick r:id="rId3">
                  <a:extLst>
                    <a:ext uri="{A12FA001-AC4F-418D-AE19-62706E023703}">
                      <ahyp:hlinkClr xmlns:ahyp="http://schemas.microsoft.com/office/drawing/2018/hyperlinkcolor" val="tx"/>
                    </a:ext>
                  </a:extLst>
                </a:hlinkClick>
              </a:rPr>
              <a:t>presentation</a:t>
            </a:r>
            <a:r>
              <a:rPr lang="en-US" dirty="0">
                <a:solidFill>
                  <a:srgbClr val="0C43F2"/>
                </a:solidFill>
              </a:rPr>
              <a:t> @ </a:t>
            </a:r>
            <a:r>
              <a:rPr lang="en-US" dirty="0" err="1">
                <a:solidFill>
                  <a:srgbClr val="0C43F2"/>
                </a:solidFill>
              </a:rPr>
              <a:t>mmWG</a:t>
            </a:r>
            <a:r>
              <a:rPr lang="en-US" dirty="0">
                <a:solidFill>
                  <a:srgbClr val="0C43F2"/>
                </a:solidFill>
              </a:rPr>
              <a:t> 13</a:t>
            </a:r>
            <a:r>
              <a:rPr lang="en-US" baseline="30000" dirty="0">
                <a:solidFill>
                  <a:srgbClr val="0C43F2"/>
                </a:solidFill>
              </a:rPr>
              <a:t>th</a:t>
            </a:r>
            <a:r>
              <a:rPr lang="en-US" dirty="0">
                <a:solidFill>
                  <a:srgbClr val="0C43F2"/>
                </a:solidFill>
              </a:rPr>
              <a:t> June 2024:</a:t>
            </a:r>
          </a:p>
          <a:p>
            <a:r>
              <a:rPr lang="en-US" dirty="0"/>
              <a:t>Collection of superconducting magnet connection between two different cryostat and within the same cryostat interface. </a:t>
            </a:r>
          </a:p>
          <a:p>
            <a:pPr marL="342900" indent="-342900">
              <a:buFont typeface="+mj-lt"/>
              <a:buAutoNum type="arabicPeriod"/>
            </a:pPr>
            <a:r>
              <a:rPr lang="en-US" dirty="0"/>
              <a:t>LHC MB (</a:t>
            </a:r>
            <a:r>
              <a:rPr lang="en-US" dirty="0" err="1"/>
              <a:t>NbTi</a:t>
            </a:r>
            <a:r>
              <a:rPr lang="en-US" dirty="0"/>
              <a:t>, 1.9 K) </a:t>
            </a:r>
            <a:r>
              <a:rPr lang="en-US" b="1" dirty="0"/>
              <a:t>1200/1300 mm  (LHC </a:t>
            </a:r>
            <a:r>
              <a:rPr lang="en-US" b="1" dirty="0" err="1"/>
              <a:t>L</a:t>
            </a:r>
            <a:r>
              <a:rPr lang="en-US" b="1" baseline="-25000" dirty="0" err="1"/>
              <a:t>d</a:t>
            </a:r>
            <a:r>
              <a:rPr lang="en-US" b="1" baseline="-25000" dirty="0"/>
              <a:t>-d</a:t>
            </a:r>
            <a:r>
              <a:rPr lang="en-US" b="1" dirty="0"/>
              <a:t>=1.36 m)</a:t>
            </a:r>
          </a:p>
          <a:p>
            <a:pPr marL="800100" lvl="1" indent="-342900">
              <a:buFont typeface="Arial" panose="020B0604020202020204" pitchFamily="34" charset="0"/>
              <a:buChar char="•"/>
            </a:pPr>
            <a:r>
              <a:rPr lang="en-US" dirty="0"/>
              <a:t>Coil Length - Magnetic Length =  </a:t>
            </a:r>
            <a:r>
              <a:rPr lang="en-US" b="1" dirty="0"/>
              <a:t>236 mm</a:t>
            </a:r>
          </a:p>
          <a:p>
            <a:pPr marL="800100" lvl="1" indent="-342900">
              <a:buFont typeface="Arial" panose="020B0604020202020204" pitchFamily="34" charset="0"/>
              <a:buChar char="•"/>
            </a:pPr>
            <a:r>
              <a:rPr lang="en-US" dirty="0" err="1"/>
              <a:t>CSpoolpiece</a:t>
            </a:r>
            <a:r>
              <a:rPr lang="en-US" dirty="0"/>
              <a:t> corrector: </a:t>
            </a:r>
            <a:r>
              <a:rPr lang="en-US" b="1" dirty="0"/>
              <a:t>176 mm </a:t>
            </a:r>
          </a:p>
          <a:p>
            <a:pPr marL="800100" lvl="1" indent="-342900">
              <a:buFont typeface="Arial" panose="020B0604020202020204" pitchFamily="34" charset="0"/>
              <a:buChar char="•"/>
            </a:pPr>
            <a:r>
              <a:rPr lang="en-US" dirty="0"/>
              <a:t>Magnet End Plate/Cold mass: </a:t>
            </a:r>
            <a:r>
              <a:rPr lang="en-US" b="1" dirty="0"/>
              <a:t>226.5 mm</a:t>
            </a:r>
            <a:endParaRPr lang="en-US" dirty="0"/>
          </a:p>
          <a:p>
            <a:pPr marL="342900" indent="-342900">
              <a:buFont typeface="+mj-lt"/>
              <a:buAutoNum type="arabicPeriod" startAt="2"/>
            </a:pPr>
            <a:r>
              <a:rPr lang="en-US" dirty="0" err="1"/>
              <a:t>MQXFa</a:t>
            </a:r>
            <a:r>
              <a:rPr lang="en-US" dirty="0"/>
              <a:t>/b for the HL-LHC project (Nb3Sn, 1.9 K) Q2A/Q2B </a:t>
            </a:r>
            <a:r>
              <a:rPr lang="en-US" b="1" dirty="0"/>
              <a:t>L=</a:t>
            </a:r>
            <a:r>
              <a:rPr lang="en-US" b="1" baseline="-25000" dirty="0"/>
              <a:t> </a:t>
            </a:r>
            <a:r>
              <a:rPr lang="en-US" b="1" dirty="0"/>
              <a:t>2090 mm</a:t>
            </a:r>
          </a:p>
          <a:p>
            <a:pPr marL="800100" lvl="1" indent="-342900">
              <a:buFont typeface="Arial" panose="020B0604020202020204" pitchFamily="34" charset="0"/>
              <a:buChar char="•"/>
            </a:pPr>
            <a:r>
              <a:rPr lang="en-US" dirty="0"/>
              <a:t>Coil Length - Magnetic Length =  </a:t>
            </a:r>
            <a:r>
              <a:rPr lang="en-US" b="1" dirty="0"/>
              <a:t>109 mm</a:t>
            </a:r>
          </a:p>
          <a:p>
            <a:pPr marL="800100" lvl="1" indent="-342900">
              <a:buFont typeface="Arial" panose="020B0604020202020204" pitchFamily="34" charset="0"/>
              <a:buChar char="•"/>
            </a:pPr>
            <a:r>
              <a:rPr lang="en-US" dirty="0" err="1"/>
              <a:t>CSpoolpiece</a:t>
            </a:r>
            <a:r>
              <a:rPr lang="en-US" dirty="0"/>
              <a:t> corrector: </a:t>
            </a:r>
            <a:r>
              <a:rPr lang="en-US" b="1" dirty="0"/>
              <a:t>NA </a:t>
            </a:r>
          </a:p>
          <a:p>
            <a:pPr marL="800100" lvl="1" indent="-342900">
              <a:buFont typeface="Arial" panose="020B0604020202020204" pitchFamily="34" charset="0"/>
              <a:buChar char="•"/>
            </a:pPr>
            <a:r>
              <a:rPr lang="en-US" dirty="0"/>
              <a:t>Magnet End Plate/Cold mass: </a:t>
            </a:r>
            <a:r>
              <a:rPr lang="en-US" b="1" dirty="0"/>
              <a:t>228 mm</a:t>
            </a:r>
          </a:p>
        </p:txBody>
      </p:sp>
      <p:sp>
        <p:nvSpPr>
          <p:cNvPr id="4" name="Rectangle 1">
            <a:extLst>
              <a:ext uri="{FF2B5EF4-FFF2-40B4-BE49-F238E27FC236}">
                <a16:creationId xmlns:a16="http://schemas.microsoft.com/office/drawing/2014/main" id="{F3B9C2F4-DAA0-F5C4-FDBC-2DAE46412C7D}"/>
              </a:ext>
            </a:extLst>
          </p:cNvPr>
          <p:cNvSpPr>
            <a:spLocks noChangeArrowheads="1"/>
          </p:cNvSpPr>
          <p:nvPr/>
        </p:nvSpPr>
        <p:spPr bwMode="auto">
          <a:xfrm>
            <a:off x="7747185" y="5764935"/>
            <a:ext cx="43601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it-IT" sz="1200" dirty="0">
                <a:solidFill>
                  <a:srgbClr val="0C43F2"/>
                </a:solidFill>
                <a:hlinkClick r:id="rId4">
                  <a:extLst>
                    <a:ext uri="{A12FA001-AC4F-418D-AE19-62706E023703}">
                      <ahyp:hlinkClr xmlns:ahyp="http://schemas.microsoft.com/office/drawing/2018/hyperlinkcolor" val="tx"/>
                    </a:ext>
                  </a:extLst>
                </a:hlinkClick>
              </a:rPr>
              <a:t>E. Todesco, "Optimizing the filling factor in high energy colliders"</a:t>
            </a:r>
            <a:endParaRPr kumimoji="0" lang="it-IT" altLang="it-IT" sz="1200" b="0" i="0" u="none" strike="noStrike" cap="none" normalizeH="0" baseline="0" dirty="0">
              <a:ln>
                <a:noFill/>
              </a:ln>
              <a:solidFill>
                <a:srgbClr val="0C43F2"/>
              </a:solidFill>
              <a:effectLst/>
            </a:endParaRPr>
          </a:p>
        </p:txBody>
      </p:sp>
      <p:grpSp>
        <p:nvGrpSpPr>
          <p:cNvPr id="5" name="Gruppo 4">
            <a:extLst>
              <a:ext uri="{FF2B5EF4-FFF2-40B4-BE49-F238E27FC236}">
                <a16:creationId xmlns:a16="http://schemas.microsoft.com/office/drawing/2014/main" id="{AFDBA756-B084-1A39-30E3-A50D4AFD599D}"/>
              </a:ext>
            </a:extLst>
          </p:cNvPr>
          <p:cNvGrpSpPr/>
          <p:nvPr/>
        </p:nvGrpSpPr>
        <p:grpSpPr>
          <a:xfrm>
            <a:off x="7211956" y="917209"/>
            <a:ext cx="4823647" cy="4872153"/>
            <a:chOff x="7211956" y="1564909"/>
            <a:chExt cx="4823647" cy="4872153"/>
          </a:xfrm>
        </p:grpSpPr>
        <p:pic>
          <p:nvPicPr>
            <p:cNvPr id="6" name="Picture 6" descr="A close-up of a computer screen&#10;&#10;Description automatically generated">
              <a:extLst>
                <a:ext uri="{FF2B5EF4-FFF2-40B4-BE49-F238E27FC236}">
                  <a16:creationId xmlns:a16="http://schemas.microsoft.com/office/drawing/2014/main" id="{FDB380BD-B1A5-8E0A-BFDA-0EAC8F1795DB}"/>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846692" y="3382610"/>
              <a:ext cx="3890220" cy="669614"/>
            </a:xfrm>
            <a:prstGeom prst="rect">
              <a:avLst/>
            </a:prstGeom>
          </p:spPr>
        </p:pic>
        <p:pic>
          <p:nvPicPr>
            <p:cNvPr id="8" name="Picture 50">
              <a:extLst>
                <a:ext uri="{FF2B5EF4-FFF2-40B4-BE49-F238E27FC236}">
                  <a16:creationId xmlns:a16="http://schemas.microsoft.com/office/drawing/2014/main" id="{40405F0B-8F7B-A9DF-6E60-FF313BC52F1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46689" y="1919685"/>
              <a:ext cx="3890180" cy="2193711"/>
            </a:xfrm>
            <a:prstGeom prst="rect">
              <a:avLst/>
            </a:prstGeom>
          </p:spPr>
        </p:pic>
        <p:cxnSp>
          <p:nvCxnSpPr>
            <p:cNvPr id="9" name="Straight Connector 8">
              <a:extLst>
                <a:ext uri="{FF2B5EF4-FFF2-40B4-BE49-F238E27FC236}">
                  <a16:creationId xmlns:a16="http://schemas.microsoft.com/office/drawing/2014/main" id="{AC900C49-3866-1C16-6BDC-6011281D4518}"/>
                </a:ext>
              </a:extLst>
            </p:cNvPr>
            <p:cNvCxnSpPr>
              <a:cxnSpLocks/>
            </p:cNvCxnSpPr>
            <p:nvPr/>
          </p:nvCxnSpPr>
          <p:spPr>
            <a:xfrm flipV="1">
              <a:off x="8820824" y="2133689"/>
              <a:ext cx="0" cy="58298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54">
              <a:extLst>
                <a:ext uri="{FF2B5EF4-FFF2-40B4-BE49-F238E27FC236}">
                  <a16:creationId xmlns:a16="http://schemas.microsoft.com/office/drawing/2014/main" id="{E73CB9F0-E59D-1D04-F2CB-66B00D246EFE}"/>
                </a:ext>
              </a:extLst>
            </p:cNvPr>
            <p:cNvGrpSpPr/>
            <p:nvPr/>
          </p:nvGrpSpPr>
          <p:grpSpPr>
            <a:xfrm>
              <a:off x="7211956" y="3125284"/>
              <a:ext cx="4823647" cy="503234"/>
              <a:chOff x="-1322483" y="1781263"/>
              <a:chExt cx="12566442" cy="1311012"/>
            </a:xfrm>
          </p:grpSpPr>
          <p:cxnSp>
            <p:nvCxnSpPr>
              <p:cNvPr id="86" name="Straight Arrow Connector 12">
                <a:extLst>
                  <a:ext uri="{FF2B5EF4-FFF2-40B4-BE49-F238E27FC236}">
                    <a16:creationId xmlns:a16="http://schemas.microsoft.com/office/drawing/2014/main" id="{8243358B-41E3-6AE8-E0E7-F14523890411}"/>
                  </a:ext>
                </a:extLst>
              </p:cNvPr>
              <p:cNvCxnSpPr>
                <a:cxnSpLocks/>
              </p:cNvCxnSpPr>
              <p:nvPr/>
            </p:nvCxnSpPr>
            <p:spPr>
              <a:xfrm>
                <a:off x="1028648" y="2356680"/>
                <a:ext cx="1839344" cy="0"/>
              </a:xfrm>
              <a:prstGeom prst="straightConnector1">
                <a:avLst/>
              </a:prstGeom>
              <a:ln>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13">
                <a:extLst>
                  <a:ext uri="{FF2B5EF4-FFF2-40B4-BE49-F238E27FC236}">
                    <a16:creationId xmlns:a16="http://schemas.microsoft.com/office/drawing/2014/main" id="{4DCF49B5-2E12-ED7F-DC66-1911299BFE15}"/>
                  </a:ext>
                </a:extLst>
              </p:cNvPr>
              <p:cNvCxnSpPr>
                <a:cxnSpLocks/>
              </p:cNvCxnSpPr>
              <p:nvPr/>
            </p:nvCxnSpPr>
            <p:spPr>
              <a:xfrm flipH="1">
                <a:off x="9596620" y="2343980"/>
                <a:ext cx="683614" cy="0"/>
              </a:xfrm>
              <a:prstGeom prst="straightConnector1">
                <a:avLst/>
              </a:prstGeom>
              <a:ln>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sp>
            <p:nvSpPr>
              <p:cNvPr id="88" name="TextBox 18">
                <a:extLst>
                  <a:ext uri="{FF2B5EF4-FFF2-40B4-BE49-F238E27FC236}">
                    <a16:creationId xmlns:a16="http://schemas.microsoft.com/office/drawing/2014/main" id="{115EF0E6-A193-212F-FBA3-35CE019130BB}"/>
                  </a:ext>
                </a:extLst>
              </p:cNvPr>
              <p:cNvSpPr txBox="1"/>
              <p:nvPr/>
            </p:nvSpPr>
            <p:spPr>
              <a:xfrm>
                <a:off x="9930951" y="1781263"/>
                <a:ext cx="1313008" cy="562718"/>
              </a:xfrm>
              <a:prstGeom prst="rect">
                <a:avLst/>
              </a:prstGeom>
              <a:noFill/>
              <a:ln>
                <a:solidFill>
                  <a:schemeClr val="accent5"/>
                </a:solidFill>
              </a:ln>
            </p:spPr>
            <p:txBody>
              <a:bodyPr wrap="square" rtlCol="0" anchor="ctr">
                <a:spAutoFit/>
              </a:bodyPr>
              <a:lstStyle/>
              <a:p>
                <a:pPr algn="ctr"/>
                <a:r>
                  <a:rPr lang="en-US" dirty="0">
                    <a:solidFill>
                      <a:schemeClr val="accent5"/>
                    </a:solidFill>
                  </a:rPr>
                  <a:t>ML</a:t>
                </a:r>
                <a:endParaRPr lang="fr-FR" dirty="0">
                  <a:solidFill>
                    <a:schemeClr val="accent5"/>
                  </a:solidFill>
                </a:endParaRPr>
              </a:p>
            </p:txBody>
          </p:sp>
          <p:cxnSp>
            <p:nvCxnSpPr>
              <p:cNvPr id="89" name="Straight Arrow Connector 19">
                <a:extLst>
                  <a:ext uri="{FF2B5EF4-FFF2-40B4-BE49-F238E27FC236}">
                    <a16:creationId xmlns:a16="http://schemas.microsoft.com/office/drawing/2014/main" id="{02E86D7F-4687-0E96-D93A-DC006969BF9C}"/>
                  </a:ext>
                </a:extLst>
              </p:cNvPr>
              <p:cNvCxnSpPr>
                <a:cxnSpLocks/>
              </p:cNvCxnSpPr>
              <p:nvPr/>
            </p:nvCxnSpPr>
            <p:spPr>
              <a:xfrm>
                <a:off x="2868544" y="2076726"/>
                <a:ext cx="6735918" cy="0"/>
              </a:xfrm>
              <a:prstGeom prst="straightConnector1">
                <a:avLst/>
              </a:prstGeom>
              <a:ln>
                <a:solidFill>
                  <a:schemeClr val="accent5"/>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90" name="TextBox 21">
                <a:extLst>
                  <a:ext uri="{FF2B5EF4-FFF2-40B4-BE49-F238E27FC236}">
                    <a16:creationId xmlns:a16="http://schemas.microsoft.com/office/drawing/2014/main" id="{788DAF17-6132-ED6E-15D2-B729F16739BE}"/>
                  </a:ext>
                </a:extLst>
              </p:cNvPr>
              <p:cNvSpPr txBox="1"/>
              <p:nvPr/>
            </p:nvSpPr>
            <p:spPr>
              <a:xfrm>
                <a:off x="4983171" y="2130101"/>
                <a:ext cx="1927947" cy="962174"/>
              </a:xfrm>
              <a:prstGeom prst="rect">
                <a:avLst/>
              </a:prstGeom>
              <a:noFill/>
              <a:ln>
                <a:solidFill>
                  <a:schemeClr val="accent5"/>
                </a:solidFill>
              </a:ln>
            </p:spPr>
            <p:txBody>
              <a:bodyPr wrap="square" rtlCol="0" anchor="ctr">
                <a:spAutoFit/>
              </a:bodyPr>
              <a:lstStyle/>
              <a:p>
                <a:pPr algn="ctr"/>
                <a:r>
                  <a:rPr lang="en-US" dirty="0">
                    <a:solidFill>
                      <a:schemeClr val="accent5"/>
                    </a:solidFill>
                  </a:rPr>
                  <a:t>FFML</a:t>
                </a:r>
                <a:endParaRPr lang="fr-FR" dirty="0">
                  <a:solidFill>
                    <a:schemeClr val="accent5"/>
                  </a:solidFill>
                </a:endParaRPr>
              </a:p>
            </p:txBody>
          </p:sp>
          <p:sp>
            <p:nvSpPr>
              <p:cNvPr id="91" name="TextBox 22">
                <a:extLst>
                  <a:ext uri="{FF2B5EF4-FFF2-40B4-BE49-F238E27FC236}">
                    <a16:creationId xmlns:a16="http://schemas.microsoft.com/office/drawing/2014/main" id="{235B274B-3C76-0E76-ADB2-F0383807F019}"/>
                  </a:ext>
                </a:extLst>
              </p:cNvPr>
              <p:cNvSpPr txBox="1"/>
              <p:nvPr/>
            </p:nvSpPr>
            <p:spPr>
              <a:xfrm>
                <a:off x="-1322483" y="1946751"/>
                <a:ext cx="2567295" cy="721631"/>
              </a:xfrm>
              <a:prstGeom prst="rect">
                <a:avLst/>
              </a:prstGeom>
              <a:noFill/>
            </p:spPr>
            <p:txBody>
              <a:bodyPr wrap="square" rtlCol="0">
                <a:spAutoFit/>
              </a:bodyPr>
              <a:lstStyle/>
              <a:p>
                <a:r>
                  <a:rPr lang="en-US" sz="1200" dirty="0">
                    <a:solidFill>
                      <a:schemeClr val="accent5"/>
                    </a:solidFill>
                  </a:rPr>
                  <a:t>Mag. Length</a:t>
                </a:r>
                <a:endParaRPr lang="fr-FR" sz="1200" dirty="0">
                  <a:solidFill>
                    <a:schemeClr val="accent5"/>
                  </a:solidFill>
                </a:endParaRPr>
              </a:p>
            </p:txBody>
          </p:sp>
        </p:grpSp>
        <p:cxnSp>
          <p:nvCxnSpPr>
            <p:cNvPr id="11" name="Straight Connector 26">
              <a:extLst>
                <a:ext uri="{FF2B5EF4-FFF2-40B4-BE49-F238E27FC236}">
                  <a16:creationId xmlns:a16="http://schemas.microsoft.com/office/drawing/2014/main" id="{5AA3818B-5565-7C5E-C8AE-B457159D2FF0}"/>
                </a:ext>
              </a:extLst>
            </p:cNvPr>
            <p:cNvCxnSpPr>
              <a:cxnSpLocks/>
            </p:cNvCxnSpPr>
            <p:nvPr/>
          </p:nvCxnSpPr>
          <p:spPr>
            <a:xfrm flipV="1">
              <a:off x="8820476" y="3432235"/>
              <a:ext cx="0" cy="625684"/>
            </a:xfrm>
            <a:prstGeom prst="line">
              <a:avLst/>
            </a:prstGeom>
            <a:ln>
              <a:solidFill>
                <a:schemeClr val="accent5"/>
              </a:solidFill>
              <a:prstDash val="lgDashDot"/>
            </a:ln>
          </p:spPr>
          <p:style>
            <a:lnRef idx="1">
              <a:schemeClr val="accent1"/>
            </a:lnRef>
            <a:fillRef idx="0">
              <a:schemeClr val="accent1"/>
            </a:fillRef>
            <a:effectRef idx="0">
              <a:schemeClr val="accent1"/>
            </a:effectRef>
            <a:fontRef idx="minor">
              <a:schemeClr val="tx1"/>
            </a:fontRef>
          </p:style>
        </p:cxnSp>
        <p:cxnSp>
          <p:nvCxnSpPr>
            <p:cNvPr id="12" name="Straight Connector 30">
              <a:extLst>
                <a:ext uri="{FF2B5EF4-FFF2-40B4-BE49-F238E27FC236}">
                  <a16:creationId xmlns:a16="http://schemas.microsoft.com/office/drawing/2014/main" id="{42D219AF-48D7-2FEF-122A-CABEA12E357A}"/>
                </a:ext>
              </a:extLst>
            </p:cNvPr>
            <p:cNvCxnSpPr>
              <a:cxnSpLocks/>
            </p:cNvCxnSpPr>
            <p:nvPr/>
          </p:nvCxnSpPr>
          <p:spPr>
            <a:xfrm flipV="1">
              <a:off x="8820476" y="3215868"/>
              <a:ext cx="0" cy="16677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33">
              <a:extLst>
                <a:ext uri="{FF2B5EF4-FFF2-40B4-BE49-F238E27FC236}">
                  <a16:creationId xmlns:a16="http://schemas.microsoft.com/office/drawing/2014/main" id="{7E1139CD-6459-1F39-1926-BA02E5265F32}"/>
                </a:ext>
              </a:extLst>
            </p:cNvPr>
            <p:cNvCxnSpPr/>
            <p:nvPr/>
          </p:nvCxnSpPr>
          <p:spPr>
            <a:xfrm>
              <a:off x="7846712" y="2636935"/>
              <a:ext cx="4146133"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34">
              <a:extLst>
                <a:ext uri="{FF2B5EF4-FFF2-40B4-BE49-F238E27FC236}">
                  <a16:creationId xmlns:a16="http://schemas.microsoft.com/office/drawing/2014/main" id="{9822024E-1FE0-0F7C-AED5-BA3151DD44A3}"/>
                </a:ext>
              </a:extLst>
            </p:cNvPr>
            <p:cNvCxnSpPr>
              <a:cxnSpLocks/>
            </p:cNvCxnSpPr>
            <p:nvPr/>
          </p:nvCxnSpPr>
          <p:spPr>
            <a:xfrm flipV="1">
              <a:off x="11403998" y="3432235"/>
              <a:ext cx="0" cy="625684"/>
            </a:xfrm>
            <a:prstGeom prst="line">
              <a:avLst/>
            </a:prstGeom>
            <a:ln>
              <a:solidFill>
                <a:schemeClr val="accent5"/>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id="{1E53E60A-E2CD-6F04-2C16-6ECDE92DE02F}"/>
                </a:ext>
              </a:extLst>
            </p:cNvPr>
            <p:cNvCxnSpPr>
              <a:cxnSpLocks/>
            </p:cNvCxnSpPr>
            <p:nvPr/>
          </p:nvCxnSpPr>
          <p:spPr>
            <a:xfrm flipH="1" flipV="1">
              <a:off x="11403998" y="3243004"/>
              <a:ext cx="0" cy="13960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Box 68">
              <a:extLst>
                <a:ext uri="{FF2B5EF4-FFF2-40B4-BE49-F238E27FC236}">
                  <a16:creationId xmlns:a16="http://schemas.microsoft.com/office/drawing/2014/main" id="{8952F7B2-35FC-0C62-3F43-459E8E7206B1}"/>
                </a:ext>
              </a:extLst>
            </p:cNvPr>
            <p:cNvSpPr txBox="1"/>
            <p:nvPr/>
          </p:nvSpPr>
          <p:spPr>
            <a:xfrm rot="16200000">
              <a:off x="7254745" y="2837932"/>
              <a:ext cx="540567" cy="129954"/>
            </a:xfrm>
            <a:prstGeom prst="rect">
              <a:avLst/>
            </a:prstGeom>
            <a:noFill/>
          </p:spPr>
          <p:txBody>
            <a:bodyPr wrap="none" rtlCol="0">
              <a:spAutoFit/>
            </a:bodyPr>
            <a:lstStyle/>
            <a:p>
              <a:r>
                <a:rPr lang="en-US" sz="1600" dirty="0">
                  <a:solidFill>
                    <a:srgbClr val="C00000"/>
                  </a:solidFill>
                </a:rPr>
                <a:t>Magnetic Filed</a:t>
              </a:r>
              <a:endParaRPr lang="fr-FR" sz="1600" dirty="0">
                <a:solidFill>
                  <a:srgbClr val="C00000"/>
                </a:solidFill>
              </a:endParaRPr>
            </a:p>
          </p:txBody>
        </p:sp>
        <p:grpSp>
          <p:nvGrpSpPr>
            <p:cNvPr id="17" name="Group 79">
              <a:extLst>
                <a:ext uri="{FF2B5EF4-FFF2-40B4-BE49-F238E27FC236}">
                  <a16:creationId xmlns:a16="http://schemas.microsoft.com/office/drawing/2014/main" id="{FB141C06-3CAF-699C-2BC1-260E1A855A55}"/>
                </a:ext>
              </a:extLst>
            </p:cNvPr>
            <p:cNvGrpSpPr/>
            <p:nvPr/>
          </p:nvGrpSpPr>
          <p:grpSpPr>
            <a:xfrm>
              <a:off x="10157304" y="2896604"/>
              <a:ext cx="872178" cy="198075"/>
              <a:chOff x="7048145" y="3802754"/>
              <a:chExt cx="2272175" cy="516020"/>
            </a:xfrm>
          </p:grpSpPr>
          <p:cxnSp>
            <p:nvCxnSpPr>
              <p:cNvPr id="83" name="Straight Arrow Connector 70">
                <a:extLst>
                  <a:ext uri="{FF2B5EF4-FFF2-40B4-BE49-F238E27FC236}">
                    <a16:creationId xmlns:a16="http://schemas.microsoft.com/office/drawing/2014/main" id="{B055EA33-70DA-3ECE-2CBC-7AD68E6E3AA8}"/>
                  </a:ext>
                </a:extLst>
              </p:cNvPr>
              <p:cNvCxnSpPr>
                <a:cxnSpLocks/>
              </p:cNvCxnSpPr>
              <p:nvPr/>
            </p:nvCxnSpPr>
            <p:spPr>
              <a:xfrm flipV="1">
                <a:off x="9293224" y="3802754"/>
                <a:ext cx="27096" cy="399917"/>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84" name="Straight Connector 73">
                <a:extLst>
                  <a:ext uri="{FF2B5EF4-FFF2-40B4-BE49-F238E27FC236}">
                    <a16:creationId xmlns:a16="http://schemas.microsoft.com/office/drawing/2014/main" id="{D232F37F-D192-DD59-B0F0-608F499F7CD9}"/>
                  </a:ext>
                </a:extLst>
              </p:cNvPr>
              <p:cNvCxnSpPr>
                <a:cxnSpLocks/>
              </p:cNvCxnSpPr>
              <p:nvPr/>
            </p:nvCxnSpPr>
            <p:spPr>
              <a:xfrm flipH="1">
                <a:off x="8102999" y="4203083"/>
                <a:ext cx="119022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5" name="TextBox 77">
                <a:extLst>
                  <a:ext uri="{FF2B5EF4-FFF2-40B4-BE49-F238E27FC236}">
                    <a16:creationId xmlns:a16="http://schemas.microsoft.com/office/drawing/2014/main" id="{FBA024B0-DD20-E680-DC61-9499FB8FC63A}"/>
                  </a:ext>
                </a:extLst>
              </p:cNvPr>
              <p:cNvSpPr txBox="1"/>
              <p:nvPr/>
            </p:nvSpPr>
            <p:spPr>
              <a:xfrm>
                <a:off x="7048145" y="4041774"/>
                <a:ext cx="1217322" cy="277000"/>
              </a:xfrm>
              <a:prstGeom prst="rect">
                <a:avLst/>
              </a:prstGeom>
              <a:noFill/>
            </p:spPr>
            <p:txBody>
              <a:bodyPr wrap="none" rtlCol="0">
                <a:spAutoFit/>
              </a:bodyPr>
              <a:lstStyle/>
              <a:p>
                <a:r>
                  <a:rPr lang="en-US" sz="1200" i="1" dirty="0">
                    <a:solidFill>
                      <a:schemeClr val="tx1">
                        <a:lumMod val="50000"/>
                        <a:lumOff val="50000"/>
                      </a:schemeClr>
                    </a:solidFill>
                  </a:rPr>
                  <a:t>Nb</a:t>
                </a:r>
                <a:r>
                  <a:rPr lang="en-US" sz="1200" i="1" baseline="-25000" dirty="0">
                    <a:solidFill>
                      <a:schemeClr val="tx1">
                        <a:lumMod val="50000"/>
                        <a:lumOff val="50000"/>
                      </a:schemeClr>
                    </a:solidFill>
                  </a:rPr>
                  <a:t>3</a:t>
                </a:r>
                <a:r>
                  <a:rPr lang="en-US" sz="1200" i="1" dirty="0">
                    <a:solidFill>
                      <a:schemeClr val="tx1">
                        <a:lumMod val="50000"/>
                        <a:lumOff val="50000"/>
                      </a:schemeClr>
                    </a:solidFill>
                  </a:rPr>
                  <a:t>SN coil leads</a:t>
                </a:r>
                <a:endParaRPr lang="fr-FR" sz="1200" i="1" dirty="0">
                  <a:solidFill>
                    <a:schemeClr val="tx1">
                      <a:lumMod val="50000"/>
                      <a:lumOff val="50000"/>
                    </a:schemeClr>
                  </a:solidFill>
                </a:endParaRPr>
              </a:p>
            </p:txBody>
          </p:sp>
        </p:grpSp>
        <p:grpSp>
          <p:nvGrpSpPr>
            <p:cNvPr id="18" name="Group 80">
              <a:extLst>
                <a:ext uri="{FF2B5EF4-FFF2-40B4-BE49-F238E27FC236}">
                  <a16:creationId xmlns:a16="http://schemas.microsoft.com/office/drawing/2014/main" id="{AE4DD6B2-CC28-212F-9991-2749831DA43B}"/>
                </a:ext>
              </a:extLst>
            </p:cNvPr>
            <p:cNvGrpSpPr/>
            <p:nvPr/>
          </p:nvGrpSpPr>
          <p:grpSpPr>
            <a:xfrm>
              <a:off x="9598944" y="2652013"/>
              <a:ext cx="1140859" cy="225874"/>
              <a:chOff x="7649033" y="3614646"/>
              <a:chExt cx="2972136" cy="588437"/>
            </a:xfrm>
          </p:grpSpPr>
          <p:cxnSp>
            <p:nvCxnSpPr>
              <p:cNvPr id="80" name="Straight Arrow Connector 81">
                <a:extLst>
                  <a:ext uri="{FF2B5EF4-FFF2-40B4-BE49-F238E27FC236}">
                    <a16:creationId xmlns:a16="http://schemas.microsoft.com/office/drawing/2014/main" id="{822D3E6C-2B8A-F023-EE2A-812257B395F6}"/>
                  </a:ext>
                </a:extLst>
              </p:cNvPr>
              <p:cNvCxnSpPr>
                <a:cxnSpLocks/>
              </p:cNvCxnSpPr>
              <p:nvPr/>
            </p:nvCxnSpPr>
            <p:spPr>
              <a:xfrm flipV="1">
                <a:off x="9293226" y="4063108"/>
                <a:ext cx="1327943" cy="139564"/>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81" name="Straight Connector 82">
                <a:extLst>
                  <a:ext uri="{FF2B5EF4-FFF2-40B4-BE49-F238E27FC236}">
                    <a16:creationId xmlns:a16="http://schemas.microsoft.com/office/drawing/2014/main" id="{4B2D6A12-105F-0A8E-EA5F-4F937C3212F6}"/>
                  </a:ext>
                </a:extLst>
              </p:cNvPr>
              <p:cNvCxnSpPr>
                <a:cxnSpLocks/>
              </p:cNvCxnSpPr>
              <p:nvPr/>
            </p:nvCxnSpPr>
            <p:spPr>
              <a:xfrm flipH="1">
                <a:off x="8629598" y="4203083"/>
                <a:ext cx="66362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2" name="TextBox 83">
                <a:extLst>
                  <a:ext uri="{FF2B5EF4-FFF2-40B4-BE49-F238E27FC236}">
                    <a16:creationId xmlns:a16="http://schemas.microsoft.com/office/drawing/2014/main" id="{A311676D-39CB-1941-5270-BFC188687B0F}"/>
                  </a:ext>
                </a:extLst>
              </p:cNvPr>
              <p:cNvSpPr txBox="1"/>
              <p:nvPr/>
            </p:nvSpPr>
            <p:spPr>
              <a:xfrm>
                <a:off x="7649033" y="3614646"/>
                <a:ext cx="833882" cy="276999"/>
              </a:xfrm>
              <a:prstGeom prst="rect">
                <a:avLst/>
              </a:prstGeom>
              <a:noFill/>
            </p:spPr>
            <p:txBody>
              <a:bodyPr wrap="none" rtlCol="0">
                <a:spAutoFit/>
              </a:bodyPr>
              <a:lstStyle/>
              <a:p>
                <a:r>
                  <a:rPr lang="en-US" sz="1200" i="1" dirty="0" err="1">
                    <a:solidFill>
                      <a:schemeClr val="tx1">
                        <a:lumMod val="50000"/>
                        <a:lumOff val="50000"/>
                      </a:schemeClr>
                    </a:solidFill>
                  </a:rPr>
                  <a:t>NbTi</a:t>
                </a:r>
                <a:r>
                  <a:rPr lang="en-US" sz="1200" i="1" dirty="0">
                    <a:solidFill>
                      <a:schemeClr val="tx1">
                        <a:lumMod val="50000"/>
                        <a:lumOff val="50000"/>
                      </a:schemeClr>
                    </a:solidFill>
                  </a:rPr>
                  <a:t> leads</a:t>
                </a:r>
                <a:endParaRPr lang="fr-FR" sz="1200" i="1" dirty="0">
                  <a:solidFill>
                    <a:schemeClr val="tx1">
                      <a:lumMod val="50000"/>
                      <a:lumOff val="50000"/>
                    </a:schemeClr>
                  </a:solidFill>
                </a:endParaRPr>
              </a:p>
            </p:txBody>
          </p:sp>
        </p:grpSp>
        <p:grpSp>
          <p:nvGrpSpPr>
            <p:cNvPr id="19" name="Group 86">
              <a:extLst>
                <a:ext uri="{FF2B5EF4-FFF2-40B4-BE49-F238E27FC236}">
                  <a16:creationId xmlns:a16="http://schemas.microsoft.com/office/drawing/2014/main" id="{2552E92A-CFF7-3B9F-51B6-D1E733D1943E}"/>
                </a:ext>
              </a:extLst>
            </p:cNvPr>
            <p:cNvGrpSpPr/>
            <p:nvPr/>
          </p:nvGrpSpPr>
          <p:grpSpPr>
            <a:xfrm>
              <a:off x="10220067" y="2210371"/>
              <a:ext cx="825087" cy="589398"/>
              <a:chOff x="8013850" y="3614098"/>
              <a:chExt cx="2149498" cy="1535489"/>
            </a:xfrm>
          </p:grpSpPr>
          <p:cxnSp>
            <p:nvCxnSpPr>
              <p:cNvPr id="77" name="Straight Arrow Connector 87">
                <a:extLst>
                  <a:ext uri="{FF2B5EF4-FFF2-40B4-BE49-F238E27FC236}">
                    <a16:creationId xmlns:a16="http://schemas.microsoft.com/office/drawing/2014/main" id="{69FDF627-D08D-9FDB-ABF5-40BCACE2D528}"/>
                  </a:ext>
                </a:extLst>
              </p:cNvPr>
              <p:cNvCxnSpPr>
                <a:cxnSpLocks/>
              </p:cNvCxnSpPr>
              <p:nvPr/>
            </p:nvCxnSpPr>
            <p:spPr>
              <a:xfrm>
                <a:off x="9293224" y="4202671"/>
                <a:ext cx="870124" cy="946916"/>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78" name="Straight Connector 88">
                <a:extLst>
                  <a:ext uri="{FF2B5EF4-FFF2-40B4-BE49-F238E27FC236}">
                    <a16:creationId xmlns:a16="http://schemas.microsoft.com/office/drawing/2014/main" id="{EE0044E8-AEE6-A441-4297-F3AE517E910B}"/>
                  </a:ext>
                </a:extLst>
              </p:cNvPr>
              <p:cNvCxnSpPr>
                <a:cxnSpLocks/>
              </p:cNvCxnSpPr>
              <p:nvPr/>
            </p:nvCxnSpPr>
            <p:spPr>
              <a:xfrm flipH="1">
                <a:off x="8629598" y="4203083"/>
                <a:ext cx="66362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9" name="TextBox 89">
                <a:extLst>
                  <a:ext uri="{FF2B5EF4-FFF2-40B4-BE49-F238E27FC236}">
                    <a16:creationId xmlns:a16="http://schemas.microsoft.com/office/drawing/2014/main" id="{A2D3CB2F-A0AE-99F2-0C5E-5BA102069A7D}"/>
                  </a:ext>
                </a:extLst>
              </p:cNvPr>
              <p:cNvSpPr txBox="1"/>
              <p:nvPr/>
            </p:nvSpPr>
            <p:spPr>
              <a:xfrm>
                <a:off x="8013850" y="3614098"/>
                <a:ext cx="598881" cy="276998"/>
              </a:xfrm>
              <a:prstGeom prst="rect">
                <a:avLst/>
              </a:prstGeom>
              <a:noFill/>
            </p:spPr>
            <p:txBody>
              <a:bodyPr wrap="none" rtlCol="0">
                <a:spAutoFit/>
              </a:bodyPr>
              <a:lstStyle/>
              <a:p>
                <a:r>
                  <a:rPr lang="en-US" sz="1200" i="1" dirty="0">
                    <a:solidFill>
                      <a:schemeClr val="tx1">
                        <a:lumMod val="50000"/>
                        <a:lumOff val="50000"/>
                      </a:schemeClr>
                    </a:solidFill>
                  </a:rPr>
                  <a:t>Splices</a:t>
                </a:r>
                <a:endParaRPr lang="fr-FR" sz="1200" i="1" dirty="0">
                  <a:solidFill>
                    <a:schemeClr val="tx1">
                      <a:lumMod val="50000"/>
                      <a:lumOff val="50000"/>
                    </a:schemeClr>
                  </a:solidFill>
                </a:endParaRPr>
              </a:p>
            </p:txBody>
          </p:sp>
        </p:grpSp>
        <p:grpSp>
          <p:nvGrpSpPr>
            <p:cNvPr id="20" name="Group 91">
              <a:extLst>
                <a:ext uri="{FF2B5EF4-FFF2-40B4-BE49-F238E27FC236}">
                  <a16:creationId xmlns:a16="http://schemas.microsoft.com/office/drawing/2014/main" id="{B8B7D05D-5F25-765A-73C3-14EAE59BB752}"/>
                </a:ext>
              </a:extLst>
            </p:cNvPr>
            <p:cNvGrpSpPr/>
            <p:nvPr/>
          </p:nvGrpSpPr>
          <p:grpSpPr>
            <a:xfrm>
              <a:off x="9479035" y="1564909"/>
              <a:ext cx="2323498" cy="957821"/>
              <a:chOff x="5386911" y="3572952"/>
              <a:chExt cx="6053121" cy="2495292"/>
            </a:xfrm>
          </p:grpSpPr>
          <p:cxnSp>
            <p:nvCxnSpPr>
              <p:cNvPr id="74" name="Straight Arrow Connector 92">
                <a:extLst>
                  <a:ext uri="{FF2B5EF4-FFF2-40B4-BE49-F238E27FC236}">
                    <a16:creationId xmlns:a16="http://schemas.microsoft.com/office/drawing/2014/main" id="{96F2DA03-88B5-78E1-FA9C-F554FC7FC973}"/>
                  </a:ext>
                </a:extLst>
              </p:cNvPr>
              <p:cNvCxnSpPr>
                <a:cxnSpLocks/>
              </p:cNvCxnSpPr>
              <p:nvPr/>
            </p:nvCxnSpPr>
            <p:spPr>
              <a:xfrm>
                <a:off x="9293226" y="4202671"/>
                <a:ext cx="642189" cy="1865573"/>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75" name="Straight Connector 93">
                <a:extLst>
                  <a:ext uri="{FF2B5EF4-FFF2-40B4-BE49-F238E27FC236}">
                    <a16:creationId xmlns:a16="http://schemas.microsoft.com/office/drawing/2014/main" id="{FBB2BC6E-9868-92CB-8DBD-3FC26DEC1EA5}"/>
                  </a:ext>
                </a:extLst>
              </p:cNvPr>
              <p:cNvCxnSpPr>
                <a:cxnSpLocks/>
              </p:cNvCxnSpPr>
              <p:nvPr/>
            </p:nvCxnSpPr>
            <p:spPr>
              <a:xfrm flipH="1">
                <a:off x="5738258" y="4199760"/>
                <a:ext cx="570177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6" name="TextBox 94">
                <a:extLst>
                  <a:ext uri="{FF2B5EF4-FFF2-40B4-BE49-F238E27FC236}">
                    <a16:creationId xmlns:a16="http://schemas.microsoft.com/office/drawing/2014/main" id="{0CC449CD-BC38-419C-33D7-2972D5FEEFC7}"/>
                  </a:ext>
                </a:extLst>
              </p:cNvPr>
              <p:cNvSpPr txBox="1"/>
              <p:nvPr/>
            </p:nvSpPr>
            <p:spPr>
              <a:xfrm>
                <a:off x="5386911" y="3572952"/>
                <a:ext cx="2523767" cy="276998"/>
              </a:xfrm>
              <a:prstGeom prst="rect">
                <a:avLst/>
              </a:prstGeom>
              <a:noFill/>
            </p:spPr>
            <p:txBody>
              <a:bodyPr wrap="none" rtlCol="0">
                <a:spAutoFit/>
              </a:bodyPr>
              <a:lstStyle/>
              <a:p>
                <a:r>
                  <a:rPr lang="en-US" sz="1200" i="1" dirty="0">
                    <a:solidFill>
                      <a:schemeClr val="tx1">
                        <a:lumMod val="50000"/>
                        <a:lumOff val="50000"/>
                      </a:schemeClr>
                    </a:solidFill>
                  </a:rPr>
                  <a:t>Coil heads on the connection side (CS)</a:t>
                </a:r>
                <a:endParaRPr lang="fr-FR" sz="1200" i="1" dirty="0">
                  <a:solidFill>
                    <a:schemeClr val="tx1">
                      <a:lumMod val="50000"/>
                      <a:lumOff val="50000"/>
                    </a:schemeClr>
                  </a:solidFill>
                </a:endParaRPr>
              </a:p>
            </p:txBody>
          </p:sp>
        </p:grpSp>
        <p:grpSp>
          <p:nvGrpSpPr>
            <p:cNvPr id="21" name="Group 98">
              <a:extLst>
                <a:ext uri="{FF2B5EF4-FFF2-40B4-BE49-F238E27FC236}">
                  <a16:creationId xmlns:a16="http://schemas.microsoft.com/office/drawing/2014/main" id="{C0B5620D-405E-2001-A45A-5B2CB5734AF0}"/>
                </a:ext>
              </a:extLst>
            </p:cNvPr>
            <p:cNvGrpSpPr/>
            <p:nvPr/>
          </p:nvGrpSpPr>
          <p:grpSpPr>
            <a:xfrm>
              <a:off x="7863623" y="1881618"/>
              <a:ext cx="2698588" cy="809201"/>
              <a:chOff x="6332150" y="4048932"/>
              <a:chExt cx="7030292" cy="2108107"/>
            </a:xfrm>
          </p:grpSpPr>
          <p:cxnSp>
            <p:nvCxnSpPr>
              <p:cNvPr id="71" name="Straight Arrow Connector 99">
                <a:extLst>
                  <a:ext uri="{FF2B5EF4-FFF2-40B4-BE49-F238E27FC236}">
                    <a16:creationId xmlns:a16="http://schemas.microsoft.com/office/drawing/2014/main" id="{2E0BC535-049A-430F-63F1-D0544157F573}"/>
                  </a:ext>
                </a:extLst>
              </p:cNvPr>
              <p:cNvCxnSpPr>
                <a:cxnSpLocks/>
              </p:cNvCxnSpPr>
              <p:nvPr/>
            </p:nvCxnSpPr>
            <p:spPr>
              <a:xfrm flipH="1">
                <a:off x="8455088" y="4696135"/>
                <a:ext cx="1305591" cy="1460904"/>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72" name="Straight Connector 100">
                <a:extLst>
                  <a:ext uri="{FF2B5EF4-FFF2-40B4-BE49-F238E27FC236}">
                    <a16:creationId xmlns:a16="http://schemas.microsoft.com/office/drawing/2014/main" id="{B269C008-768C-04D1-8583-1232615EB12E}"/>
                  </a:ext>
                </a:extLst>
              </p:cNvPr>
              <p:cNvCxnSpPr>
                <a:cxnSpLocks/>
              </p:cNvCxnSpPr>
              <p:nvPr/>
            </p:nvCxnSpPr>
            <p:spPr>
              <a:xfrm flipH="1">
                <a:off x="6561106" y="4633199"/>
                <a:ext cx="680133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3" name="TextBox 101">
                <a:extLst>
                  <a:ext uri="{FF2B5EF4-FFF2-40B4-BE49-F238E27FC236}">
                    <a16:creationId xmlns:a16="http://schemas.microsoft.com/office/drawing/2014/main" id="{E0FA2DF8-4675-4AB1-001F-E2E35C2C08EC}"/>
                  </a:ext>
                </a:extLst>
              </p:cNvPr>
              <p:cNvSpPr txBox="1"/>
              <p:nvPr/>
            </p:nvSpPr>
            <p:spPr>
              <a:xfrm>
                <a:off x="6332150" y="4048932"/>
                <a:ext cx="2894062" cy="276997"/>
              </a:xfrm>
              <a:prstGeom prst="rect">
                <a:avLst/>
              </a:prstGeom>
              <a:noFill/>
            </p:spPr>
            <p:txBody>
              <a:bodyPr wrap="none" rtlCol="0">
                <a:spAutoFit/>
              </a:bodyPr>
              <a:lstStyle/>
              <a:p>
                <a:r>
                  <a:rPr lang="en-US" sz="1200" i="1" dirty="0">
                    <a:solidFill>
                      <a:schemeClr val="tx1">
                        <a:lumMod val="50000"/>
                        <a:lumOff val="50000"/>
                      </a:schemeClr>
                    </a:solidFill>
                  </a:rPr>
                  <a:t>Coil heads on the non connection side (NCS)</a:t>
                </a:r>
                <a:endParaRPr lang="fr-FR" sz="1200" i="1" dirty="0">
                  <a:solidFill>
                    <a:schemeClr val="tx1">
                      <a:lumMod val="50000"/>
                      <a:lumOff val="50000"/>
                    </a:schemeClr>
                  </a:solidFill>
                </a:endParaRPr>
              </a:p>
            </p:txBody>
          </p:sp>
        </p:grpSp>
        <p:cxnSp>
          <p:nvCxnSpPr>
            <p:cNvPr id="22" name="Straight Arrow Connector 107">
              <a:extLst>
                <a:ext uri="{FF2B5EF4-FFF2-40B4-BE49-F238E27FC236}">
                  <a16:creationId xmlns:a16="http://schemas.microsoft.com/office/drawing/2014/main" id="{FD929C4E-2EDC-7A7C-CE4E-FF6D299EF040}"/>
                </a:ext>
              </a:extLst>
            </p:cNvPr>
            <p:cNvCxnSpPr>
              <a:cxnSpLocks/>
            </p:cNvCxnSpPr>
            <p:nvPr/>
          </p:nvCxnSpPr>
          <p:spPr>
            <a:xfrm>
              <a:off x="8820476" y="3753402"/>
              <a:ext cx="124608" cy="0"/>
            </a:xfrm>
            <a:prstGeom prst="straightConnector1">
              <a:avLst/>
            </a:prstGeom>
            <a:ln>
              <a:solidFill>
                <a:schemeClr val="accent2"/>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3" name="TextBox 108">
              <a:extLst>
                <a:ext uri="{FF2B5EF4-FFF2-40B4-BE49-F238E27FC236}">
                  <a16:creationId xmlns:a16="http://schemas.microsoft.com/office/drawing/2014/main" id="{FF28D59D-78BD-B458-1715-D1B939F27732}"/>
                </a:ext>
              </a:extLst>
            </p:cNvPr>
            <p:cNvSpPr txBox="1"/>
            <p:nvPr/>
          </p:nvSpPr>
          <p:spPr>
            <a:xfrm>
              <a:off x="8910431" y="3656518"/>
              <a:ext cx="206254" cy="106326"/>
            </a:xfrm>
            <a:prstGeom prst="rect">
              <a:avLst/>
            </a:prstGeom>
            <a:noFill/>
          </p:spPr>
          <p:txBody>
            <a:bodyPr wrap="none" rtlCol="0">
              <a:spAutoFit/>
            </a:bodyPr>
            <a:lstStyle>
              <a:defPPr>
                <a:defRPr lang="fr-FR"/>
              </a:defPPr>
              <a:lvl1pPr>
                <a:defRPr sz="1200" i="1">
                  <a:solidFill>
                    <a:schemeClr val="tx1">
                      <a:lumMod val="50000"/>
                      <a:lumOff val="50000"/>
                    </a:schemeClr>
                  </a:solidFill>
                </a:defRPr>
              </a:lvl1pPr>
            </a:lstStyle>
            <a:p>
              <a:r>
                <a:rPr lang="en-US" dirty="0">
                  <a:solidFill>
                    <a:schemeClr val="accent2"/>
                  </a:solidFill>
                </a:rPr>
                <a:t>L</a:t>
              </a:r>
              <a:r>
                <a:rPr lang="en-US" baseline="-25000" dirty="0">
                  <a:solidFill>
                    <a:schemeClr val="accent2"/>
                  </a:solidFill>
                </a:rPr>
                <a:t>s/head</a:t>
              </a:r>
              <a:endParaRPr lang="fr-FR" baseline="-25000" dirty="0">
                <a:solidFill>
                  <a:schemeClr val="accent2"/>
                </a:solidFill>
              </a:endParaRPr>
            </a:p>
          </p:txBody>
        </p:sp>
        <p:cxnSp>
          <p:nvCxnSpPr>
            <p:cNvPr id="25" name="Straight Connector 110">
              <a:extLst>
                <a:ext uri="{FF2B5EF4-FFF2-40B4-BE49-F238E27FC236}">
                  <a16:creationId xmlns:a16="http://schemas.microsoft.com/office/drawing/2014/main" id="{CD285566-1707-3FB6-A86A-CFB32739BC7D}"/>
                </a:ext>
              </a:extLst>
            </p:cNvPr>
            <p:cNvCxnSpPr>
              <a:cxnSpLocks/>
            </p:cNvCxnSpPr>
            <p:nvPr/>
          </p:nvCxnSpPr>
          <p:spPr>
            <a:xfrm flipV="1">
              <a:off x="8945084" y="3432235"/>
              <a:ext cx="0" cy="625684"/>
            </a:xfrm>
            <a:prstGeom prst="line">
              <a:avLst/>
            </a:prstGeom>
            <a:ln>
              <a:solidFill>
                <a:schemeClr val="tx1">
                  <a:lumMod val="50000"/>
                  <a:lumOff val="5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Straight Arrow Connector 119">
              <a:extLst>
                <a:ext uri="{FF2B5EF4-FFF2-40B4-BE49-F238E27FC236}">
                  <a16:creationId xmlns:a16="http://schemas.microsoft.com/office/drawing/2014/main" id="{B342F67E-A0C0-873A-83E8-CD97BF1252AF}"/>
                </a:ext>
              </a:extLst>
            </p:cNvPr>
            <p:cNvCxnSpPr>
              <a:cxnSpLocks/>
            </p:cNvCxnSpPr>
            <p:nvPr/>
          </p:nvCxnSpPr>
          <p:spPr>
            <a:xfrm>
              <a:off x="11276905" y="3753402"/>
              <a:ext cx="129374" cy="0"/>
            </a:xfrm>
            <a:prstGeom prst="straightConnector1">
              <a:avLst/>
            </a:prstGeom>
            <a:ln>
              <a:solidFill>
                <a:schemeClr val="accent2"/>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7" name="TextBox 120">
              <a:extLst>
                <a:ext uri="{FF2B5EF4-FFF2-40B4-BE49-F238E27FC236}">
                  <a16:creationId xmlns:a16="http://schemas.microsoft.com/office/drawing/2014/main" id="{6A9306A6-530C-603D-CE8B-2548F7DC342E}"/>
                </a:ext>
              </a:extLst>
            </p:cNvPr>
            <p:cNvSpPr txBox="1"/>
            <p:nvPr/>
          </p:nvSpPr>
          <p:spPr>
            <a:xfrm>
              <a:off x="10938766" y="3192237"/>
              <a:ext cx="209207" cy="106326"/>
            </a:xfrm>
            <a:prstGeom prst="rect">
              <a:avLst/>
            </a:prstGeom>
            <a:noFill/>
          </p:spPr>
          <p:txBody>
            <a:bodyPr wrap="none" rtlCol="0">
              <a:spAutoFit/>
            </a:bodyPr>
            <a:lstStyle>
              <a:defPPr>
                <a:defRPr lang="fr-FR"/>
              </a:defPPr>
              <a:lvl1pPr>
                <a:defRPr sz="1200" i="1">
                  <a:solidFill>
                    <a:schemeClr val="tx1">
                      <a:lumMod val="50000"/>
                      <a:lumOff val="50000"/>
                    </a:schemeClr>
                  </a:solidFill>
                </a:defRPr>
              </a:lvl1pPr>
            </a:lstStyle>
            <a:p>
              <a:r>
                <a:rPr lang="en-US" dirty="0" err="1">
                  <a:solidFill>
                    <a:schemeClr val="accent2"/>
                  </a:solidFill>
                </a:rPr>
                <a:t>L</a:t>
              </a:r>
              <a:r>
                <a:rPr lang="en-US" baseline="-25000" dirty="0" err="1">
                  <a:solidFill>
                    <a:schemeClr val="accent2"/>
                  </a:solidFill>
                </a:rPr>
                <a:t>head</a:t>
              </a:r>
              <a:r>
                <a:rPr lang="en-US" baseline="-25000" dirty="0">
                  <a:solidFill>
                    <a:schemeClr val="accent2"/>
                  </a:solidFill>
                </a:rPr>
                <a:t>/e</a:t>
              </a:r>
              <a:endParaRPr lang="fr-FR" baseline="-25000" dirty="0">
                <a:solidFill>
                  <a:schemeClr val="accent2"/>
                </a:solidFill>
              </a:endParaRPr>
            </a:p>
          </p:txBody>
        </p:sp>
        <p:cxnSp>
          <p:nvCxnSpPr>
            <p:cNvPr id="28" name="Straight Connector 121">
              <a:extLst>
                <a:ext uri="{FF2B5EF4-FFF2-40B4-BE49-F238E27FC236}">
                  <a16:creationId xmlns:a16="http://schemas.microsoft.com/office/drawing/2014/main" id="{9304EC4C-0827-8A03-0027-E0DC112F03CA}"/>
                </a:ext>
              </a:extLst>
            </p:cNvPr>
            <p:cNvCxnSpPr>
              <a:cxnSpLocks/>
            </p:cNvCxnSpPr>
            <p:nvPr/>
          </p:nvCxnSpPr>
          <p:spPr>
            <a:xfrm flipV="1">
              <a:off x="11280080" y="3432235"/>
              <a:ext cx="0" cy="625684"/>
            </a:xfrm>
            <a:prstGeom prst="line">
              <a:avLst/>
            </a:prstGeom>
            <a:ln>
              <a:solidFill>
                <a:schemeClr val="tx1">
                  <a:lumMod val="50000"/>
                  <a:lumOff val="50000"/>
                </a:schemeClr>
              </a:solidFill>
              <a:prstDash val="lgDashDot"/>
            </a:ln>
          </p:spPr>
          <p:style>
            <a:lnRef idx="1">
              <a:schemeClr val="accent1"/>
            </a:lnRef>
            <a:fillRef idx="0">
              <a:schemeClr val="accent1"/>
            </a:fillRef>
            <a:effectRef idx="0">
              <a:schemeClr val="accent1"/>
            </a:effectRef>
            <a:fontRef idx="minor">
              <a:schemeClr val="tx1"/>
            </a:fontRef>
          </p:style>
        </p:cxnSp>
        <p:grpSp>
          <p:nvGrpSpPr>
            <p:cNvPr id="29" name="Group 27">
              <a:extLst>
                <a:ext uri="{FF2B5EF4-FFF2-40B4-BE49-F238E27FC236}">
                  <a16:creationId xmlns:a16="http://schemas.microsoft.com/office/drawing/2014/main" id="{2FD59A35-0A6C-8463-0287-D6CCAAF60A54}"/>
                </a:ext>
              </a:extLst>
            </p:cNvPr>
            <p:cNvGrpSpPr/>
            <p:nvPr/>
          </p:nvGrpSpPr>
          <p:grpSpPr>
            <a:xfrm>
              <a:off x="7890606" y="2179645"/>
              <a:ext cx="2432516" cy="491953"/>
              <a:chOff x="1608650" y="1934950"/>
              <a:chExt cx="4699374" cy="1281624"/>
            </a:xfrm>
          </p:grpSpPr>
          <p:cxnSp>
            <p:nvCxnSpPr>
              <p:cNvPr id="44" name="Straight Connector 25">
                <a:extLst>
                  <a:ext uri="{FF2B5EF4-FFF2-40B4-BE49-F238E27FC236}">
                    <a16:creationId xmlns:a16="http://schemas.microsoft.com/office/drawing/2014/main" id="{073B45E8-306A-F615-0BBA-E6283CB2AC7E}"/>
                  </a:ext>
                </a:extLst>
              </p:cNvPr>
              <p:cNvCxnSpPr>
                <a:cxnSpLocks/>
                <a:endCxn id="69" idx="0"/>
              </p:cNvCxnSpPr>
              <p:nvPr/>
            </p:nvCxnSpPr>
            <p:spPr>
              <a:xfrm>
                <a:off x="1608650" y="1934950"/>
                <a:ext cx="13268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5" name="Group 43">
                <a:extLst>
                  <a:ext uri="{FF2B5EF4-FFF2-40B4-BE49-F238E27FC236}">
                    <a16:creationId xmlns:a16="http://schemas.microsoft.com/office/drawing/2014/main" id="{6FC95CC7-5A02-A5B3-DC55-ECAC8B904E04}"/>
                  </a:ext>
                </a:extLst>
              </p:cNvPr>
              <p:cNvGrpSpPr/>
              <p:nvPr/>
            </p:nvGrpSpPr>
            <p:grpSpPr>
              <a:xfrm>
                <a:off x="2935508" y="1934950"/>
                <a:ext cx="946904" cy="1281624"/>
                <a:chOff x="2708776" y="4233466"/>
                <a:chExt cx="326823" cy="776679"/>
              </a:xfrm>
            </p:grpSpPr>
            <p:cxnSp>
              <p:nvCxnSpPr>
                <p:cNvPr id="68" name="Straight Connector 37">
                  <a:extLst>
                    <a:ext uri="{FF2B5EF4-FFF2-40B4-BE49-F238E27FC236}">
                      <a16:creationId xmlns:a16="http://schemas.microsoft.com/office/drawing/2014/main" id="{A663181E-A2AF-13E4-010E-356E0C294FF4}"/>
                    </a:ext>
                  </a:extLst>
                </p:cNvPr>
                <p:cNvCxnSpPr>
                  <a:cxnSpLocks/>
                  <a:endCxn id="70" idx="2"/>
                </p:cNvCxnSpPr>
                <p:nvPr/>
              </p:nvCxnSpPr>
              <p:spPr>
                <a:xfrm>
                  <a:off x="2812996" y="4331725"/>
                  <a:ext cx="117828" cy="5286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Freeform: Shape 38">
                  <a:extLst>
                    <a:ext uri="{FF2B5EF4-FFF2-40B4-BE49-F238E27FC236}">
                      <a16:creationId xmlns:a16="http://schemas.microsoft.com/office/drawing/2014/main" id="{5182E72A-9F3B-B8B6-73CF-B6955896613C}"/>
                    </a:ext>
                  </a:extLst>
                </p:cNvPr>
                <p:cNvSpPr/>
                <p:nvPr/>
              </p:nvSpPr>
              <p:spPr>
                <a:xfrm>
                  <a:off x="2708776" y="4233466"/>
                  <a:ext cx="104775" cy="98425"/>
                </a:xfrm>
                <a:custGeom>
                  <a:avLst/>
                  <a:gdLst>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29303 h 127728"/>
                    <a:gd name="connsiteX1" fmla="*/ 76200 w 104775"/>
                    <a:gd name="connsiteY1" fmla="*/ 51528 h 127728"/>
                    <a:gd name="connsiteX2" fmla="*/ 104775 w 104775"/>
                    <a:gd name="connsiteY2" fmla="*/ 127728 h 127728"/>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Lst>
                  <a:ahLst/>
                  <a:cxnLst>
                    <a:cxn ang="0">
                      <a:pos x="connsiteX0" y="connsiteY0"/>
                    </a:cxn>
                    <a:cxn ang="0">
                      <a:pos x="connsiteX1" y="connsiteY1"/>
                    </a:cxn>
                    <a:cxn ang="0">
                      <a:pos x="connsiteX2" y="connsiteY2"/>
                    </a:cxn>
                  </a:cxnLst>
                  <a:rect l="l" t="t" r="r" b="b"/>
                  <a:pathLst>
                    <a:path w="104775" h="98425">
                      <a:moveTo>
                        <a:pt x="0" y="0"/>
                      </a:moveTo>
                      <a:cubicBezTo>
                        <a:pt x="29369" y="2910"/>
                        <a:pt x="44451" y="-8466"/>
                        <a:pt x="73819" y="29369"/>
                      </a:cubicBezTo>
                      <a:cubicBezTo>
                        <a:pt x="105569" y="64823"/>
                        <a:pt x="94192" y="70643"/>
                        <a:pt x="104775" y="98425"/>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0" name="Freeform: Shape 39">
                  <a:extLst>
                    <a:ext uri="{FF2B5EF4-FFF2-40B4-BE49-F238E27FC236}">
                      <a16:creationId xmlns:a16="http://schemas.microsoft.com/office/drawing/2014/main" id="{44C26876-A2E9-CCEE-A840-5787CD44955F}"/>
                    </a:ext>
                  </a:extLst>
                </p:cNvPr>
                <p:cNvSpPr/>
                <p:nvPr/>
              </p:nvSpPr>
              <p:spPr>
                <a:xfrm flipH="1" flipV="1">
                  <a:off x="2930824" y="4860395"/>
                  <a:ext cx="104775" cy="149750"/>
                </a:xfrm>
                <a:custGeom>
                  <a:avLst/>
                  <a:gdLst>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29303 h 127728"/>
                    <a:gd name="connsiteX1" fmla="*/ 76200 w 104775"/>
                    <a:gd name="connsiteY1" fmla="*/ 51528 h 127728"/>
                    <a:gd name="connsiteX2" fmla="*/ 104775 w 104775"/>
                    <a:gd name="connsiteY2" fmla="*/ 127728 h 127728"/>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48714 h 147139"/>
                    <a:gd name="connsiteX1" fmla="*/ 58868 w 104775"/>
                    <a:gd name="connsiteY1" fmla="*/ 10259 h 147139"/>
                    <a:gd name="connsiteX2" fmla="*/ 104775 w 104775"/>
                    <a:gd name="connsiteY2" fmla="*/ 147139 h 147139"/>
                    <a:gd name="connsiteX0" fmla="*/ 0 w 104775"/>
                    <a:gd name="connsiteY0" fmla="*/ 51326 h 149751"/>
                    <a:gd name="connsiteX1" fmla="*/ 64474 w 104775"/>
                    <a:gd name="connsiteY1" fmla="*/ 9985 h 149751"/>
                    <a:gd name="connsiteX2" fmla="*/ 104775 w 104775"/>
                    <a:gd name="connsiteY2" fmla="*/ 149751 h 149751"/>
                    <a:gd name="connsiteX0" fmla="*/ 0 w 104775"/>
                    <a:gd name="connsiteY0" fmla="*/ 51326 h 149751"/>
                    <a:gd name="connsiteX1" fmla="*/ 64474 w 104775"/>
                    <a:gd name="connsiteY1" fmla="*/ 9985 h 149751"/>
                    <a:gd name="connsiteX2" fmla="*/ 104775 w 104775"/>
                    <a:gd name="connsiteY2" fmla="*/ 149751 h 149751"/>
                    <a:gd name="connsiteX0" fmla="*/ 0 w 104775"/>
                    <a:gd name="connsiteY0" fmla="*/ 51326 h 149751"/>
                    <a:gd name="connsiteX1" fmla="*/ 64474 w 104775"/>
                    <a:gd name="connsiteY1" fmla="*/ 9985 h 149751"/>
                    <a:gd name="connsiteX2" fmla="*/ 104775 w 104775"/>
                    <a:gd name="connsiteY2" fmla="*/ 149751 h 149751"/>
                  </a:gdLst>
                  <a:ahLst/>
                  <a:cxnLst>
                    <a:cxn ang="0">
                      <a:pos x="connsiteX0" y="connsiteY0"/>
                    </a:cxn>
                    <a:cxn ang="0">
                      <a:pos x="connsiteX1" y="connsiteY1"/>
                    </a:cxn>
                    <a:cxn ang="0">
                      <a:pos x="connsiteX2" y="connsiteY2"/>
                    </a:cxn>
                  </a:cxnLst>
                  <a:rect l="l" t="t" r="r" b="b"/>
                  <a:pathLst>
                    <a:path w="104775" h="149751">
                      <a:moveTo>
                        <a:pt x="0" y="51326"/>
                      </a:moveTo>
                      <a:cubicBezTo>
                        <a:pt x="29369" y="54236"/>
                        <a:pt x="35106" y="-27850"/>
                        <a:pt x="64474" y="9985"/>
                      </a:cubicBezTo>
                      <a:cubicBezTo>
                        <a:pt x="78470" y="36780"/>
                        <a:pt x="78307" y="25282"/>
                        <a:pt x="104775" y="149751"/>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cxnSp>
            <p:nvCxnSpPr>
              <p:cNvPr id="67" name="Straight Connector 48">
                <a:extLst>
                  <a:ext uri="{FF2B5EF4-FFF2-40B4-BE49-F238E27FC236}">
                    <a16:creationId xmlns:a16="http://schemas.microsoft.com/office/drawing/2014/main" id="{22DE6204-7B72-26A9-8052-9B25BB015CB7}"/>
                  </a:ext>
                </a:extLst>
              </p:cNvPr>
              <p:cNvCxnSpPr>
                <a:cxnSpLocks/>
                <a:stCxn id="70" idx="0"/>
              </p:cNvCxnSpPr>
              <p:nvPr/>
            </p:nvCxnSpPr>
            <p:spPr>
              <a:xfrm>
                <a:off x="3882413" y="3131879"/>
                <a:ext cx="2425611"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0" name="Group 57">
              <a:extLst>
                <a:ext uri="{FF2B5EF4-FFF2-40B4-BE49-F238E27FC236}">
                  <a16:creationId xmlns:a16="http://schemas.microsoft.com/office/drawing/2014/main" id="{77E84F00-53B5-5F6E-38C9-84D725B94332}"/>
                </a:ext>
              </a:extLst>
            </p:cNvPr>
            <p:cNvGrpSpPr/>
            <p:nvPr/>
          </p:nvGrpSpPr>
          <p:grpSpPr>
            <a:xfrm flipH="1">
              <a:off x="9905774" y="2179735"/>
              <a:ext cx="1831138" cy="491953"/>
              <a:chOff x="2770452" y="1934950"/>
              <a:chExt cx="3537572" cy="1281624"/>
            </a:xfrm>
          </p:grpSpPr>
          <p:cxnSp>
            <p:nvCxnSpPr>
              <p:cNvPr id="38" name="Straight Connector 58">
                <a:extLst>
                  <a:ext uri="{FF2B5EF4-FFF2-40B4-BE49-F238E27FC236}">
                    <a16:creationId xmlns:a16="http://schemas.microsoft.com/office/drawing/2014/main" id="{3A0A8E34-F79C-1EB4-2455-4C3F1C0E9ABF}"/>
                  </a:ext>
                </a:extLst>
              </p:cNvPr>
              <p:cNvCxnSpPr>
                <a:cxnSpLocks/>
                <a:endCxn id="42" idx="0"/>
              </p:cNvCxnSpPr>
              <p:nvPr/>
            </p:nvCxnSpPr>
            <p:spPr>
              <a:xfrm>
                <a:off x="2770452" y="1934950"/>
                <a:ext cx="165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9" name="Group 59">
                <a:extLst>
                  <a:ext uri="{FF2B5EF4-FFF2-40B4-BE49-F238E27FC236}">
                    <a16:creationId xmlns:a16="http://schemas.microsoft.com/office/drawing/2014/main" id="{1F33C55D-3F0F-BB9E-AA0F-E357061C535D}"/>
                  </a:ext>
                </a:extLst>
              </p:cNvPr>
              <p:cNvGrpSpPr/>
              <p:nvPr/>
            </p:nvGrpSpPr>
            <p:grpSpPr>
              <a:xfrm>
                <a:off x="2935508" y="1934950"/>
                <a:ext cx="946904" cy="1281624"/>
                <a:chOff x="2708776" y="4233466"/>
                <a:chExt cx="326823" cy="776679"/>
              </a:xfrm>
            </p:grpSpPr>
            <p:cxnSp>
              <p:nvCxnSpPr>
                <p:cNvPr id="41" name="Straight Connector 61">
                  <a:extLst>
                    <a:ext uri="{FF2B5EF4-FFF2-40B4-BE49-F238E27FC236}">
                      <a16:creationId xmlns:a16="http://schemas.microsoft.com/office/drawing/2014/main" id="{1D387001-3CAD-CE05-CB97-25BFBC72DDCD}"/>
                    </a:ext>
                  </a:extLst>
                </p:cNvPr>
                <p:cNvCxnSpPr>
                  <a:cxnSpLocks/>
                  <a:endCxn id="43" idx="2"/>
                </p:cNvCxnSpPr>
                <p:nvPr/>
              </p:nvCxnSpPr>
              <p:spPr>
                <a:xfrm>
                  <a:off x="2812996" y="4331725"/>
                  <a:ext cx="117828" cy="5286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Freeform: Shape 62">
                  <a:extLst>
                    <a:ext uri="{FF2B5EF4-FFF2-40B4-BE49-F238E27FC236}">
                      <a16:creationId xmlns:a16="http://schemas.microsoft.com/office/drawing/2014/main" id="{D4FA8D63-16AD-207E-80B9-83087F93BECE}"/>
                    </a:ext>
                  </a:extLst>
                </p:cNvPr>
                <p:cNvSpPr/>
                <p:nvPr/>
              </p:nvSpPr>
              <p:spPr>
                <a:xfrm>
                  <a:off x="2708776" y="4233466"/>
                  <a:ext cx="104775" cy="98425"/>
                </a:xfrm>
                <a:custGeom>
                  <a:avLst/>
                  <a:gdLst>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29303 h 127728"/>
                    <a:gd name="connsiteX1" fmla="*/ 76200 w 104775"/>
                    <a:gd name="connsiteY1" fmla="*/ 51528 h 127728"/>
                    <a:gd name="connsiteX2" fmla="*/ 104775 w 104775"/>
                    <a:gd name="connsiteY2" fmla="*/ 127728 h 127728"/>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Lst>
                  <a:ahLst/>
                  <a:cxnLst>
                    <a:cxn ang="0">
                      <a:pos x="connsiteX0" y="connsiteY0"/>
                    </a:cxn>
                    <a:cxn ang="0">
                      <a:pos x="connsiteX1" y="connsiteY1"/>
                    </a:cxn>
                    <a:cxn ang="0">
                      <a:pos x="connsiteX2" y="connsiteY2"/>
                    </a:cxn>
                  </a:cxnLst>
                  <a:rect l="l" t="t" r="r" b="b"/>
                  <a:pathLst>
                    <a:path w="104775" h="98425">
                      <a:moveTo>
                        <a:pt x="0" y="0"/>
                      </a:moveTo>
                      <a:cubicBezTo>
                        <a:pt x="29369" y="2910"/>
                        <a:pt x="44451" y="-8466"/>
                        <a:pt x="73819" y="29369"/>
                      </a:cubicBezTo>
                      <a:cubicBezTo>
                        <a:pt x="105569" y="64823"/>
                        <a:pt x="94192" y="70643"/>
                        <a:pt x="104775" y="98425"/>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Freeform: Shape 63">
                  <a:extLst>
                    <a:ext uri="{FF2B5EF4-FFF2-40B4-BE49-F238E27FC236}">
                      <a16:creationId xmlns:a16="http://schemas.microsoft.com/office/drawing/2014/main" id="{57CB15BC-C475-C51F-3A7A-4BE4871DCBEB}"/>
                    </a:ext>
                  </a:extLst>
                </p:cNvPr>
                <p:cNvSpPr/>
                <p:nvPr/>
              </p:nvSpPr>
              <p:spPr>
                <a:xfrm flipH="1" flipV="1">
                  <a:off x="2930824" y="4860395"/>
                  <a:ext cx="104775" cy="149750"/>
                </a:xfrm>
                <a:custGeom>
                  <a:avLst/>
                  <a:gdLst>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29303 h 127728"/>
                    <a:gd name="connsiteX1" fmla="*/ 76200 w 104775"/>
                    <a:gd name="connsiteY1" fmla="*/ 51528 h 127728"/>
                    <a:gd name="connsiteX2" fmla="*/ 104775 w 104775"/>
                    <a:gd name="connsiteY2" fmla="*/ 127728 h 127728"/>
                    <a:gd name="connsiteX0" fmla="*/ 0 w 104775"/>
                    <a:gd name="connsiteY0" fmla="*/ 0 h 98425"/>
                    <a:gd name="connsiteX1" fmla="*/ 76200 w 104775"/>
                    <a:gd name="connsiteY1" fmla="*/ 22225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0 h 98425"/>
                    <a:gd name="connsiteX1" fmla="*/ 73819 w 104775"/>
                    <a:gd name="connsiteY1" fmla="*/ 29369 h 98425"/>
                    <a:gd name="connsiteX2" fmla="*/ 104775 w 104775"/>
                    <a:gd name="connsiteY2" fmla="*/ 98425 h 98425"/>
                    <a:gd name="connsiteX0" fmla="*/ 0 w 104775"/>
                    <a:gd name="connsiteY0" fmla="*/ 48714 h 147139"/>
                    <a:gd name="connsiteX1" fmla="*/ 58868 w 104775"/>
                    <a:gd name="connsiteY1" fmla="*/ 10259 h 147139"/>
                    <a:gd name="connsiteX2" fmla="*/ 104775 w 104775"/>
                    <a:gd name="connsiteY2" fmla="*/ 147139 h 147139"/>
                    <a:gd name="connsiteX0" fmla="*/ 0 w 104775"/>
                    <a:gd name="connsiteY0" fmla="*/ 51326 h 149751"/>
                    <a:gd name="connsiteX1" fmla="*/ 64474 w 104775"/>
                    <a:gd name="connsiteY1" fmla="*/ 9985 h 149751"/>
                    <a:gd name="connsiteX2" fmla="*/ 104775 w 104775"/>
                    <a:gd name="connsiteY2" fmla="*/ 149751 h 149751"/>
                    <a:gd name="connsiteX0" fmla="*/ 0 w 104775"/>
                    <a:gd name="connsiteY0" fmla="*/ 51326 h 149751"/>
                    <a:gd name="connsiteX1" fmla="*/ 64474 w 104775"/>
                    <a:gd name="connsiteY1" fmla="*/ 9985 h 149751"/>
                    <a:gd name="connsiteX2" fmla="*/ 104775 w 104775"/>
                    <a:gd name="connsiteY2" fmla="*/ 149751 h 149751"/>
                    <a:gd name="connsiteX0" fmla="*/ 0 w 104775"/>
                    <a:gd name="connsiteY0" fmla="*/ 51326 h 149751"/>
                    <a:gd name="connsiteX1" fmla="*/ 64474 w 104775"/>
                    <a:gd name="connsiteY1" fmla="*/ 9985 h 149751"/>
                    <a:gd name="connsiteX2" fmla="*/ 104775 w 104775"/>
                    <a:gd name="connsiteY2" fmla="*/ 149751 h 149751"/>
                  </a:gdLst>
                  <a:ahLst/>
                  <a:cxnLst>
                    <a:cxn ang="0">
                      <a:pos x="connsiteX0" y="connsiteY0"/>
                    </a:cxn>
                    <a:cxn ang="0">
                      <a:pos x="connsiteX1" y="connsiteY1"/>
                    </a:cxn>
                    <a:cxn ang="0">
                      <a:pos x="connsiteX2" y="connsiteY2"/>
                    </a:cxn>
                  </a:cxnLst>
                  <a:rect l="l" t="t" r="r" b="b"/>
                  <a:pathLst>
                    <a:path w="104775" h="149751">
                      <a:moveTo>
                        <a:pt x="0" y="51326"/>
                      </a:moveTo>
                      <a:cubicBezTo>
                        <a:pt x="29369" y="54236"/>
                        <a:pt x="35106" y="-27850"/>
                        <a:pt x="64474" y="9985"/>
                      </a:cubicBezTo>
                      <a:cubicBezTo>
                        <a:pt x="78470" y="36780"/>
                        <a:pt x="78307" y="25282"/>
                        <a:pt x="104775" y="149751"/>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cxnSp>
            <p:nvCxnSpPr>
              <p:cNvPr id="40" name="Straight Connector 60">
                <a:extLst>
                  <a:ext uri="{FF2B5EF4-FFF2-40B4-BE49-F238E27FC236}">
                    <a16:creationId xmlns:a16="http://schemas.microsoft.com/office/drawing/2014/main" id="{224A15D4-DD24-6A46-8172-CABC332D26BE}"/>
                  </a:ext>
                </a:extLst>
              </p:cNvPr>
              <p:cNvCxnSpPr>
                <a:cxnSpLocks/>
                <a:stCxn id="43" idx="0"/>
              </p:cNvCxnSpPr>
              <p:nvPr/>
            </p:nvCxnSpPr>
            <p:spPr>
              <a:xfrm>
                <a:off x="3882413" y="3131879"/>
                <a:ext cx="2425611" cy="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65">
              <a:extLst>
                <a:ext uri="{FF2B5EF4-FFF2-40B4-BE49-F238E27FC236}">
                  <a16:creationId xmlns:a16="http://schemas.microsoft.com/office/drawing/2014/main" id="{7DBD02B3-86AD-19A9-C667-1292B196B391}"/>
                </a:ext>
              </a:extLst>
            </p:cNvPr>
            <p:cNvCxnSpPr>
              <a:cxnSpLocks/>
            </p:cNvCxnSpPr>
            <p:nvPr/>
          </p:nvCxnSpPr>
          <p:spPr>
            <a:xfrm flipV="1">
              <a:off x="11403998" y="2133689"/>
              <a:ext cx="0" cy="582980"/>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Gruppo 31">
              <a:extLst>
                <a:ext uri="{FF2B5EF4-FFF2-40B4-BE49-F238E27FC236}">
                  <a16:creationId xmlns:a16="http://schemas.microsoft.com/office/drawing/2014/main" id="{A567A787-F763-CBFD-FC60-47320E59F9C6}"/>
                </a:ext>
              </a:extLst>
            </p:cNvPr>
            <p:cNvGrpSpPr>
              <a:grpSpLocks noChangeAspect="1"/>
            </p:cNvGrpSpPr>
            <p:nvPr/>
          </p:nvGrpSpPr>
          <p:grpSpPr>
            <a:xfrm>
              <a:off x="7846692" y="4139482"/>
              <a:ext cx="3890177" cy="2297580"/>
              <a:chOff x="1029600" y="951808"/>
              <a:chExt cx="10134600" cy="5985604"/>
            </a:xfrm>
          </p:grpSpPr>
          <p:pic>
            <p:nvPicPr>
              <p:cNvPr id="34" name="Content Placeholder 8" descr="A close-up of a machine&#10;&#10;Description automatically generated">
                <a:extLst>
                  <a:ext uri="{FF2B5EF4-FFF2-40B4-BE49-F238E27FC236}">
                    <a16:creationId xmlns:a16="http://schemas.microsoft.com/office/drawing/2014/main" id="{9DC9837D-4219-EA7C-A471-FF8B28404833}"/>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600" y="1224000"/>
                <a:ext cx="10134600" cy="5713412"/>
              </a:xfrm>
              <a:prstGeom prst="rect">
                <a:avLst/>
              </a:prstGeom>
            </p:spPr>
          </p:pic>
          <p:cxnSp>
            <p:nvCxnSpPr>
              <p:cNvPr id="35" name="Straight Connector 26">
                <a:extLst>
                  <a:ext uri="{FF2B5EF4-FFF2-40B4-BE49-F238E27FC236}">
                    <a16:creationId xmlns:a16="http://schemas.microsoft.com/office/drawing/2014/main" id="{C999569D-401F-DEB6-BE6F-879CAE8810F0}"/>
                  </a:ext>
                </a:extLst>
              </p:cNvPr>
              <p:cNvCxnSpPr>
                <a:cxnSpLocks/>
              </p:cNvCxnSpPr>
              <p:nvPr/>
            </p:nvCxnSpPr>
            <p:spPr>
              <a:xfrm flipV="1">
                <a:off x="3572901" y="970609"/>
                <a:ext cx="0" cy="26689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3">
                <a:extLst>
                  <a:ext uri="{FF2B5EF4-FFF2-40B4-BE49-F238E27FC236}">
                    <a16:creationId xmlns:a16="http://schemas.microsoft.com/office/drawing/2014/main" id="{85C3BD20-AB59-F41F-CDD6-044ED15606D2}"/>
                  </a:ext>
                </a:extLst>
              </p:cNvPr>
              <p:cNvCxnSpPr>
                <a:cxnSpLocks/>
              </p:cNvCxnSpPr>
              <p:nvPr/>
            </p:nvCxnSpPr>
            <p:spPr>
              <a:xfrm flipV="1">
                <a:off x="3975825" y="1798983"/>
                <a:ext cx="0" cy="1630017"/>
              </a:xfrm>
              <a:prstGeom prst="line">
                <a:avLst/>
              </a:prstGeom>
              <a:ln>
                <a:solidFill>
                  <a:schemeClr val="tx1">
                    <a:lumMod val="50000"/>
                    <a:lumOff val="5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37" name="Straight Connector 30">
                <a:extLst>
                  <a:ext uri="{FF2B5EF4-FFF2-40B4-BE49-F238E27FC236}">
                    <a16:creationId xmlns:a16="http://schemas.microsoft.com/office/drawing/2014/main" id="{E4B8177C-4A78-03AC-D379-033ACD8620FD}"/>
                  </a:ext>
                </a:extLst>
              </p:cNvPr>
              <p:cNvCxnSpPr>
                <a:cxnSpLocks/>
              </p:cNvCxnSpPr>
              <p:nvPr/>
            </p:nvCxnSpPr>
            <p:spPr>
              <a:xfrm flipV="1">
                <a:off x="10301944" y="951808"/>
                <a:ext cx="0" cy="266892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TextBox 18">
              <a:extLst>
                <a:ext uri="{FF2B5EF4-FFF2-40B4-BE49-F238E27FC236}">
                  <a16:creationId xmlns:a16="http://schemas.microsoft.com/office/drawing/2014/main" id="{6EF7E376-7CBE-AE94-000E-65B9746A81B4}"/>
                </a:ext>
              </a:extLst>
            </p:cNvPr>
            <p:cNvSpPr txBox="1"/>
            <p:nvPr/>
          </p:nvSpPr>
          <p:spPr>
            <a:xfrm>
              <a:off x="8122931" y="3094655"/>
              <a:ext cx="504000" cy="216000"/>
            </a:xfrm>
            <a:prstGeom prst="rect">
              <a:avLst/>
            </a:prstGeom>
            <a:noFill/>
            <a:ln>
              <a:solidFill>
                <a:schemeClr val="accent5"/>
              </a:solidFill>
            </a:ln>
          </p:spPr>
          <p:txBody>
            <a:bodyPr wrap="square" rtlCol="0" anchor="ctr">
              <a:spAutoFit/>
            </a:bodyPr>
            <a:lstStyle/>
            <a:p>
              <a:pPr algn="ctr"/>
              <a:r>
                <a:rPr lang="en-US" dirty="0">
                  <a:solidFill>
                    <a:schemeClr val="accent5"/>
                  </a:solidFill>
                </a:rPr>
                <a:t>ML</a:t>
              </a:r>
              <a:endParaRPr lang="fr-FR" dirty="0">
                <a:solidFill>
                  <a:schemeClr val="accent5"/>
                </a:solidFill>
              </a:endParaRPr>
            </a:p>
          </p:txBody>
        </p:sp>
      </p:grpSp>
      <mc:AlternateContent xmlns:mc="http://schemas.openxmlformats.org/markup-compatibility/2006" xmlns:a14="http://schemas.microsoft.com/office/drawing/2010/main">
        <mc:Choice Requires="a14">
          <p:sp>
            <p:nvSpPr>
              <p:cNvPr id="92" name="CasellaDiTesto 91">
                <a:extLst>
                  <a:ext uri="{FF2B5EF4-FFF2-40B4-BE49-F238E27FC236}">
                    <a16:creationId xmlns:a16="http://schemas.microsoft.com/office/drawing/2014/main" id="{C815A310-EA22-444B-0800-DD2AB767BC44}"/>
                  </a:ext>
                </a:extLst>
              </p:cNvPr>
              <p:cNvSpPr txBox="1"/>
              <p:nvPr/>
            </p:nvSpPr>
            <p:spPr>
              <a:xfrm>
                <a:off x="555290" y="4262729"/>
                <a:ext cx="7499767" cy="1225207"/>
              </a:xfrm>
              <a:prstGeom prst="rect">
                <a:avLst/>
              </a:prstGeom>
              <a:noFill/>
            </p:spPr>
            <p:txBody>
              <a:bodyPr wrap="square">
                <a:spAutoFit/>
              </a:bodyPr>
              <a:lstStyle/>
              <a:p>
                <a:endParaRPr lang="en-US" b="1" dirty="0"/>
              </a:p>
              <a:p>
                <a:r>
                  <a:rPr lang="en-US" b="1" dirty="0"/>
                  <a:t>Possible method to minimize FFML</a:t>
                </a:r>
              </a:p>
              <a:p>
                <a:pPr marL="285750" indent="-285750">
                  <a:buFont typeface="Arial" panose="020B0604020202020204" pitchFamily="34" charset="0"/>
                  <a:buChar char="•"/>
                </a:pPr>
                <a:r>
                  <a:rPr lang="en-US" b="1" dirty="0"/>
                  <a:t>Compact Coil ends (difficult for HTS/200mm typical value for Nb</a:t>
                </a:r>
                <a:r>
                  <a:rPr lang="en-US" b="1" baseline="-25000" dirty="0"/>
                  <a:t>3</a:t>
                </a:r>
                <a:r>
                  <a:rPr lang="en-US" b="1" dirty="0"/>
                  <a:t>SN) </a:t>
                </a:r>
              </a:p>
              <a:p>
                <a:pPr marL="285750" indent="-285750">
                  <a:buFont typeface="Arial" panose="020B0604020202020204" pitchFamily="34" charset="0"/>
                  <a:buChar char="•"/>
                </a:pPr>
                <a:r>
                  <a:rPr lang="en-US" b="1" dirty="0"/>
                  <a:t>Reduction of cold mass head equipment (for example with </a:t>
                </a:r>
                <a14:m>
                  <m:oMath xmlns:m="http://schemas.openxmlformats.org/officeDocument/2006/math">
                    <m:sSub>
                      <m:sSubPr>
                        <m:ctrlPr>
                          <a:rPr lang="it-IT" b="1" i="1" dirty="0" smtClean="0">
                            <a:latin typeface="Cambria Math" panose="02040503050406030204" pitchFamily="18" charset="0"/>
                          </a:rPr>
                        </m:ctrlPr>
                      </m:sSubPr>
                      <m:e>
                        <m:r>
                          <a:rPr lang="en-US" b="1" i="1" dirty="0" smtClean="0">
                            <a:latin typeface="Cambria Math" panose="02040503050406030204" pitchFamily="18" charset="0"/>
                          </a:rPr>
                          <m:t>𝑻</m:t>
                        </m:r>
                      </m:e>
                      <m:sub>
                        <m:r>
                          <a:rPr lang="en-US" b="1" i="1" dirty="0" smtClean="0">
                            <a:latin typeface="Cambria Math" panose="02040503050406030204" pitchFamily="18" charset="0"/>
                          </a:rPr>
                          <m:t>𝒐𝒑</m:t>
                        </m:r>
                      </m:sub>
                    </m:sSub>
                  </m:oMath>
                </a14:m>
                <a:r>
                  <a:rPr lang="en-US" b="1" dirty="0"/>
                  <a:t> = 20 K)</a:t>
                </a:r>
              </a:p>
            </p:txBody>
          </p:sp>
        </mc:Choice>
        <mc:Fallback xmlns="">
          <p:sp>
            <p:nvSpPr>
              <p:cNvPr id="92" name="CasellaDiTesto 91">
                <a:extLst>
                  <a:ext uri="{FF2B5EF4-FFF2-40B4-BE49-F238E27FC236}">
                    <a16:creationId xmlns:a16="http://schemas.microsoft.com/office/drawing/2014/main" id="{C815A310-EA22-444B-0800-DD2AB767BC44}"/>
                  </a:ext>
                </a:extLst>
              </p:cNvPr>
              <p:cNvSpPr txBox="1">
                <a:spLocks noRot="1" noChangeAspect="1" noMove="1" noResize="1" noEditPoints="1" noAdjustHandles="1" noChangeArrowheads="1" noChangeShapeType="1" noTextEdit="1"/>
              </p:cNvSpPr>
              <p:nvPr/>
            </p:nvSpPr>
            <p:spPr>
              <a:xfrm>
                <a:off x="555290" y="4262729"/>
                <a:ext cx="7499767" cy="1225207"/>
              </a:xfrm>
              <a:prstGeom prst="rect">
                <a:avLst/>
              </a:prstGeom>
              <a:blipFill>
                <a:blip r:embed="rId8"/>
                <a:stretch>
                  <a:fillRect l="-650" b="-5473"/>
                </a:stretch>
              </a:blipFill>
            </p:spPr>
            <p:txBody>
              <a:bodyPr/>
              <a:lstStyle/>
              <a:p>
                <a:r>
                  <a:rPr lang="it-IT">
                    <a:noFill/>
                  </a:rPr>
                  <a:t> </a:t>
                </a:r>
              </a:p>
            </p:txBody>
          </p:sp>
        </mc:Fallback>
      </mc:AlternateContent>
      <p:sp>
        <p:nvSpPr>
          <p:cNvPr id="93" name="Freccia a destra 92">
            <a:extLst>
              <a:ext uri="{FF2B5EF4-FFF2-40B4-BE49-F238E27FC236}">
                <a16:creationId xmlns:a16="http://schemas.microsoft.com/office/drawing/2014/main" id="{1AC97A35-4B12-1781-5D75-F9D1BE0A9C9E}"/>
              </a:ext>
            </a:extLst>
          </p:cNvPr>
          <p:cNvSpPr/>
          <p:nvPr/>
        </p:nvSpPr>
        <p:spPr>
          <a:xfrm>
            <a:off x="862085" y="5470083"/>
            <a:ext cx="1114856" cy="4025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94" name="CasellaDiTesto 93">
                <a:extLst>
                  <a:ext uri="{FF2B5EF4-FFF2-40B4-BE49-F238E27FC236}">
                    <a16:creationId xmlns:a16="http://schemas.microsoft.com/office/drawing/2014/main" id="{C6E5CB2C-80CF-CC4C-7575-A59F499855DB}"/>
                  </a:ext>
                </a:extLst>
              </p:cNvPr>
              <p:cNvSpPr txBox="1"/>
              <p:nvPr/>
            </p:nvSpPr>
            <p:spPr>
              <a:xfrm>
                <a:off x="2143629" y="5486676"/>
                <a:ext cx="2496638"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it-IT" b="1" i="0" smtClean="0">
                          <a:latin typeface="Cambria Math" panose="02040503050406030204" pitchFamily="18" charset="0"/>
                        </a:rPr>
                        <m:t>𝚫</m:t>
                      </m:r>
                      <m:r>
                        <a:rPr lang="it-IT" b="1" i="0" smtClean="0">
                          <a:latin typeface="Cambria Math" panose="02040503050406030204" pitchFamily="18" charset="0"/>
                        </a:rPr>
                        <m:t>𝐋</m:t>
                      </m:r>
                      <m:r>
                        <a:rPr lang="it-IT" b="1" i="0" smtClean="0">
                          <a:latin typeface="Cambria Math" panose="02040503050406030204" pitchFamily="18" charset="0"/>
                        </a:rPr>
                        <m:t>=−</m:t>
                      </m:r>
                      <m:r>
                        <a:rPr lang="it-IT" b="1" i="0" smtClean="0">
                          <a:latin typeface="Cambria Math" panose="02040503050406030204" pitchFamily="18" charset="0"/>
                        </a:rPr>
                        <m:t>𝟏𝟎𝟎</m:t>
                      </m:r>
                      <m:r>
                        <a:rPr lang="it-IT" b="1" i="0" smtClean="0">
                          <a:latin typeface="Cambria Math" panose="02040503050406030204" pitchFamily="18" charset="0"/>
                        </a:rPr>
                        <m:t>/</m:t>
                      </m:r>
                      <m:r>
                        <a:rPr lang="it-IT" b="1" i="0" smtClean="0">
                          <a:latin typeface="Cambria Math" panose="02040503050406030204" pitchFamily="18" charset="0"/>
                        </a:rPr>
                        <m:t>𝟑𝟎𝟎</m:t>
                      </m:r>
                      <m:r>
                        <a:rPr lang="it-IT" b="1" i="0" smtClean="0">
                          <a:latin typeface="Cambria Math" panose="02040503050406030204" pitchFamily="18" charset="0"/>
                        </a:rPr>
                        <m:t> </m:t>
                      </m:r>
                      <m:r>
                        <a:rPr lang="it-IT" b="1" i="0" smtClean="0">
                          <a:latin typeface="Cambria Math" panose="02040503050406030204" pitchFamily="18" charset="0"/>
                        </a:rPr>
                        <m:t>𝐦𝐦</m:t>
                      </m:r>
                    </m:oMath>
                  </m:oMathPara>
                </a14:m>
                <a:endParaRPr lang="it-IT" dirty="0"/>
              </a:p>
            </p:txBody>
          </p:sp>
        </mc:Choice>
        <mc:Fallback xmlns="">
          <p:sp>
            <p:nvSpPr>
              <p:cNvPr id="94" name="CasellaDiTesto 93">
                <a:extLst>
                  <a:ext uri="{FF2B5EF4-FFF2-40B4-BE49-F238E27FC236}">
                    <a16:creationId xmlns:a16="http://schemas.microsoft.com/office/drawing/2014/main" id="{C6E5CB2C-80CF-CC4C-7575-A59F499855DB}"/>
                  </a:ext>
                </a:extLst>
              </p:cNvPr>
              <p:cNvSpPr txBox="1">
                <a:spLocks noRot="1" noChangeAspect="1" noMove="1" noResize="1" noEditPoints="1" noAdjustHandles="1" noChangeArrowheads="1" noChangeShapeType="1" noTextEdit="1"/>
              </p:cNvSpPr>
              <p:nvPr/>
            </p:nvSpPr>
            <p:spPr>
              <a:xfrm>
                <a:off x="2143629" y="5486676"/>
                <a:ext cx="2496638" cy="369332"/>
              </a:xfrm>
              <a:prstGeom prst="rect">
                <a:avLst/>
              </a:prstGeom>
              <a:blipFill>
                <a:blip r:embed="rId9"/>
                <a:stretch>
                  <a:fillRect b="-131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5" name="CasellaDiTesto 94">
                <a:extLst>
                  <a:ext uri="{FF2B5EF4-FFF2-40B4-BE49-F238E27FC236}">
                    <a16:creationId xmlns:a16="http://schemas.microsoft.com/office/drawing/2014/main" id="{4BECB0A3-D954-7B72-7B9C-ABD415B73F96}"/>
                  </a:ext>
                </a:extLst>
              </p:cNvPr>
              <p:cNvSpPr txBox="1"/>
              <p:nvPr/>
            </p:nvSpPr>
            <p:spPr>
              <a:xfrm>
                <a:off x="4543897" y="5456845"/>
                <a:ext cx="2832824" cy="369332"/>
              </a:xfrm>
              <a:prstGeom prst="rect">
                <a:avLst/>
              </a:prstGeom>
              <a:noFill/>
            </p:spPr>
            <p:txBody>
              <a:bodyPr wrap="square">
                <a:spAutoFit/>
              </a:bodyPr>
              <a:lstStyle/>
              <a:p>
                <a:pPr algn="ctr"/>
                <a14:m>
                  <m:oMath xmlns:m="http://schemas.openxmlformats.org/officeDocument/2006/math">
                    <m:sSub>
                      <m:sSubPr>
                        <m:ctrlPr>
                          <a:rPr lang="it-IT" b="1" i="1" smtClean="0">
                            <a:latin typeface="Cambria Math" panose="02040503050406030204" pitchFamily="18" charset="0"/>
                          </a:rPr>
                        </m:ctrlPr>
                      </m:sSubPr>
                      <m:e>
                        <m:r>
                          <a:rPr lang="it-IT" b="1" i="0" smtClean="0">
                            <a:latin typeface="Cambria Math" panose="02040503050406030204" pitchFamily="18" charset="0"/>
                          </a:rPr>
                          <m:t>𝐋</m:t>
                        </m:r>
                      </m:e>
                      <m:sub>
                        <m:r>
                          <a:rPr lang="it-IT" b="1" i="0" smtClean="0">
                            <a:latin typeface="Cambria Math" panose="02040503050406030204" pitchFamily="18" charset="0"/>
                          </a:rPr>
                          <m:t>𝐅𝐅𝐌𝐋</m:t>
                        </m:r>
                      </m:sub>
                    </m:sSub>
                    <m:r>
                      <a:rPr lang="it-IT" b="1" i="0" smtClean="0">
                        <a:latin typeface="Cambria Math" panose="02040503050406030204" pitchFamily="18" charset="0"/>
                      </a:rPr>
                      <m:t>&gt;</m:t>
                    </m:r>
                  </m:oMath>
                </a14:m>
                <a:r>
                  <a:rPr lang="it-IT" b="1" dirty="0"/>
                  <a:t> 1000/1200 mm</a:t>
                </a:r>
              </a:p>
            </p:txBody>
          </p:sp>
        </mc:Choice>
        <mc:Fallback xmlns="">
          <p:sp>
            <p:nvSpPr>
              <p:cNvPr id="95" name="CasellaDiTesto 94">
                <a:extLst>
                  <a:ext uri="{FF2B5EF4-FFF2-40B4-BE49-F238E27FC236}">
                    <a16:creationId xmlns:a16="http://schemas.microsoft.com/office/drawing/2014/main" id="{4BECB0A3-D954-7B72-7B9C-ABD415B73F96}"/>
                  </a:ext>
                </a:extLst>
              </p:cNvPr>
              <p:cNvSpPr txBox="1">
                <a:spLocks noRot="1" noChangeAspect="1" noMove="1" noResize="1" noEditPoints="1" noAdjustHandles="1" noChangeArrowheads="1" noChangeShapeType="1" noTextEdit="1"/>
              </p:cNvSpPr>
              <p:nvPr/>
            </p:nvSpPr>
            <p:spPr>
              <a:xfrm>
                <a:off x="4543897" y="5456845"/>
                <a:ext cx="2832824" cy="369332"/>
              </a:xfrm>
              <a:prstGeom prst="rect">
                <a:avLst/>
              </a:prstGeom>
              <a:blipFill>
                <a:blip r:embed="rId10"/>
                <a:stretch>
                  <a:fillRect t="-8197" b="-24590"/>
                </a:stretch>
              </a:blipFill>
            </p:spPr>
            <p:txBody>
              <a:bodyPr/>
              <a:lstStyle/>
              <a:p>
                <a:r>
                  <a:rPr lang="it-IT">
                    <a:noFill/>
                  </a:rPr>
                  <a:t> </a:t>
                </a:r>
              </a:p>
            </p:txBody>
          </p:sp>
        </mc:Fallback>
      </mc:AlternateContent>
      <p:sp>
        <p:nvSpPr>
          <p:cNvPr id="97" name="CasellaDiTesto 96">
            <a:extLst>
              <a:ext uri="{FF2B5EF4-FFF2-40B4-BE49-F238E27FC236}">
                <a16:creationId xmlns:a16="http://schemas.microsoft.com/office/drawing/2014/main" id="{71B4A6DE-5A52-09C9-C548-E9A134F5787C}"/>
              </a:ext>
            </a:extLst>
          </p:cNvPr>
          <p:cNvSpPr txBox="1"/>
          <p:nvPr/>
        </p:nvSpPr>
        <p:spPr>
          <a:xfrm>
            <a:off x="1941268" y="5972611"/>
            <a:ext cx="8798535" cy="400110"/>
          </a:xfrm>
          <a:prstGeom prst="rect">
            <a:avLst/>
          </a:prstGeom>
          <a:noFill/>
        </p:spPr>
        <p:txBody>
          <a:bodyPr wrap="square">
            <a:spAutoFit/>
          </a:bodyPr>
          <a:lstStyle/>
          <a:p>
            <a:r>
              <a:rPr lang="en-US" sz="2000" b="1" dirty="0">
                <a:solidFill>
                  <a:srgbClr val="C00000"/>
                </a:solidFill>
              </a:rPr>
              <a:t>Still to be implemented in lattice design V0.xx (up to now considering 30 mm)</a:t>
            </a:r>
          </a:p>
        </p:txBody>
      </p:sp>
      <p:sp>
        <p:nvSpPr>
          <p:cNvPr id="99" name="Segnaposto piè di pagina 98">
            <a:extLst>
              <a:ext uri="{FF2B5EF4-FFF2-40B4-BE49-F238E27FC236}">
                <a16:creationId xmlns:a16="http://schemas.microsoft.com/office/drawing/2014/main" id="{90730444-8BB0-5FBA-C316-CC512643E635}"/>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847394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0A1EF-9454-B06E-9140-0AE6E22679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5E8CE6-23C2-C461-1208-778077986A57}"/>
              </a:ext>
            </a:extLst>
          </p:cNvPr>
          <p:cNvSpPr>
            <a:spLocks noGrp="1"/>
          </p:cNvSpPr>
          <p:nvPr>
            <p:ph type="sldNum" sz="quarter" idx="4"/>
          </p:nvPr>
        </p:nvSpPr>
        <p:spPr/>
        <p:txBody>
          <a:bodyPr/>
          <a:lstStyle/>
          <a:p>
            <a:fld id="{005C7FBA-D4E9-46CA-9321-3ADA2E368FCD}" type="slidenum">
              <a:rPr lang="en-GB" smtClean="0"/>
              <a:t>2</a:t>
            </a:fld>
            <a:endParaRPr lang="en-GB"/>
          </a:p>
        </p:txBody>
      </p:sp>
      <p:pic>
        <p:nvPicPr>
          <p:cNvPr id="12" name="Picture 29">
            <a:extLst>
              <a:ext uri="{FF2B5EF4-FFF2-40B4-BE49-F238E27FC236}">
                <a16:creationId xmlns:a16="http://schemas.microsoft.com/office/drawing/2014/main" id="{5284C993-3068-9EE9-0470-090D3198E140}"/>
              </a:ext>
            </a:extLst>
          </p:cNvPr>
          <p:cNvPicPr>
            <a:picLocks noChangeAspect="1"/>
          </p:cNvPicPr>
          <p:nvPr/>
        </p:nvPicPr>
        <p:blipFill>
          <a:blip r:embed="rId2"/>
          <a:stretch>
            <a:fillRect/>
          </a:stretch>
        </p:blipFill>
        <p:spPr>
          <a:xfrm>
            <a:off x="172955" y="1596540"/>
            <a:ext cx="11774305" cy="1659546"/>
          </a:xfrm>
          <a:prstGeom prst="rect">
            <a:avLst/>
          </a:prstGeom>
        </p:spPr>
      </p:pic>
      <p:sp>
        <p:nvSpPr>
          <p:cNvPr id="3" name="CasellaDiTesto 2">
            <a:extLst>
              <a:ext uri="{FF2B5EF4-FFF2-40B4-BE49-F238E27FC236}">
                <a16:creationId xmlns:a16="http://schemas.microsoft.com/office/drawing/2014/main" id="{0B0FCDFA-F786-CDAC-F599-5C081BA0BE40}"/>
              </a:ext>
            </a:extLst>
          </p:cNvPr>
          <p:cNvSpPr txBox="1"/>
          <p:nvPr/>
        </p:nvSpPr>
        <p:spPr>
          <a:xfrm>
            <a:off x="328777" y="3429000"/>
            <a:ext cx="11618483" cy="646331"/>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IMCC (Internation Muon Collider Collaboration) aims at studying the feasibility of a 10 km, 10 </a:t>
            </a:r>
            <a:r>
              <a:rPr lang="en-GB" dirty="0" err="1">
                <a:latin typeface="Calibri" panose="020F0502020204030204" pitchFamily="34" charset="0"/>
                <a:cs typeface="Calibri" panose="020F0502020204030204" pitchFamily="34" charset="0"/>
              </a:rPr>
              <a:t>TeV</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center</a:t>
            </a:r>
            <a:r>
              <a:rPr lang="en-GB" dirty="0">
                <a:latin typeface="Calibri" panose="020F0502020204030204" pitchFamily="34" charset="0"/>
                <a:cs typeface="Calibri" panose="020F0502020204030204" pitchFamily="34" charset="0"/>
              </a:rPr>
              <a:t> of mass energy </a:t>
            </a:r>
            <a:r>
              <a:rPr lang="en-GB" b="1" dirty="0">
                <a:solidFill>
                  <a:srgbClr val="E63341"/>
                </a:solidFill>
                <a:latin typeface="Calibri" panose="020F0502020204030204" pitchFamily="34" charset="0"/>
                <a:cs typeface="Calibri" panose="020F0502020204030204" pitchFamily="34" charset="0"/>
              </a:rPr>
              <a:t>Muon Collider</a:t>
            </a:r>
            <a:r>
              <a:rPr lang="en-GB" dirty="0">
                <a:latin typeface="Calibri" panose="020F0502020204030204" pitchFamily="34" charset="0"/>
                <a:cs typeface="Calibri" panose="020F0502020204030204" pitchFamily="34" charset="0"/>
              </a:rPr>
              <a:t>, as indicated by the European Strategy for Particle Physics.</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C1EBA2C8-EC34-7476-E55D-4C050C68E374}"/>
                  </a:ext>
                </a:extLst>
              </p:cNvPr>
              <p:cNvSpPr txBox="1"/>
              <p:nvPr/>
            </p:nvSpPr>
            <p:spPr>
              <a:xfrm>
                <a:off x="328777" y="4089867"/>
                <a:ext cx="11863223"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Main driver for collider constraints: </a:t>
                </a:r>
                <a14:m>
                  <m:oMath xmlns:m="http://schemas.openxmlformats.org/officeDocument/2006/math">
                    <m:r>
                      <a:rPr lang="en-GB" i="1">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d</m:t>
                    </m:r>
                  </m:oMath>
                </a14:m>
                <a:r>
                  <a:rPr lang="en-GB" dirty="0">
                    <a:latin typeface="Calibri" panose="020F0502020204030204" pitchFamily="34" charset="0"/>
                    <a:cs typeface="Calibri" panose="020F0502020204030204" pitchFamily="34" charset="0"/>
                  </a:rPr>
                  <a:t>ecays in 2.2 </a:t>
                </a:r>
                <a14:m>
                  <m:oMath xmlns:m="http://schemas.openxmlformats.org/officeDocument/2006/math">
                    <m:r>
                      <a:rPr lang="en-GB"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 </m:t>
                    </m:r>
                  </m:oMath>
                </a14:m>
                <a:r>
                  <a:rPr lang="en-GB" dirty="0">
                    <a:latin typeface="Calibri" panose="020F0502020204030204" pitchFamily="34" charset="0"/>
                    <a:cs typeface="Calibri" panose="020F0502020204030204" pitchFamily="34" charset="0"/>
                  </a:rPr>
                  <a:t>in rest frame</a:t>
                </a:r>
              </a:p>
            </p:txBody>
          </p:sp>
        </mc:Choice>
        <mc:Fallback xmlns="">
          <p:sp>
            <p:nvSpPr>
              <p:cNvPr id="5" name="CasellaDiTesto 4">
                <a:extLst>
                  <a:ext uri="{FF2B5EF4-FFF2-40B4-BE49-F238E27FC236}">
                    <a16:creationId xmlns:a16="http://schemas.microsoft.com/office/drawing/2014/main" id="{C1EBA2C8-EC34-7476-E55D-4C050C68E374}"/>
                  </a:ext>
                </a:extLst>
              </p:cNvPr>
              <p:cNvSpPr txBox="1">
                <a:spLocks noRot="1" noChangeAspect="1" noMove="1" noResize="1" noEditPoints="1" noAdjustHandles="1" noChangeArrowheads="1" noChangeShapeType="1" noTextEdit="1"/>
              </p:cNvSpPr>
              <p:nvPr/>
            </p:nvSpPr>
            <p:spPr>
              <a:xfrm>
                <a:off x="328777" y="4089867"/>
                <a:ext cx="11863223" cy="369332"/>
              </a:xfrm>
              <a:prstGeom prst="rect">
                <a:avLst/>
              </a:prstGeom>
              <a:blipFill>
                <a:blip r:embed="rId3"/>
                <a:stretch>
                  <a:fillRect l="-462" t="-10000" b="-26667"/>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DA3AD2D5-5D19-6F70-A559-F2A4B91CE44C}"/>
              </a:ext>
            </a:extLst>
          </p:cNvPr>
          <p:cNvSpPr txBox="1"/>
          <p:nvPr/>
        </p:nvSpPr>
        <p:spPr>
          <a:xfrm>
            <a:off x="328777" y="4413032"/>
            <a:ext cx="6324507" cy="1354217"/>
          </a:xfrm>
          <a:prstGeom prst="rect">
            <a:avLst/>
          </a:prstGeom>
          <a:noFill/>
        </p:spPr>
        <p:txBody>
          <a:bodyPr wrap="square">
            <a:spAutoFit/>
          </a:bodyPr>
          <a:lstStyle/>
          <a:p>
            <a:pPr marL="285750" indent="-285750">
              <a:buFont typeface="Courier New" panose="02070309020205020404" pitchFamily="49" charset="0"/>
              <a:buChar char="o"/>
            </a:pPr>
            <a:r>
              <a:rPr lang="en-GB" dirty="0">
                <a:latin typeface="Calibri" panose="020F0502020204030204" pitchFamily="34" charset="0"/>
                <a:cs typeface="Calibri" panose="020F0502020204030204" pitchFamily="34" charset="0"/>
              </a:rPr>
              <a:t>must be produced, cooled, accelerated and collided ASAP</a:t>
            </a:r>
          </a:p>
          <a:p>
            <a:pPr marL="285750" indent="-285750">
              <a:buFont typeface="Courier New" panose="02070309020205020404" pitchFamily="49" charset="0"/>
              <a:buChar char="o"/>
            </a:pPr>
            <a:r>
              <a:rPr lang="en-GB" dirty="0">
                <a:latin typeface="Calibri" panose="020F0502020204030204" pitchFamily="34" charset="0"/>
                <a:cs typeface="Calibri" panose="020F0502020204030204" pitchFamily="34" charset="0"/>
              </a:rPr>
              <a:t>decay products must be shielded to avoid damage</a:t>
            </a:r>
          </a:p>
          <a:p>
            <a:pPr marL="285750" indent="-285750">
              <a:spcAft>
                <a:spcPts val="600"/>
              </a:spcAft>
              <a:buFont typeface="Courier New" panose="02070309020205020404" pitchFamily="49" charset="0"/>
              <a:buChar char="o"/>
            </a:pPr>
            <a:r>
              <a:rPr lang="en-GB" dirty="0">
                <a:latin typeface="Calibri" panose="020F0502020204030204" pitchFamily="34" charset="0"/>
                <a:cs typeface="Calibri" panose="020F0502020204030204" pitchFamily="34" charset="0"/>
              </a:rPr>
              <a:t>Minimized straight sections to avoid collimated neutrino flux </a:t>
            </a:r>
          </a:p>
          <a:p>
            <a:pPr marL="1200150" lvl="2" indent="-285750">
              <a:spcBef>
                <a:spcPts val="600"/>
              </a:spcBef>
              <a:buFont typeface="Courier New" panose="02070309020205020404" pitchFamily="49" charset="0"/>
              <a:buChar char="o"/>
            </a:pPr>
            <a:endParaRPr lang="en-GB" dirty="0">
              <a:latin typeface="Calibri" panose="020F0502020204030204" pitchFamily="34" charset="0"/>
              <a:cs typeface="Calibri" panose="020F0502020204030204" pitchFamily="34" charset="0"/>
            </a:endParaRPr>
          </a:p>
        </p:txBody>
      </p:sp>
      <p:sp>
        <p:nvSpPr>
          <p:cNvPr id="17" name="Titolo 4">
            <a:extLst>
              <a:ext uri="{FF2B5EF4-FFF2-40B4-BE49-F238E27FC236}">
                <a16:creationId xmlns:a16="http://schemas.microsoft.com/office/drawing/2014/main" id="{C3964C85-5831-102E-7247-ACFC8BD0524A}"/>
              </a:ext>
            </a:extLst>
          </p:cNvPr>
          <p:cNvSpPr txBox="1">
            <a:spLocks/>
          </p:cNvSpPr>
          <p:nvPr/>
        </p:nvSpPr>
        <p:spPr>
          <a:xfrm>
            <a:off x="2565614" y="322258"/>
            <a:ext cx="9164209" cy="1006028"/>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GB" noProof="0" dirty="0">
                <a:solidFill>
                  <a:srgbClr val="003296"/>
                </a:solidFill>
              </a:rPr>
              <a:t>The Muon Collider Complex</a:t>
            </a:r>
          </a:p>
        </p:txBody>
      </p:sp>
      <p:sp>
        <p:nvSpPr>
          <p:cNvPr id="7" name="CasellaDiTesto 6">
            <a:extLst>
              <a:ext uri="{FF2B5EF4-FFF2-40B4-BE49-F238E27FC236}">
                <a16:creationId xmlns:a16="http://schemas.microsoft.com/office/drawing/2014/main" id="{30ED6544-09F6-C364-617F-08CDA1F816AA}"/>
              </a:ext>
            </a:extLst>
          </p:cNvPr>
          <p:cNvSpPr txBox="1"/>
          <p:nvPr/>
        </p:nvSpPr>
        <p:spPr>
          <a:xfrm>
            <a:off x="6846599" y="4107298"/>
            <a:ext cx="5280486" cy="2308324"/>
          </a:xfrm>
          <a:prstGeom prst="rect">
            <a:avLst/>
          </a:prstGeom>
          <a:noFill/>
        </p:spPr>
        <p:txBody>
          <a:bodyPr wrap="square">
            <a:spAutoFit/>
          </a:bodyPr>
          <a:lstStyle/>
          <a:p>
            <a:pPr algn="ctr">
              <a:buClr>
                <a:schemeClr val="bg1">
                  <a:lumMod val="50000"/>
                </a:schemeClr>
              </a:buClr>
            </a:pPr>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OUR GOAL</a:t>
            </a:r>
          </a:p>
          <a:p>
            <a:pPr marL="342900" indent="-342900">
              <a:buClr>
                <a:schemeClr val="bg1">
                  <a:lumMod val="50000"/>
                </a:schemeClr>
              </a:buClr>
              <a:buFont typeface="+mj-lt"/>
              <a:buAutoNum type="arabicPeriod"/>
            </a:pPr>
            <a:r>
              <a:rPr lang="en-US" b="1" dirty="0">
                <a:latin typeface="Calibri" panose="020F0502020204030204" pitchFamily="34" charset="0"/>
                <a:ea typeface="Calibri" panose="020F0502020204030204" pitchFamily="34" charset="0"/>
                <a:cs typeface="Calibri" panose="020F0502020204030204" pitchFamily="34" charset="0"/>
              </a:rPr>
              <a:t>Analyze realistic technical design options </a:t>
            </a:r>
            <a:r>
              <a:rPr lang="en-US" dirty="0">
                <a:latin typeface="Calibri" panose="020F0502020204030204" pitchFamily="34" charset="0"/>
                <a:ea typeface="Calibri" panose="020F0502020204030204" pitchFamily="34" charset="0"/>
                <a:cs typeface="Calibri" panose="020F0502020204030204" pitchFamily="34" charset="0"/>
              </a:rPr>
              <a:t>for the development of superconducting magnets for the 10 TeV Muon Collider main ring</a:t>
            </a:r>
          </a:p>
          <a:p>
            <a:pPr marL="342900" indent="-342900">
              <a:buClr>
                <a:schemeClr val="bg1">
                  <a:lumMod val="50000"/>
                </a:schemeClr>
              </a:buClr>
              <a:buFont typeface="+mj-lt"/>
              <a:buAutoNum type="arabicPeriod"/>
            </a:pPr>
            <a:r>
              <a:rPr lang="en-US" b="1" dirty="0"/>
              <a:t>Identify technical challenges </a:t>
            </a:r>
            <a:r>
              <a:rPr lang="en-US" dirty="0"/>
              <a:t>limiting magnet performance and </a:t>
            </a:r>
            <a:r>
              <a:rPr lang="en-US" b="1" dirty="0"/>
              <a:t>propose innovative technologies </a:t>
            </a:r>
            <a:r>
              <a:rPr lang="en-US" dirty="0"/>
              <a:t>to be further developed in the R&amp;D phase following the ongoing feasibility study.</a:t>
            </a:r>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p>
        </p:txBody>
      </p:sp>
      <p:sp>
        <p:nvSpPr>
          <p:cNvPr id="10" name="Segnaposto piè di pagina 9">
            <a:extLst>
              <a:ext uri="{FF2B5EF4-FFF2-40B4-BE49-F238E27FC236}">
                <a16:creationId xmlns:a16="http://schemas.microsoft.com/office/drawing/2014/main" id="{E8E1807F-3D1D-D941-0205-2D870CC8F401}"/>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199716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92B0E-4FBF-E07D-FA5B-558A40BD2B88}"/>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CD556F9C-83C3-063D-E3E7-098D1A830659}"/>
              </a:ext>
            </a:extLst>
          </p:cNvPr>
          <p:cNvSpPr>
            <a:spLocks noGrp="1"/>
          </p:cNvSpPr>
          <p:nvPr>
            <p:ph type="title"/>
          </p:nvPr>
        </p:nvSpPr>
        <p:spPr>
          <a:xfrm>
            <a:off x="2565614" y="322258"/>
            <a:ext cx="9707671" cy="681159"/>
          </a:xfrm>
          <a:prstGeom prst="rect">
            <a:avLst/>
          </a:prstGeom>
        </p:spPr>
        <p:txBody>
          <a:bodyPr/>
          <a:lstStyle/>
          <a:p>
            <a:r>
              <a:rPr lang="en-GB" dirty="0"/>
              <a:t>Wobbling</a:t>
            </a:r>
          </a:p>
        </p:txBody>
      </p:sp>
      <p:sp>
        <p:nvSpPr>
          <p:cNvPr id="24" name="Segnaposto numero diapositiva 23">
            <a:extLst>
              <a:ext uri="{FF2B5EF4-FFF2-40B4-BE49-F238E27FC236}">
                <a16:creationId xmlns:a16="http://schemas.microsoft.com/office/drawing/2014/main" id="{175293DC-B73B-4DC3-6641-DB0B51815D1D}"/>
              </a:ext>
            </a:extLst>
          </p:cNvPr>
          <p:cNvSpPr>
            <a:spLocks noGrp="1"/>
          </p:cNvSpPr>
          <p:nvPr>
            <p:ph type="sldNum" sz="quarter" idx="4"/>
          </p:nvPr>
        </p:nvSpPr>
        <p:spPr/>
        <p:txBody>
          <a:bodyPr/>
          <a:lstStyle/>
          <a:p>
            <a:fld id="{005C7FBA-D4E9-46CA-9321-3ADA2E368FCD}" type="slidenum">
              <a:rPr lang="en-GB" smtClean="0"/>
              <a:t>29</a:t>
            </a:fld>
            <a:endParaRPr lang="en-GB"/>
          </a:p>
        </p:txBody>
      </p:sp>
      <mc:AlternateContent xmlns:mc="http://schemas.openxmlformats.org/markup-compatibility/2006" xmlns:a14="http://schemas.microsoft.com/office/drawing/2010/main">
        <mc:Choice Requires="a14">
          <p:sp>
            <p:nvSpPr>
              <p:cNvPr id="2" name="TextBox 11">
                <a:extLst>
                  <a:ext uri="{FF2B5EF4-FFF2-40B4-BE49-F238E27FC236}">
                    <a16:creationId xmlns:a16="http://schemas.microsoft.com/office/drawing/2014/main" id="{763FB51C-C6C8-9A64-8C8C-451C23392249}"/>
                  </a:ext>
                </a:extLst>
              </p:cNvPr>
              <p:cNvSpPr txBox="1"/>
              <p:nvPr/>
            </p:nvSpPr>
            <p:spPr>
              <a:xfrm>
                <a:off x="470647" y="1391491"/>
                <a:ext cx="6789689" cy="2031325"/>
              </a:xfrm>
              <a:prstGeom prst="rect">
                <a:avLst/>
              </a:prstGeom>
              <a:noFill/>
            </p:spPr>
            <p:txBody>
              <a:bodyPr wrap="square" rtlCol="0">
                <a:spAutoFit/>
              </a:bodyPr>
              <a:lstStyle/>
              <a:p>
                <a:r>
                  <a:rPr lang="en-US" dirty="0"/>
                  <a:t>Possible implementation of horizontal field (</a:t>
                </a:r>
                <a:r>
                  <a:rPr lang="en-US" u="sng" dirty="0"/>
                  <a:t>FOR DISCUSSION</a:t>
                </a:r>
                <a:r>
                  <a:rPr lang="en-US" dirty="0"/>
                  <a:t>)</a:t>
                </a:r>
              </a:p>
              <a:p>
                <a:endParaRPr lang="en-US" dirty="0"/>
              </a:p>
              <a:p>
                <a:pPr marL="800100" lvl="1" indent="-342900">
                  <a:buFont typeface="+mj-lt"/>
                  <a:buAutoNum type="arabicPeriod"/>
                </a:pPr>
                <a:r>
                  <a:rPr lang="en-US" b="1" dirty="0"/>
                  <a:t>External Steering Magnet </a:t>
                </a:r>
                <a:r>
                  <a:rPr lang="en-US" dirty="0"/>
                  <a:t>outside of the main dipole/combined function magnet </a:t>
                </a:r>
              </a:p>
              <a:p>
                <a:pPr marL="1257300" lvl="2" indent="-342900">
                  <a:buFont typeface="Arial" panose="020B0604020202020204" pitchFamily="34" charset="0"/>
                  <a:buChar char="•"/>
                </a:pPr>
                <a:r>
                  <a:rPr lang="en-US" dirty="0"/>
                  <a:t>Integrated strength: </a:t>
                </a:r>
                <a14:m>
                  <m:oMath xmlns:m="http://schemas.openxmlformats.org/officeDocument/2006/math">
                    <m:r>
                      <a:rPr lang="it-IT" b="0" i="1" smtClean="0">
                        <a:latin typeface="Cambria Math" panose="02040503050406030204" pitchFamily="18" charset="0"/>
                      </a:rPr>
                      <m:t>±</m:t>
                    </m:r>
                  </m:oMath>
                </a14:m>
                <a:r>
                  <a:rPr lang="en-US" dirty="0"/>
                  <a:t>8.375 Tm</a:t>
                </a:r>
              </a:p>
              <a:p>
                <a:pPr marL="1257300" lvl="2" indent="-342900">
                  <a:buFont typeface="Arial" panose="020B0604020202020204" pitchFamily="34" charset="0"/>
                  <a:buChar char="•"/>
                </a:pPr>
                <a:r>
                  <a:rPr lang="en-US" dirty="0">
                    <a:solidFill>
                      <a:srgbClr val="0C43F2"/>
                    </a:solidFill>
                  </a:rPr>
                  <a:t>Easier implementation and tunability</a:t>
                </a:r>
              </a:p>
              <a:p>
                <a:pPr marL="1257300" lvl="2" indent="-342900">
                  <a:spcAft>
                    <a:spcPts val="600"/>
                  </a:spcAft>
                  <a:buFont typeface="Arial" panose="020B0604020202020204" pitchFamily="34" charset="0"/>
                  <a:buChar char="•"/>
                </a:pPr>
                <a:r>
                  <a:rPr lang="en-US" b="1" dirty="0">
                    <a:solidFill>
                      <a:srgbClr val="C00000"/>
                    </a:solidFill>
                  </a:rPr>
                  <a:t>Additional length </a:t>
                </a:r>
                <a:r>
                  <a:rPr lang="en-US" dirty="0"/>
                  <a:t>between the magnet</a:t>
                </a:r>
              </a:p>
            </p:txBody>
          </p:sp>
        </mc:Choice>
        <mc:Fallback xmlns="">
          <p:sp>
            <p:nvSpPr>
              <p:cNvPr id="2" name="TextBox 11">
                <a:extLst>
                  <a:ext uri="{FF2B5EF4-FFF2-40B4-BE49-F238E27FC236}">
                    <a16:creationId xmlns:a16="http://schemas.microsoft.com/office/drawing/2014/main" id="{763FB51C-C6C8-9A64-8C8C-451C23392249}"/>
                  </a:ext>
                </a:extLst>
              </p:cNvPr>
              <p:cNvSpPr txBox="1">
                <a:spLocks noRot="1" noChangeAspect="1" noMove="1" noResize="1" noEditPoints="1" noAdjustHandles="1" noChangeArrowheads="1" noChangeShapeType="1" noTextEdit="1"/>
              </p:cNvSpPr>
              <p:nvPr/>
            </p:nvSpPr>
            <p:spPr>
              <a:xfrm>
                <a:off x="470647" y="1391491"/>
                <a:ext cx="6789689" cy="2031325"/>
              </a:xfrm>
              <a:prstGeom prst="rect">
                <a:avLst/>
              </a:prstGeom>
              <a:blipFill>
                <a:blip r:embed="rId3"/>
                <a:stretch>
                  <a:fillRect l="-718" t="-1502" b="-3904"/>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D0E67F31-E8AA-F620-13BA-264DB26F85A0}"/>
              </a:ext>
            </a:extLst>
          </p:cNvPr>
          <p:cNvPicPr>
            <a:picLocks noChangeAspect="1"/>
          </p:cNvPicPr>
          <p:nvPr/>
        </p:nvPicPr>
        <p:blipFill>
          <a:blip r:embed="rId4"/>
          <a:stretch>
            <a:fillRect/>
          </a:stretch>
        </p:blipFill>
        <p:spPr>
          <a:xfrm>
            <a:off x="5806439" y="2109008"/>
            <a:ext cx="6103173" cy="691612"/>
          </a:xfrm>
          <a:prstGeom prst="rect">
            <a:avLst/>
          </a:prstGeom>
        </p:spPr>
      </p:pic>
      <p:pic>
        <p:nvPicPr>
          <p:cNvPr id="5" name="Immagine 4">
            <a:extLst>
              <a:ext uri="{FF2B5EF4-FFF2-40B4-BE49-F238E27FC236}">
                <a16:creationId xmlns:a16="http://schemas.microsoft.com/office/drawing/2014/main" id="{AAE5D682-DD02-614D-FF88-DA917BD8A734}"/>
              </a:ext>
            </a:extLst>
          </p:cNvPr>
          <p:cNvPicPr>
            <a:picLocks noChangeAspect="1"/>
          </p:cNvPicPr>
          <p:nvPr/>
        </p:nvPicPr>
        <p:blipFill>
          <a:blip r:embed="rId5"/>
          <a:stretch>
            <a:fillRect/>
          </a:stretch>
        </p:blipFill>
        <p:spPr>
          <a:xfrm>
            <a:off x="8591811" y="3768058"/>
            <a:ext cx="2142566" cy="1620854"/>
          </a:xfrm>
          <a:prstGeom prst="rect">
            <a:avLst/>
          </a:prstGeom>
        </p:spPr>
      </p:pic>
      <p:pic>
        <p:nvPicPr>
          <p:cNvPr id="6" name="Immagine 5">
            <a:extLst>
              <a:ext uri="{FF2B5EF4-FFF2-40B4-BE49-F238E27FC236}">
                <a16:creationId xmlns:a16="http://schemas.microsoft.com/office/drawing/2014/main" id="{E2259AEF-C331-E881-48C6-76065108F607}"/>
              </a:ext>
            </a:extLst>
          </p:cNvPr>
          <p:cNvPicPr>
            <a:picLocks noChangeAspect="1"/>
          </p:cNvPicPr>
          <p:nvPr/>
        </p:nvPicPr>
        <p:blipFill>
          <a:blip r:embed="rId6"/>
          <a:stretch>
            <a:fillRect/>
          </a:stretch>
        </p:blipFill>
        <p:spPr>
          <a:xfrm>
            <a:off x="10781524" y="3507081"/>
            <a:ext cx="1225234" cy="2142808"/>
          </a:xfrm>
          <a:prstGeom prst="rect">
            <a:avLst/>
          </a:prstGeom>
        </p:spPr>
      </p:pic>
      <p:sp>
        <p:nvSpPr>
          <p:cNvPr id="8" name="CasellaDiTesto 7">
            <a:extLst>
              <a:ext uri="{FF2B5EF4-FFF2-40B4-BE49-F238E27FC236}">
                <a16:creationId xmlns:a16="http://schemas.microsoft.com/office/drawing/2014/main" id="{3016D13C-55A9-BCE3-0371-B1B9B1BDCF4D}"/>
              </a:ext>
            </a:extLst>
          </p:cNvPr>
          <p:cNvSpPr txBox="1"/>
          <p:nvPr/>
        </p:nvSpPr>
        <p:spPr>
          <a:xfrm>
            <a:off x="9493322" y="5377153"/>
            <a:ext cx="2091620" cy="261610"/>
          </a:xfrm>
          <a:prstGeom prst="rect">
            <a:avLst/>
          </a:prstGeom>
          <a:noFill/>
        </p:spPr>
        <p:txBody>
          <a:bodyPr wrap="square">
            <a:spAutoFit/>
          </a:bodyPr>
          <a:lstStyle/>
          <a:p>
            <a:r>
              <a:rPr lang="en-US" sz="1100" i="1" dirty="0"/>
              <a:t>Courtesy of F. Toral</a:t>
            </a:r>
            <a:endParaRPr lang="it-IT" sz="1100" i="1" dirty="0"/>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2E1402CA-9EF9-826B-4E3F-49030AD7F3BC}"/>
                  </a:ext>
                </a:extLst>
              </p:cNvPr>
              <p:cNvSpPr txBox="1"/>
              <p:nvPr/>
            </p:nvSpPr>
            <p:spPr>
              <a:xfrm>
                <a:off x="7376243" y="1257663"/>
                <a:ext cx="4533369" cy="923330"/>
              </a:xfrm>
              <a:prstGeom prst="rect">
                <a:avLst/>
              </a:prstGeom>
              <a:noFill/>
            </p:spPr>
            <p:txBody>
              <a:bodyPr wrap="square">
                <a:spAutoFit/>
              </a:bodyPr>
              <a:lstStyle/>
              <a:p>
                <a:r>
                  <a:rPr lang="en-US" dirty="0"/>
                  <a:t>REQUIREMENTS:</a:t>
                </a:r>
              </a:p>
              <a:p>
                <a:pPr marL="342900" indent="-342900">
                  <a:buFont typeface="Arial" panose="020B0604020202020204" pitchFamily="34" charset="0"/>
                  <a:buChar char="•"/>
                </a:pPr>
                <a14:m>
                  <m:oMath xmlns:m="http://schemas.openxmlformats.org/officeDocument/2006/math">
                    <m:r>
                      <m:rPr>
                        <m:sty m:val="p"/>
                      </m:rPr>
                      <a:rPr lang="it-IT" b="0" i="0" dirty="0" smtClean="0">
                        <a:latin typeface="Cambria Math" panose="02040503050406030204" pitchFamily="18" charset="0"/>
                        <a:ea typeface="Cambria Math" panose="02040503050406030204" pitchFamily="18" charset="0"/>
                      </a:rPr>
                      <m:t>B</m:t>
                    </m:r>
                    <m:r>
                      <a:rPr lang="en-US" i="1" dirty="0" smtClean="0">
                        <a:latin typeface="Cambria Math" panose="02040503050406030204" pitchFamily="18" charset="0"/>
                        <a:ea typeface="Cambria Math" panose="02040503050406030204" pitchFamily="18" charset="0"/>
                      </a:rPr>
                      <m:t>~</m:t>
                    </m:r>
                    <m:r>
                      <a:rPr lang="it-IT" b="0" i="1" dirty="0" smtClean="0">
                        <a:latin typeface="Cambria Math" panose="02040503050406030204" pitchFamily="18" charset="0"/>
                        <a:ea typeface="Cambria Math" panose="02040503050406030204" pitchFamily="18" charset="0"/>
                      </a:rPr>
                      <m:t>0.67 </m:t>
                    </m:r>
                    <m:r>
                      <a:rPr lang="it-IT" b="0" i="1" dirty="0" smtClean="0">
                        <a:latin typeface="Cambria Math" panose="02040503050406030204" pitchFamily="18" charset="0"/>
                        <a:ea typeface="Cambria Math" panose="02040503050406030204" pitchFamily="18" charset="0"/>
                      </a:rPr>
                      <m:t>𝑇</m:t>
                    </m:r>
                  </m:oMath>
                </a14:m>
                <a:r>
                  <a:rPr lang="en-US" dirty="0"/>
                  <a:t> for 100 m period and </a:t>
                </a:r>
                <a14:m>
                  <m:oMath xmlns:m="http://schemas.openxmlformats.org/officeDocument/2006/math">
                    <m:r>
                      <a:rPr lang="it-IT" b="0" i="1" smtClean="0">
                        <a:latin typeface="Cambria Math" panose="02040503050406030204" pitchFamily="18" charset="0"/>
                      </a:rPr>
                      <m:t>±</m:t>
                    </m:r>
                  </m:oMath>
                </a14:m>
                <a:r>
                  <a:rPr lang="en-US" dirty="0"/>
                  <a:t>25 mm</a:t>
                </a:r>
              </a:p>
              <a:p>
                <a:pPr marL="342900" indent="-342900">
                  <a:buFont typeface="Arial" panose="020B0604020202020204" pitchFamily="34" charset="0"/>
                  <a:buChar char="•"/>
                </a:pPr>
                <a:r>
                  <a:rPr lang="en-US" dirty="0"/>
                  <a:t>Tunable horizontal dipole field</a:t>
                </a:r>
              </a:p>
            </p:txBody>
          </p:sp>
        </mc:Choice>
        <mc:Fallback xmlns="">
          <p:sp>
            <p:nvSpPr>
              <p:cNvPr id="9" name="CasellaDiTesto 8">
                <a:extLst>
                  <a:ext uri="{FF2B5EF4-FFF2-40B4-BE49-F238E27FC236}">
                    <a16:creationId xmlns:a16="http://schemas.microsoft.com/office/drawing/2014/main" id="{2E1402CA-9EF9-826B-4E3F-49030AD7F3BC}"/>
                  </a:ext>
                </a:extLst>
              </p:cNvPr>
              <p:cNvSpPr txBox="1">
                <a:spLocks noRot="1" noChangeAspect="1" noMove="1" noResize="1" noEditPoints="1" noAdjustHandles="1" noChangeArrowheads="1" noChangeShapeType="1" noTextEdit="1"/>
              </p:cNvSpPr>
              <p:nvPr/>
            </p:nvSpPr>
            <p:spPr>
              <a:xfrm>
                <a:off x="7376243" y="1257663"/>
                <a:ext cx="4533369" cy="923330"/>
              </a:xfrm>
              <a:prstGeom prst="rect">
                <a:avLst/>
              </a:prstGeom>
              <a:blipFill>
                <a:blip r:embed="rId7"/>
                <a:stretch>
                  <a:fillRect l="-1075" t="-3289" b="-9211"/>
                </a:stretch>
              </a:blipFill>
            </p:spPr>
            <p:txBody>
              <a:bodyPr/>
              <a:lstStyle/>
              <a:p>
                <a:r>
                  <a:rPr lang="it-IT">
                    <a:noFill/>
                  </a:rPr>
                  <a:t> </a:t>
                </a:r>
              </a:p>
            </p:txBody>
          </p:sp>
        </mc:Fallback>
      </mc:AlternateContent>
      <p:sp>
        <p:nvSpPr>
          <p:cNvPr id="10" name="CasellaDiTesto 9">
            <a:extLst>
              <a:ext uri="{FF2B5EF4-FFF2-40B4-BE49-F238E27FC236}">
                <a16:creationId xmlns:a16="http://schemas.microsoft.com/office/drawing/2014/main" id="{B833D494-055D-3CE4-52CF-248901CB9177}"/>
              </a:ext>
            </a:extLst>
          </p:cNvPr>
          <p:cNvSpPr txBox="1"/>
          <p:nvPr/>
        </p:nvSpPr>
        <p:spPr>
          <a:xfrm>
            <a:off x="470646" y="5233742"/>
            <a:ext cx="7292609" cy="1200329"/>
          </a:xfrm>
          <a:prstGeom prst="rect">
            <a:avLst/>
          </a:prstGeom>
          <a:noFill/>
        </p:spPr>
        <p:txBody>
          <a:bodyPr wrap="square">
            <a:spAutoFit/>
          </a:bodyPr>
          <a:lstStyle/>
          <a:p>
            <a:pPr marL="800100" lvl="1" indent="-342900">
              <a:buFont typeface="+mj-lt"/>
              <a:buAutoNum type="arabicPeriod" startAt="3"/>
            </a:pPr>
            <a:r>
              <a:rPr lang="en-US" b="1" dirty="0"/>
              <a:t>Fixed magnet position with additional coil</a:t>
            </a:r>
          </a:p>
          <a:p>
            <a:pPr marL="1257300" lvl="2" indent="-342900">
              <a:buFont typeface="Arial" panose="020B0604020202020204" pitchFamily="34" charset="0"/>
              <a:buChar char="•"/>
            </a:pPr>
            <a:r>
              <a:rPr lang="en-US" b="1" dirty="0">
                <a:solidFill>
                  <a:srgbClr val="C00000"/>
                </a:solidFill>
              </a:rPr>
              <a:t>Larger bore aperture/inner elliptical tungsten layout (horizontal thickness &gt;vertical thickness)</a:t>
            </a:r>
          </a:p>
          <a:p>
            <a:pPr marL="1257300" lvl="2" indent="-34290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43B9FB18-E122-FE1A-7427-C24FD0C281B5}"/>
                  </a:ext>
                </a:extLst>
              </p:cNvPr>
              <p:cNvSpPr txBox="1"/>
              <p:nvPr/>
            </p:nvSpPr>
            <p:spPr>
              <a:xfrm>
                <a:off x="470647" y="3082740"/>
                <a:ext cx="8671067" cy="2108269"/>
              </a:xfrm>
              <a:prstGeom prst="rect">
                <a:avLst/>
              </a:prstGeom>
              <a:noFill/>
            </p:spPr>
            <p:txBody>
              <a:bodyPr wrap="square">
                <a:spAutoFit/>
              </a:bodyPr>
              <a:lstStyle/>
              <a:p>
                <a:pPr marL="1257300" lvl="2" indent="-342900">
                  <a:spcAft>
                    <a:spcPts val="600"/>
                  </a:spcAft>
                  <a:buFont typeface="Arial" panose="020B0604020202020204" pitchFamily="34" charset="0"/>
                  <a:buChar char="•"/>
                </a:pPr>
                <a:endParaRPr lang="en-US" dirty="0"/>
              </a:p>
              <a:p>
                <a:pPr marL="800100" lvl="1" indent="-342900">
                  <a:buFont typeface="+mj-lt"/>
                  <a:buAutoNum type="arabicPeriod" startAt="2"/>
                </a:pPr>
                <a:r>
                  <a:rPr lang="en-US" b="1" dirty="0"/>
                  <a:t>Magnet handling with additional coil </a:t>
                </a:r>
                <a:r>
                  <a:rPr lang="en-US" dirty="0"/>
                  <a:t>(horizontal dipolar field)</a:t>
                </a:r>
              </a:p>
              <a:p>
                <a:pPr marL="1257300" lvl="2" indent="-342900">
                  <a:buFont typeface="Arial" panose="020B0604020202020204" pitchFamily="34" charset="0"/>
                  <a:buChar char="•"/>
                </a:pPr>
                <a:r>
                  <a:rPr lang="en-US" dirty="0">
                    <a:solidFill>
                      <a:srgbClr val="0C43F2"/>
                    </a:solidFill>
                  </a:rPr>
                  <a:t>Already implemented in </a:t>
                </a:r>
                <a:r>
                  <a:rPr lang="en-US" b="1" dirty="0">
                    <a:solidFill>
                      <a:srgbClr val="0C43F2"/>
                    </a:solidFill>
                  </a:rPr>
                  <a:t>HL-LHC </a:t>
                </a:r>
                <a:r>
                  <a:rPr lang="en-US" b="1" dirty="0">
                    <a:solidFill>
                      <a:srgbClr val="0C43F2"/>
                    </a:solidFill>
                    <a:hlinkClick r:id="rId8">
                      <a:extLst>
                        <a:ext uri="{A12FA001-AC4F-418D-AE19-62706E023703}">
                          <ahyp:hlinkClr xmlns:ahyp="http://schemas.microsoft.com/office/drawing/2018/hyperlinkcolor" val="tx"/>
                        </a:ext>
                      </a:extLst>
                    </a:hlinkClick>
                  </a:rPr>
                  <a:t>MCBXF</a:t>
                </a:r>
                <a:r>
                  <a:rPr lang="en-US" dirty="0"/>
                  <a:t> (</a:t>
                </a:r>
                <a:r>
                  <a:rPr lang="en-US" b="1" dirty="0" err="1"/>
                  <a:t>Ciemat</a:t>
                </a:r>
                <a:r>
                  <a:rPr lang="en-US" dirty="0"/>
                  <a:t>)</a:t>
                </a:r>
              </a:p>
              <a:p>
                <a:pPr marL="1714500" lvl="3" indent="-342900">
                  <a:buFont typeface="Arial" panose="020B0604020202020204" pitchFamily="34" charset="0"/>
                  <a:buChar char="•"/>
                </a:pPr>
                <a:r>
                  <a:rPr lang="en-US" dirty="0"/>
                  <a:t>150 mm aperture magnet (2.1 T Vertical – 2.1 T Horizontal field)</a:t>
                </a:r>
              </a:p>
              <a:p>
                <a:pPr marL="1714500" lvl="3" indent="-342900">
                  <a:buFont typeface="Arial" panose="020B0604020202020204" pitchFamily="34" charset="0"/>
                  <a:buChar char="•"/>
                </a:pPr>
                <a:r>
                  <a:rPr lang="en-US" b="1" dirty="0">
                    <a:solidFill>
                      <a:srgbClr val="C00000"/>
                    </a:solidFill>
                  </a:rPr>
                  <a:t>Main issue</a:t>
                </a:r>
                <a:r>
                  <a:rPr lang="en-US" dirty="0"/>
                  <a:t>: </a:t>
                </a:r>
                <a:r>
                  <a:rPr lang="en-US" b="1" dirty="0"/>
                  <a:t>TORQUE 147 </a:t>
                </a:r>
                <a:r>
                  <a:rPr lang="en-US" b="1" dirty="0" err="1"/>
                  <a:t>kNm</a:t>
                </a:r>
                <a:r>
                  <a:rPr lang="en-US" b="1" dirty="0"/>
                  <a:t>/m</a:t>
                </a:r>
              </a:p>
              <a:p>
                <a:pPr marL="2171700" lvl="4" indent="-342900">
                  <a:buFont typeface="Arial" panose="020B0604020202020204" pitchFamily="34" charset="0"/>
                  <a:buChar char="•"/>
                </a:pPr>
                <a:r>
                  <a:rPr lang="en-US" b="1" dirty="0"/>
                  <a:t>EXAMPLE: 16 T vertical – 0.67 T horizontal </a:t>
                </a:r>
                <a14:m>
                  <m:oMath xmlns:m="http://schemas.openxmlformats.org/officeDocument/2006/math">
                    <m:r>
                      <a:rPr lang="it-IT" b="1" i="0" smtClean="0">
                        <a:latin typeface="Cambria Math" panose="02040503050406030204" pitchFamily="18" charset="0"/>
                      </a:rPr>
                      <m:t>→</m:t>
                    </m:r>
                  </m:oMath>
                </a14:m>
                <a:r>
                  <a:rPr lang="en-US" b="1" dirty="0"/>
                  <a:t> </a:t>
                </a:r>
                <a:r>
                  <a:rPr lang="en-US" b="1" dirty="0">
                    <a:solidFill>
                      <a:srgbClr val="C00000"/>
                    </a:solidFill>
                  </a:rPr>
                  <a:t>350 </a:t>
                </a:r>
                <a:r>
                  <a:rPr lang="en-US" b="1" dirty="0" err="1">
                    <a:solidFill>
                      <a:srgbClr val="C00000"/>
                    </a:solidFill>
                  </a:rPr>
                  <a:t>kNm</a:t>
                </a:r>
                <a:r>
                  <a:rPr lang="en-US" b="1" dirty="0">
                    <a:solidFill>
                      <a:srgbClr val="C00000"/>
                    </a:solidFill>
                  </a:rPr>
                  <a:t>/m</a:t>
                </a:r>
              </a:p>
              <a:p>
                <a:pPr marL="1714500" lvl="3" indent="-342900">
                  <a:spcAft>
                    <a:spcPts val="600"/>
                  </a:spcAft>
                  <a:buFont typeface="Arial" panose="020B0604020202020204" pitchFamily="34" charset="0"/>
                  <a:buChar char="•"/>
                </a:pPr>
                <a:r>
                  <a:rPr lang="en-US" b="1" dirty="0">
                    <a:solidFill>
                      <a:srgbClr val="C00000"/>
                    </a:solidFill>
                  </a:rPr>
                  <a:t>Difficult for 3 combined function magnets (HD-Q-VD)</a:t>
                </a:r>
              </a:p>
            </p:txBody>
          </p:sp>
        </mc:Choice>
        <mc:Fallback xmlns="">
          <p:sp>
            <p:nvSpPr>
              <p:cNvPr id="11" name="CasellaDiTesto 10">
                <a:extLst>
                  <a:ext uri="{FF2B5EF4-FFF2-40B4-BE49-F238E27FC236}">
                    <a16:creationId xmlns:a16="http://schemas.microsoft.com/office/drawing/2014/main" id="{43B9FB18-E122-FE1A-7427-C24FD0C281B5}"/>
                  </a:ext>
                </a:extLst>
              </p:cNvPr>
              <p:cNvSpPr txBox="1">
                <a:spLocks noRot="1" noChangeAspect="1" noMove="1" noResize="1" noEditPoints="1" noAdjustHandles="1" noChangeArrowheads="1" noChangeShapeType="1" noTextEdit="1"/>
              </p:cNvSpPr>
              <p:nvPr/>
            </p:nvSpPr>
            <p:spPr>
              <a:xfrm>
                <a:off x="470647" y="3082740"/>
                <a:ext cx="8671067" cy="2108269"/>
              </a:xfrm>
              <a:prstGeom prst="rect">
                <a:avLst/>
              </a:prstGeom>
              <a:blipFill>
                <a:blip r:embed="rId9"/>
                <a:stretch>
                  <a:fillRect b="-3757"/>
                </a:stretch>
              </a:blipFill>
            </p:spPr>
            <p:txBody>
              <a:bodyPr/>
              <a:lstStyle/>
              <a:p>
                <a:r>
                  <a:rPr lang="it-IT">
                    <a:noFill/>
                  </a:rPr>
                  <a:t> </a:t>
                </a:r>
              </a:p>
            </p:txBody>
          </p:sp>
        </mc:Fallback>
      </mc:AlternateContent>
      <p:pic>
        <p:nvPicPr>
          <p:cNvPr id="12" name="Immagine 11">
            <a:extLst>
              <a:ext uri="{FF2B5EF4-FFF2-40B4-BE49-F238E27FC236}">
                <a16:creationId xmlns:a16="http://schemas.microsoft.com/office/drawing/2014/main" id="{E96411E7-4001-9A2A-E554-65CB913D5910}"/>
              </a:ext>
            </a:extLst>
          </p:cNvPr>
          <p:cNvPicPr>
            <a:picLocks noChangeAspect="1"/>
          </p:cNvPicPr>
          <p:nvPr/>
        </p:nvPicPr>
        <p:blipFill>
          <a:blip r:embed="rId10"/>
          <a:stretch>
            <a:fillRect/>
          </a:stretch>
        </p:blipFill>
        <p:spPr>
          <a:xfrm>
            <a:off x="6949057" y="5212007"/>
            <a:ext cx="1548888" cy="1073087"/>
          </a:xfrm>
          <a:prstGeom prst="rect">
            <a:avLst/>
          </a:prstGeom>
        </p:spPr>
      </p:pic>
      <p:sp>
        <p:nvSpPr>
          <p:cNvPr id="14" name="Segnaposto piè di pagina 13">
            <a:extLst>
              <a:ext uri="{FF2B5EF4-FFF2-40B4-BE49-F238E27FC236}">
                <a16:creationId xmlns:a16="http://schemas.microsoft.com/office/drawing/2014/main" id="{8DA566F3-EC28-1E7B-67F5-15CFCF24795F}"/>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1628717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1E8A2-5A60-2474-1E2B-13098DF968D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EFBB70FD-7D0C-329B-FDE0-ED8C341CE6B6}"/>
                  </a:ext>
                </a:extLst>
              </p:cNvPr>
              <p:cNvSpPr txBox="1"/>
              <p:nvPr/>
            </p:nvSpPr>
            <p:spPr>
              <a:xfrm>
                <a:off x="848140" y="1380757"/>
                <a:ext cx="11106437" cy="4231928"/>
              </a:xfrm>
              <a:prstGeom prst="rect">
                <a:avLst/>
              </a:prstGeom>
              <a:noFill/>
            </p:spPr>
            <p:txBody>
              <a:bodyPr wrap="square" rtlCol="0">
                <a:spAutoFit/>
              </a:bodyPr>
              <a:lstStyle/>
              <a:p>
                <a:pPr marL="342900" indent="-342900">
                  <a:buFont typeface="Arial" panose="020B0604020202020204" pitchFamily="34" charset="0"/>
                  <a:buChar char="•"/>
                </a:pPr>
                <a:r>
                  <a:rPr lang="it-IT" sz="2200" dirty="0">
                    <a:latin typeface="Calibri" panose="020F0502020204030204" pitchFamily="34" charset="0"/>
                    <a:cs typeface="Calibri" panose="020F0502020204030204" pitchFamily="34" charset="0"/>
                  </a:rPr>
                  <a:t>Implementation of </a:t>
                </a:r>
                <a:r>
                  <a:rPr lang="it-IT" sz="2200" dirty="0" err="1">
                    <a:latin typeface="Calibri" panose="020F0502020204030204" pitchFamily="34" charset="0"/>
                    <a:cs typeface="Calibri" panose="020F0502020204030204" pitchFamily="34" charset="0"/>
                  </a:rPr>
                  <a:t>actual</a:t>
                </a:r>
                <a:r>
                  <a:rPr lang="it-IT" sz="2200" dirty="0">
                    <a:latin typeface="Calibri" panose="020F0502020204030204" pitchFamily="34" charset="0"/>
                    <a:cs typeface="Calibri" panose="020F0502020204030204" pitchFamily="34" charset="0"/>
                  </a:rPr>
                  <a:t> </a:t>
                </a:r>
                <a:r>
                  <a:rPr lang="it-IT" sz="2200" b="1" dirty="0">
                    <a:latin typeface="Calibri" panose="020F0502020204030204" pitchFamily="34" charset="0"/>
                    <a:cs typeface="Calibri" panose="020F0502020204030204" pitchFamily="34" charset="0"/>
                  </a:rPr>
                  <a:t>stress management </a:t>
                </a:r>
                <a:r>
                  <a:rPr lang="it-IT" sz="2200" b="1" dirty="0" err="1">
                    <a:latin typeface="Calibri" panose="020F0502020204030204" pitchFamily="34" charset="0"/>
                    <a:cs typeface="Calibri" panose="020F0502020204030204" pitchFamily="34" charset="0"/>
                  </a:rPr>
                  <a:t>solutions</a:t>
                </a:r>
                <a:r>
                  <a:rPr lang="it-IT" sz="2200" b="1" dirty="0">
                    <a:latin typeface="Calibri" panose="020F0502020204030204" pitchFamily="34" charset="0"/>
                    <a:cs typeface="Calibri" panose="020F0502020204030204" pitchFamily="34" charset="0"/>
                  </a:rPr>
                  <a:t> for Cos</a:t>
                </a:r>
                <a14:m>
                  <m:oMath xmlns:m="http://schemas.openxmlformats.org/officeDocument/2006/math">
                    <m:r>
                      <a:rPr lang="it-IT" sz="2200" b="1" i="1" smtClean="0">
                        <a:latin typeface="Cambria Math" panose="02040503050406030204" pitchFamily="18" charset="0"/>
                        <a:cs typeface="Calibri" panose="020F0502020204030204" pitchFamily="34" charset="0"/>
                      </a:rPr>
                      <m:t>𝜽</m:t>
                    </m:r>
                  </m:oMath>
                </a14:m>
                <a:r>
                  <a:rPr lang="en-GB" sz="2200" b="1" dirty="0">
                    <a:latin typeface="Calibri" panose="020F0502020204030204" pitchFamily="34" charset="0"/>
                    <a:cs typeface="Calibri" panose="020F0502020204030204" pitchFamily="34" charset="0"/>
                  </a:rPr>
                  <a:t> magnet design</a:t>
                </a:r>
              </a:p>
              <a:p>
                <a:pPr lvl="1"/>
                <a:r>
                  <a:rPr lang="en-GB" sz="2000" dirty="0"/>
                  <a:t>Existing solutions </a:t>
                </a:r>
                <a:r>
                  <a:rPr lang="en-GB" sz="2000" b="1" dirty="0"/>
                  <a:t>already considered for hadron colliders </a:t>
                </a:r>
                <a:r>
                  <a:rPr lang="en-GB" sz="2000" dirty="0"/>
                  <a:t>within </a:t>
                </a:r>
                <a:r>
                  <a:rPr lang="en-GB" sz="2000" b="1" dirty="0"/>
                  <a:t>US-MDP program</a:t>
                </a:r>
              </a:p>
              <a:p>
                <a:pPr marL="342900" indent="-342900">
                  <a:spcBef>
                    <a:spcPts val="1200"/>
                  </a:spcBef>
                  <a:buFont typeface="Arial" panose="020B0604020202020204" pitchFamily="34" charset="0"/>
                  <a:buChar char="•"/>
                </a:pPr>
                <a:r>
                  <a:rPr lang="en-GB" sz="2200" dirty="0">
                    <a:latin typeface="Calibri" panose="020F0502020204030204" pitchFamily="34" charset="0"/>
                    <a:cs typeface="Calibri" panose="020F0502020204030204" pitchFamily="34" charset="0"/>
                  </a:rPr>
                  <a:t>Block Coil Design: analysis of </a:t>
                </a:r>
                <a:r>
                  <a:rPr lang="en-GB" sz="2200" b="1" dirty="0">
                    <a:latin typeface="Calibri" panose="020F0502020204030204" pitchFamily="34" charset="0"/>
                    <a:cs typeface="Calibri" panose="020F0502020204030204" pitchFamily="34" charset="0"/>
                  </a:rPr>
                  <a:t>persistent current </a:t>
                </a:r>
                <a:r>
                  <a:rPr lang="en-GB" sz="2200" dirty="0">
                    <a:latin typeface="Calibri" panose="020F0502020204030204" pitchFamily="34" charset="0"/>
                    <a:cs typeface="Calibri" panose="020F0502020204030204" pitchFamily="34" charset="0"/>
                  </a:rPr>
                  <a:t>effect on both EM and mechanical performances: use of both analytical models and FEM methods (T-A formulation)</a:t>
                </a:r>
              </a:p>
              <a:p>
                <a:pPr marL="342900" indent="-342900">
                  <a:spcBef>
                    <a:spcPts val="1200"/>
                  </a:spcBef>
                  <a:buFont typeface="Arial" panose="020B0604020202020204" pitchFamily="34" charset="0"/>
                  <a:buChar char="•"/>
                </a:pPr>
                <a:r>
                  <a:rPr lang="en-GB" sz="2200" dirty="0">
                    <a:latin typeface="Calibri" panose="020F0502020204030204" pitchFamily="34" charset="0"/>
                    <a:cs typeface="Calibri" panose="020F0502020204030204" pitchFamily="34" charset="0"/>
                  </a:rPr>
                  <a:t>Extended </a:t>
                </a:r>
                <a:r>
                  <a:rPr lang="en-GB" sz="2200" b="1" dirty="0">
                    <a:latin typeface="Calibri" panose="020F0502020204030204" pitchFamily="34" charset="0"/>
                    <a:cs typeface="Calibri" panose="020F0502020204030204" pitchFamily="34" charset="0"/>
                  </a:rPr>
                  <a:t>mechanical analysis </a:t>
                </a:r>
                <a:r>
                  <a:rPr lang="en-GB" sz="2200" dirty="0">
                    <a:latin typeface="Calibri" panose="020F0502020204030204" pitchFamily="34" charset="0"/>
                    <a:cs typeface="Calibri" panose="020F0502020204030204" pitchFamily="34" charset="0"/>
                  </a:rPr>
                  <a:t>(</a:t>
                </a:r>
                <a:r>
                  <a:rPr lang="en-GB" sz="2200" b="1" dirty="0">
                    <a:latin typeface="Calibri" panose="020F0502020204030204" pitchFamily="34" charset="0"/>
                    <a:cs typeface="Calibri" panose="020F0502020204030204" pitchFamily="34" charset="0"/>
                  </a:rPr>
                  <a:t>assembly, cooling down and magnet energization</a:t>
                </a:r>
                <a:r>
                  <a:rPr lang="en-GB" sz="2200" dirty="0">
                    <a:latin typeface="Calibri" panose="020F0502020204030204" pitchFamily="34" charset="0"/>
                    <a:cs typeface="Calibri" panose="020F0502020204030204" pitchFamily="34" charset="0"/>
                  </a:rPr>
                  <a:t>)</a:t>
                </a:r>
              </a:p>
              <a:p>
                <a:pPr lvl="1">
                  <a:spcBef>
                    <a:spcPts val="600"/>
                  </a:spcBef>
                </a:pPr>
                <a:r>
                  <a:rPr lang="en-GB" sz="2000" b="1" u="sng" dirty="0">
                    <a:latin typeface="Calibri" panose="020F0502020204030204" pitchFamily="34" charset="0"/>
                    <a:cs typeface="Calibri" panose="020F0502020204030204" pitchFamily="34" charset="0"/>
                  </a:rPr>
                  <a:t>No standard material properties </a:t>
                </a:r>
                <a:r>
                  <a:rPr lang="en-GB" sz="2000" dirty="0">
                    <a:latin typeface="Calibri" panose="020F0502020204030204" pitchFamily="34" charset="0"/>
                    <a:cs typeface="Calibri" panose="020F0502020204030204" pitchFamily="34" charset="0"/>
                  </a:rPr>
                  <a:t>available for MI stacked tape conductors</a:t>
                </a:r>
              </a:p>
              <a:p>
                <a:pPr marL="800100" lvl="1"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Starting from already considered properties for </a:t>
                </a:r>
                <a:r>
                  <a:rPr lang="en-GB" sz="2000" b="1" dirty="0">
                    <a:latin typeface="Calibri" panose="020F0502020204030204" pitchFamily="34" charset="0"/>
                    <a:cs typeface="Calibri" panose="020F0502020204030204" pitchFamily="34" charset="0"/>
                  </a:rPr>
                  <a:t>muon collider high field solenoids</a:t>
                </a:r>
                <a:r>
                  <a:rPr lang="en-GB" sz="2000" dirty="0">
                    <a:latin typeface="Calibri" panose="020F0502020204030204" pitchFamily="34" charset="0"/>
                    <a:cs typeface="Calibri" panose="020F0502020204030204" pitchFamily="34" charset="0"/>
                  </a:rPr>
                  <a:t> and synergic programs already focusing on HTS magnets</a:t>
                </a:r>
              </a:p>
              <a:p>
                <a:pPr lvl="1">
                  <a:spcBef>
                    <a:spcPts val="600"/>
                  </a:spcBef>
                </a:pPr>
                <a:r>
                  <a:rPr lang="en-GB" sz="2000" u="sng" dirty="0">
                    <a:latin typeface="Calibri" panose="020F0502020204030204" pitchFamily="34" charset="0"/>
                    <a:cs typeface="Calibri" panose="020F0502020204030204" pitchFamily="34" charset="0"/>
                  </a:rPr>
                  <a:t>MAIN question for mechanical models</a:t>
                </a:r>
                <a:r>
                  <a:rPr lang="en-GB" sz="2000" dirty="0">
                    <a:latin typeface="Calibri" panose="020F0502020204030204" pitchFamily="34" charset="0"/>
                    <a:cs typeface="Calibri" panose="020F0502020204030204" pitchFamily="34" charset="0"/>
                  </a:rPr>
                  <a:t>: How can we </a:t>
                </a:r>
                <a:r>
                  <a:rPr lang="en-GB" sz="2000" b="1" dirty="0">
                    <a:latin typeface="Calibri" panose="020F0502020204030204" pitchFamily="34" charset="0"/>
                    <a:cs typeface="Calibri" panose="020F0502020204030204" pitchFamily="34" charset="0"/>
                  </a:rPr>
                  <a:t>shift from tape to coil equivalent properties</a:t>
                </a:r>
                <a:r>
                  <a:rPr lang="en-GB" sz="20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r>
                  <a:rPr lang="en-GB" sz="2200" b="1" dirty="0">
                    <a:latin typeface="Calibri" panose="020F0502020204030204" pitchFamily="34" charset="0"/>
                    <a:cs typeface="Calibri" panose="020F0502020204030204" pitchFamily="34" charset="0"/>
                  </a:rPr>
                  <a:t>Winding trials </a:t>
                </a:r>
                <a:r>
                  <a:rPr lang="en-GB" sz="2200" dirty="0">
                    <a:latin typeface="Calibri" panose="020F0502020204030204" pitchFamily="34" charset="0"/>
                    <a:cs typeface="Calibri" panose="020F0502020204030204" pitchFamily="34" charset="0"/>
                  </a:rPr>
                  <a:t>to evaluate coil end design with the considered cable and coil geometries</a:t>
                </a:r>
              </a:p>
              <a:p>
                <a:pPr marL="800100" lvl="1" indent="-342900">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p:txBody>
          </p:sp>
        </mc:Choice>
        <mc:Fallback xmlns="">
          <p:sp>
            <p:nvSpPr>
              <p:cNvPr id="4" name="CasellaDiTesto 3">
                <a:extLst>
                  <a:ext uri="{FF2B5EF4-FFF2-40B4-BE49-F238E27FC236}">
                    <a16:creationId xmlns:a16="http://schemas.microsoft.com/office/drawing/2014/main" id="{EFBB70FD-7D0C-329B-FDE0-ED8C341CE6B6}"/>
                  </a:ext>
                </a:extLst>
              </p:cNvPr>
              <p:cNvSpPr txBox="1">
                <a:spLocks noRot="1" noChangeAspect="1" noMove="1" noResize="1" noEditPoints="1" noAdjustHandles="1" noChangeArrowheads="1" noChangeShapeType="1" noTextEdit="1"/>
              </p:cNvSpPr>
              <p:nvPr/>
            </p:nvSpPr>
            <p:spPr>
              <a:xfrm>
                <a:off x="848140" y="1380757"/>
                <a:ext cx="11106437" cy="4231928"/>
              </a:xfrm>
              <a:prstGeom prst="rect">
                <a:avLst/>
              </a:prstGeom>
              <a:blipFill>
                <a:blip r:embed="rId3"/>
                <a:stretch>
                  <a:fillRect l="-604" t="-1009"/>
                </a:stretch>
              </a:blipFill>
            </p:spPr>
            <p:txBody>
              <a:bodyPr/>
              <a:lstStyle/>
              <a:p>
                <a:r>
                  <a:rPr lang="it-IT">
                    <a:noFill/>
                  </a:rPr>
                  <a:t> </a:t>
                </a:r>
              </a:p>
            </p:txBody>
          </p:sp>
        </mc:Fallback>
      </mc:AlternateContent>
      <p:sp>
        <p:nvSpPr>
          <p:cNvPr id="7" name="Title 4">
            <a:extLst>
              <a:ext uri="{FF2B5EF4-FFF2-40B4-BE49-F238E27FC236}">
                <a16:creationId xmlns:a16="http://schemas.microsoft.com/office/drawing/2014/main" id="{24C1C135-4A47-CB94-C1DE-B0D56A82166A}"/>
              </a:ext>
            </a:extLst>
          </p:cNvPr>
          <p:cNvSpPr>
            <a:spLocks noGrp="1"/>
          </p:cNvSpPr>
          <p:nvPr>
            <p:ph type="title"/>
          </p:nvPr>
        </p:nvSpPr>
        <p:spPr>
          <a:xfrm>
            <a:off x="2565614" y="322258"/>
            <a:ext cx="9707671" cy="681159"/>
          </a:xfrm>
          <a:prstGeom prst="rect">
            <a:avLst/>
          </a:prstGeom>
        </p:spPr>
        <p:txBody>
          <a:bodyPr/>
          <a:lstStyle/>
          <a:p>
            <a:r>
              <a:rPr lang="en-GB" dirty="0"/>
              <a:t>Next Steps and Perspectives</a:t>
            </a:r>
          </a:p>
        </p:txBody>
      </p:sp>
      <p:sp>
        <p:nvSpPr>
          <p:cNvPr id="24" name="Segnaposto numero diapositiva 23">
            <a:extLst>
              <a:ext uri="{FF2B5EF4-FFF2-40B4-BE49-F238E27FC236}">
                <a16:creationId xmlns:a16="http://schemas.microsoft.com/office/drawing/2014/main" id="{14614707-06DB-CBE9-D228-26FC41DC07FD}"/>
              </a:ext>
            </a:extLst>
          </p:cNvPr>
          <p:cNvSpPr>
            <a:spLocks noGrp="1"/>
          </p:cNvSpPr>
          <p:nvPr>
            <p:ph type="sldNum" sz="quarter" idx="4"/>
          </p:nvPr>
        </p:nvSpPr>
        <p:spPr/>
        <p:txBody>
          <a:bodyPr/>
          <a:lstStyle/>
          <a:p>
            <a:fld id="{005C7FBA-D4E9-46CA-9321-3ADA2E368FCD}" type="slidenum">
              <a:rPr lang="en-GB" smtClean="0"/>
              <a:t>30</a:t>
            </a:fld>
            <a:endParaRPr lang="en-GB"/>
          </a:p>
        </p:txBody>
      </p:sp>
      <p:sp>
        <p:nvSpPr>
          <p:cNvPr id="6" name="Segnaposto piè di pagina 5">
            <a:extLst>
              <a:ext uri="{FF2B5EF4-FFF2-40B4-BE49-F238E27FC236}">
                <a16:creationId xmlns:a16="http://schemas.microsoft.com/office/drawing/2014/main" id="{2A9C0D63-FB9A-5A73-F037-6EF17CD47D10}"/>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3093705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AFEE-3B70-75EC-DFE7-CF2341296288}"/>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81321654-0F5B-6206-B149-55EF101D066D}"/>
              </a:ext>
            </a:extLst>
          </p:cNvPr>
          <p:cNvSpPr>
            <a:spLocks noGrp="1"/>
          </p:cNvSpPr>
          <p:nvPr>
            <p:ph type="title"/>
          </p:nvPr>
        </p:nvSpPr>
        <p:spPr>
          <a:xfrm>
            <a:off x="2565614" y="322258"/>
            <a:ext cx="9707671" cy="681159"/>
          </a:xfrm>
          <a:prstGeom prst="rect">
            <a:avLst/>
          </a:prstGeom>
        </p:spPr>
        <p:txBody>
          <a:bodyPr/>
          <a:lstStyle/>
          <a:p>
            <a:r>
              <a:rPr lang="en-GB" dirty="0"/>
              <a:t>Conclusions</a:t>
            </a:r>
          </a:p>
        </p:txBody>
      </p:sp>
      <p:sp>
        <p:nvSpPr>
          <p:cNvPr id="24" name="Segnaposto numero diapositiva 23">
            <a:extLst>
              <a:ext uri="{FF2B5EF4-FFF2-40B4-BE49-F238E27FC236}">
                <a16:creationId xmlns:a16="http://schemas.microsoft.com/office/drawing/2014/main" id="{1CD41E2A-421C-2C1D-3C7C-CFFAED4ACD5C}"/>
              </a:ext>
            </a:extLst>
          </p:cNvPr>
          <p:cNvSpPr>
            <a:spLocks noGrp="1"/>
          </p:cNvSpPr>
          <p:nvPr>
            <p:ph type="sldNum" sz="quarter" idx="4"/>
          </p:nvPr>
        </p:nvSpPr>
        <p:spPr/>
        <p:txBody>
          <a:bodyPr/>
          <a:lstStyle/>
          <a:p>
            <a:fld id="{005C7FBA-D4E9-46CA-9321-3ADA2E368FCD}" type="slidenum">
              <a:rPr lang="en-GB" smtClean="0"/>
              <a:t>31</a:t>
            </a:fld>
            <a:endParaRPr lang="en-GB"/>
          </a:p>
        </p:txBody>
      </p:sp>
      <p:sp>
        <p:nvSpPr>
          <p:cNvPr id="9" name="CasellaDiTesto 8">
            <a:extLst>
              <a:ext uri="{FF2B5EF4-FFF2-40B4-BE49-F238E27FC236}">
                <a16:creationId xmlns:a16="http://schemas.microsoft.com/office/drawing/2014/main" id="{38A93C46-C548-606B-A808-BAD486748044}"/>
              </a:ext>
            </a:extLst>
          </p:cNvPr>
          <p:cNvSpPr txBox="1"/>
          <p:nvPr/>
        </p:nvSpPr>
        <p:spPr>
          <a:xfrm>
            <a:off x="584191" y="1298954"/>
            <a:ext cx="11216249" cy="393954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2000" dirty="0"/>
              <a:t>Development of innovative </a:t>
            </a:r>
            <a:r>
              <a:rPr lang="en-GB" sz="2000" b="1" dirty="0"/>
              <a:t>analytical approach for lattice design iteration and fast feedback </a:t>
            </a:r>
          </a:p>
          <a:p>
            <a:pPr marL="742950" lvl="1" indent="-285750">
              <a:buFont typeface="Arial" panose="020B0604020202020204" pitchFamily="34" charset="0"/>
              <a:buChar char="•"/>
            </a:pPr>
            <a:r>
              <a:rPr lang="en-GB" sz="1600" b="1" dirty="0"/>
              <a:t>Different configurations considered (Dipoles, Quadrupoles, CFMs)</a:t>
            </a:r>
          </a:p>
          <a:p>
            <a:pPr marL="285750" indent="-285750">
              <a:spcBef>
                <a:spcPts val="600"/>
              </a:spcBef>
              <a:buFont typeface="Arial" panose="020B0604020202020204" pitchFamily="34" charset="0"/>
              <a:buChar char="•"/>
            </a:pPr>
            <a:r>
              <a:rPr lang="en-GB" sz="2000" b="1" dirty="0"/>
              <a:t>FEM models </a:t>
            </a:r>
            <a:r>
              <a:rPr lang="en-GB" sz="2000" dirty="0"/>
              <a:t>for </a:t>
            </a:r>
            <a:r>
              <a:rPr lang="en-GB" sz="2000" b="1" dirty="0"/>
              <a:t>ARC </a:t>
            </a:r>
            <a:r>
              <a:rPr lang="en-GB" sz="2000" dirty="0"/>
              <a:t>large aperture high field </a:t>
            </a:r>
            <a:r>
              <a:rPr lang="en-GB" sz="2000" b="1" dirty="0"/>
              <a:t>HTS dipoles </a:t>
            </a:r>
            <a:endParaRPr lang="en-GB" sz="2000" dirty="0"/>
          </a:p>
          <a:p>
            <a:pPr marL="742950" lvl="1" indent="-285750">
              <a:buFont typeface="Arial" panose="020B0604020202020204" pitchFamily="34" charset="0"/>
              <a:buChar char="•"/>
            </a:pPr>
            <a:r>
              <a:rPr lang="en-GB" sz="1600" dirty="0"/>
              <a:t>Presently developed to address </a:t>
            </a:r>
            <a:r>
              <a:rPr lang="en-GB" sz="1600" b="1" dirty="0"/>
              <a:t>technological challenges </a:t>
            </a:r>
            <a:r>
              <a:rPr lang="en-GB" sz="1600" dirty="0"/>
              <a:t>to be solved during the R&amp;D phase of superconducting magnet development</a:t>
            </a:r>
          </a:p>
          <a:p>
            <a:pPr marL="342900" indent="-342900">
              <a:spcBef>
                <a:spcPts val="600"/>
              </a:spcBef>
              <a:buFont typeface="Arial" panose="020B0604020202020204" pitchFamily="34" charset="0"/>
              <a:buChar char="•"/>
            </a:pPr>
            <a:r>
              <a:rPr lang="en-GB" sz="2000" dirty="0"/>
              <a:t>Analytical/FEM models for </a:t>
            </a:r>
            <a:r>
              <a:rPr lang="en-GB" sz="2000" b="1" dirty="0"/>
              <a:t>persistent current analysis </a:t>
            </a:r>
            <a:r>
              <a:rPr lang="en-GB" sz="2000" dirty="0"/>
              <a:t>already implemented </a:t>
            </a:r>
            <a:r>
              <a:rPr lang="en-GB" sz="2000" b="1" dirty="0"/>
              <a:t>for </a:t>
            </a:r>
            <a:r>
              <a:rPr lang="en-GB" sz="2000" b="1" dirty="0" err="1"/>
              <a:t>costheta</a:t>
            </a:r>
            <a:r>
              <a:rPr lang="en-GB" sz="2000" b="1" dirty="0"/>
              <a:t> </a:t>
            </a:r>
            <a:r>
              <a:rPr lang="en-GB" sz="2000" dirty="0"/>
              <a:t>(to be extended also at block coil design)</a:t>
            </a:r>
          </a:p>
          <a:p>
            <a:pPr marL="342900" indent="-342900">
              <a:spcBef>
                <a:spcPts val="600"/>
              </a:spcBef>
              <a:buFont typeface="Arial" panose="020B0604020202020204" pitchFamily="34" charset="0"/>
              <a:buChar char="•"/>
            </a:pPr>
            <a:r>
              <a:rPr lang="en-GB" sz="2000" b="1" dirty="0"/>
              <a:t>Stress management </a:t>
            </a:r>
            <a:r>
              <a:rPr lang="en-GB" sz="2000" dirty="0"/>
              <a:t>design (</a:t>
            </a:r>
            <a:r>
              <a:rPr lang="en-GB" sz="2000" b="1" dirty="0"/>
              <a:t>block coil </a:t>
            </a:r>
            <a:r>
              <a:rPr lang="en-GB" sz="2000" dirty="0"/>
              <a:t>already implemented) must be further studied</a:t>
            </a:r>
          </a:p>
          <a:p>
            <a:pPr marL="800100" lvl="1" indent="-342900">
              <a:buFont typeface="Arial" panose="020B0604020202020204" pitchFamily="34" charset="0"/>
              <a:buChar char="•"/>
            </a:pPr>
            <a:r>
              <a:rPr lang="en-GB" dirty="0"/>
              <a:t>Extensions to full magnet cycle </a:t>
            </a:r>
            <a:r>
              <a:rPr lang="en-GB" b="1" dirty="0"/>
              <a:t>(assembly, cool-down, energization)</a:t>
            </a:r>
            <a:endParaRPr lang="en-GB" sz="2000" b="1" dirty="0"/>
          </a:p>
          <a:p>
            <a:pPr marL="742950" lvl="1" indent="-285750">
              <a:buFont typeface="Arial" panose="020B0604020202020204" pitchFamily="34" charset="0"/>
              <a:buChar char="•"/>
            </a:pPr>
            <a:r>
              <a:rPr lang="en-GB" b="1" dirty="0" err="1"/>
              <a:t>Costheta</a:t>
            </a:r>
            <a:r>
              <a:rPr lang="en-GB" dirty="0"/>
              <a:t> magnet layout to be implemented</a:t>
            </a:r>
          </a:p>
          <a:p>
            <a:pPr marL="285750" indent="-285750">
              <a:spcBef>
                <a:spcPts val="600"/>
              </a:spcBef>
              <a:buFont typeface="Arial" panose="020B0604020202020204" pitchFamily="34" charset="0"/>
              <a:buChar char="•"/>
            </a:pPr>
            <a:r>
              <a:rPr lang="en-GB" sz="2000" b="1" dirty="0"/>
              <a:t>Input </a:t>
            </a:r>
            <a:r>
              <a:rPr lang="en-GB" sz="2000" dirty="0"/>
              <a:t>for lattice design </a:t>
            </a:r>
            <a:r>
              <a:rPr lang="en-GB" sz="2000" b="1" dirty="0"/>
              <a:t>given also for Field free region length </a:t>
            </a:r>
            <a:r>
              <a:rPr lang="en-GB" sz="2000" dirty="0"/>
              <a:t>and </a:t>
            </a:r>
            <a:r>
              <a:rPr lang="en-GB" sz="2000" b="1" dirty="0"/>
              <a:t>IR Field free drift space</a:t>
            </a:r>
          </a:p>
          <a:p>
            <a:pPr marL="742950" lvl="1" indent="-285750">
              <a:spcAft>
                <a:spcPts val="600"/>
              </a:spcAft>
              <a:buFont typeface="Arial" panose="020B0604020202020204" pitchFamily="34" charset="0"/>
              <a:buChar char="•"/>
            </a:pPr>
            <a:r>
              <a:rPr lang="en-GB" b="1" dirty="0"/>
              <a:t>Not yet full lattice parameters: IR quadrupoles and CFMs not yet defined</a:t>
            </a:r>
            <a:endParaRPr lang="en-GB" sz="2000" b="1" dirty="0"/>
          </a:p>
        </p:txBody>
      </p:sp>
      <p:sp>
        <p:nvSpPr>
          <p:cNvPr id="11" name="Segnaposto piè di pagina 10">
            <a:extLst>
              <a:ext uri="{FF2B5EF4-FFF2-40B4-BE49-F238E27FC236}">
                <a16:creationId xmlns:a16="http://schemas.microsoft.com/office/drawing/2014/main" id="{BCB5C76C-DD78-E63F-1443-3498EA3E4C96}"/>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
        <p:nvSpPr>
          <p:cNvPr id="3" name="CasellaDiTesto 2">
            <a:extLst>
              <a:ext uri="{FF2B5EF4-FFF2-40B4-BE49-F238E27FC236}">
                <a16:creationId xmlns:a16="http://schemas.microsoft.com/office/drawing/2014/main" id="{5BE27D5A-31A9-1A1B-FBC9-05D88892AF19}"/>
              </a:ext>
            </a:extLst>
          </p:cNvPr>
          <p:cNvSpPr txBox="1"/>
          <p:nvPr/>
        </p:nvSpPr>
        <p:spPr>
          <a:xfrm>
            <a:off x="584190" y="5138792"/>
            <a:ext cx="9619983" cy="677108"/>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GB" sz="2000" dirty="0">
                <a:cs typeface="Calibri" panose="020F0502020204030204" pitchFamily="34" charset="0"/>
              </a:rPr>
              <a:t>Up to now we can only cover detailed analysis </a:t>
            </a:r>
            <a:r>
              <a:rPr lang="en-GB" sz="2000" b="1" dirty="0">
                <a:cs typeface="Calibri" panose="020F0502020204030204" pitchFamily="34" charset="0"/>
              </a:rPr>
              <a:t>of ARC Dipoles</a:t>
            </a:r>
          </a:p>
          <a:p>
            <a:pPr marL="800100" lvl="1" indent="-342900">
              <a:buFont typeface="Arial" panose="020B0604020202020204" pitchFamily="34" charset="0"/>
              <a:buChar char="•"/>
            </a:pPr>
            <a:r>
              <a:rPr lang="en-GB" b="1" dirty="0">
                <a:cs typeface="Calibri" panose="020F0502020204030204" pitchFamily="34" charset="0"/>
              </a:rPr>
              <a:t>IR quadrupole </a:t>
            </a:r>
            <a:r>
              <a:rPr lang="en-GB" dirty="0">
                <a:cs typeface="Calibri" panose="020F0502020204030204" pitchFamily="34" charset="0"/>
              </a:rPr>
              <a:t>case study and </a:t>
            </a:r>
            <a:r>
              <a:rPr lang="en-GB" b="1" dirty="0">
                <a:cs typeface="Calibri" panose="020F0502020204030204" pitchFamily="34" charset="0"/>
              </a:rPr>
              <a:t>CFMs </a:t>
            </a:r>
            <a:r>
              <a:rPr lang="en-GB" dirty="0">
                <a:cs typeface="Calibri" panose="020F0502020204030204" pitchFamily="34" charset="0"/>
              </a:rPr>
              <a:t>have not been studied at with FEM models</a:t>
            </a:r>
          </a:p>
        </p:txBody>
      </p:sp>
    </p:spTree>
    <p:extLst>
      <p:ext uri="{BB962C8B-B14F-4D97-AF65-F5344CB8AC3E}">
        <p14:creationId xmlns:p14="http://schemas.microsoft.com/office/powerpoint/2010/main" val="212852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C9B9E-7D0B-46F9-B827-6B163B061515}"/>
            </a:ext>
          </a:extLst>
        </p:cNvPr>
        <p:cNvGrpSpPr/>
        <p:nvPr/>
      </p:nvGrpSpPr>
      <p:grpSpPr>
        <a:xfrm>
          <a:off x="0" y="0"/>
          <a:ext cx="0" cy="0"/>
          <a:chOff x="0" y="0"/>
          <a:chExt cx="0" cy="0"/>
        </a:xfrm>
      </p:grpSpPr>
      <p:pic>
        <p:nvPicPr>
          <p:cNvPr id="2" name="Image 15">
            <a:extLst>
              <a:ext uri="{FF2B5EF4-FFF2-40B4-BE49-F238E27FC236}">
                <a16:creationId xmlns:a16="http://schemas.microsoft.com/office/drawing/2014/main" id="{ED8CB3B8-5E21-54AE-827E-2ECC6C4EB135}"/>
              </a:ext>
            </a:extLst>
          </p:cNvPr>
          <p:cNvPicPr>
            <a:picLocks noChangeAspect="1"/>
          </p:cNvPicPr>
          <p:nvPr/>
        </p:nvPicPr>
        <p:blipFill>
          <a:blip r:embed="rId2"/>
          <a:stretch>
            <a:fillRect/>
          </a:stretch>
        </p:blipFill>
        <p:spPr>
          <a:xfrm>
            <a:off x="246888" y="6020303"/>
            <a:ext cx="3168098" cy="662224"/>
          </a:xfrm>
          <a:prstGeom prst="rect">
            <a:avLst/>
          </a:prstGeom>
        </p:spPr>
      </p:pic>
      <p:sp>
        <p:nvSpPr>
          <p:cNvPr id="3" name="TextBox 16">
            <a:extLst>
              <a:ext uri="{FF2B5EF4-FFF2-40B4-BE49-F238E27FC236}">
                <a16:creationId xmlns:a16="http://schemas.microsoft.com/office/drawing/2014/main" id="{F771AD02-EE37-8C12-33D0-B4F7A6DB5E9D}"/>
              </a:ext>
            </a:extLst>
          </p:cNvPr>
          <p:cNvSpPr txBox="1"/>
          <p:nvPr/>
        </p:nvSpPr>
        <p:spPr>
          <a:xfrm>
            <a:off x="0" y="6631136"/>
            <a:ext cx="12191997" cy="238527"/>
          </a:xfrm>
          <a:prstGeom prst="rect">
            <a:avLst/>
          </a:prstGeom>
          <a:noFill/>
        </p:spPr>
        <p:txBody>
          <a:bodyPr wrap="square">
            <a:spAutoFit/>
          </a:bodyPr>
          <a:lstStyle/>
          <a:p>
            <a:pPr algn="ctr"/>
            <a:r>
              <a:rPr kumimoji="0" lang="en-GB" sz="950" i="0" u="none" strike="noStrike" cap="none" normalizeH="0" baseline="0" noProof="0" dirty="0">
                <a:ln>
                  <a:noFill/>
                </a:ln>
                <a:solidFill>
                  <a:srgbClr val="FFFEEE"/>
                </a:solidFill>
                <a:effectLst/>
                <a:latin typeface="Arial Narrow" panose="020B0606020202030204" pitchFamily="34" charset="0"/>
                <a:cs typeface="Calibri" panose="020F0502020204030204" pitchFamily="34" charset="0"/>
              </a:rPr>
              <a:t>Funded by the European Union (EU). Views and opinions expressed are however those of the author only and do not necessarily reflect those of the EU or European Research Executive Agency (REA). Neither the EU nor the REA can be held responsible for them.</a:t>
            </a:r>
            <a:endParaRPr lang="en-GB" sz="950" noProof="0" dirty="0">
              <a:latin typeface="Arial Narrow" panose="020B0606020202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4106A54D-3EFB-BAAA-1A15-2254FE3654D4}"/>
              </a:ext>
            </a:extLst>
          </p:cNvPr>
          <p:cNvSpPr txBox="1"/>
          <p:nvPr/>
        </p:nvSpPr>
        <p:spPr>
          <a:xfrm>
            <a:off x="1151689" y="2705725"/>
            <a:ext cx="5275580" cy="1446550"/>
          </a:xfrm>
          <a:prstGeom prst="rect">
            <a:avLst/>
          </a:prstGeom>
          <a:noFill/>
        </p:spPr>
        <p:txBody>
          <a:bodyPr wrap="square" rtlCol="0">
            <a:spAutoFit/>
          </a:bodyPr>
          <a:lstStyle/>
          <a:p>
            <a:r>
              <a:rPr lang="en-GB" sz="4400" i="1" noProof="0" dirty="0">
                <a:solidFill>
                  <a:schemeClr val="bg1"/>
                </a:solidFill>
                <a:latin typeface="Segoe UI Semibold" panose="020B0702040204020203" pitchFamily="34" charset="0"/>
                <a:cs typeface="Segoe UI Semibold" panose="020B0702040204020203" pitchFamily="34" charset="0"/>
              </a:rPr>
              <a:t>Thank you for your attention!</a:t>
            </a:r>
            <a:endParaRPr lang="en-GB" i="1" noProof="0"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28554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17446-6E3B-251F-0BCA-756454D434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34F6AE3-6327-9A98-9682-366215BFC5EB}"/>
              </a:ext>
            </a:extLst>
          </p:cNvPr>
          <p:cNvSpPr>
            <a:spLocks noGrp="1"/>
          </p:cNvSpPr>
          <p:nvPr>
            <p:ph type="title"/>
          </p:nvPr>
        </p:nvSpPr>
        <p:spPr>
          <a:xfrm>
            <a:off x="2565614" y="322258"/>
            <a:ext cx="9707671" cy="681159"/>
          </a:xfrm>
          <a:prstGeom prst="rect">
            <a:avLst/>
          </a:prstGeom>
        </p:spPr>
        <p:txBody>
          <a:bodyPr/>
          <a:lstStyle/>
          <a:p>
            <a:r>
              <a:rPr lang="en-GB" dirty="0"/>
              <a:t>Recommendations for ESPP</a:t>
            </a:r>
          </a:p>
        </p:txBody>
      </p:sp>
      <p:sp>
        <p:nvSpPr>
          <p:cNvPr id="21" name="Segnaposto piè di pagina 20">
            <a:extLst>
              <a:ext uri="{FF2B5EF4-FFF2-40B4-BE49-F238E27FC236}">
                <a16:creationId xmlns:a16="http://schemas.microsoft.com/office/drawing/2014/main" id="{25026E36-6BDC-B472-090E-8D201CC6E864}"/>
              </a:ext>
            </a:extLst>
          </p:cNvPr>
          <p:cNvSpPr>
            <a:spLocks noGrp="1"/>
          </p:cNvSpPr>
          <p:nvPr>
            <p:ph type="ftr" sz="quarter" idx="3"/>
          </p:nvPr>
        </p:nvSpPr>
        <p:spPr/>
        <p:txBody>
          <a:bodyPr/>
          <a:lstStyle/>
          <a:p>
            <a:r>
              <a:rPr lang="en-US">
                <a:latin typeface="Arial Narrow" panose="020B0604020202020204" pitchFamily="34" charset="0"/>
                <a:cs typeface="Arial Narrow" panose="020B0604020202020204" pitchFamily="34" charset="0"/>
              </a:rPr>
              <a:t>S. Mariotto, B. Caiffi - Collider Magnets - Seminar Series "National Lab Muon Accelerator Study Group"</a:t>
            </a:r>
            <a:endParaRPr lang="fr-FR" dirty="0">
              <a:latin typeface="Arial Narrow" panose="020B0604020202020204" pitchFamily="34" charset="0"/>
              <a:cs typeface="Arial Narrow" panose="020B0604020202020204" pitchFamily="34" charset="0"/>
            </a:endParaRPr>
          </a:p>
        </p:txBody>
      </p:sp>
      <p:sp>
        <p:nvSpPr>
          <p:cNvPr id="4" name="Slide Number Placeholder 3">
            <a:extLst>
              <a:ext uri="{FF2B5EF4-FFF2-40B4-BE49-F238E27FC236}">
                <a16:creationId xmlns:a16="http://schemas.microsoft.com/office/drawing/2014/main" id="{7698AB0D-7C51-2D9B-B46D-F1C981E05A3A}"/>
              </a:ext>
            </a:extLst>
          </p:cNvPr>
          <p:cNvSpPr>
            <a:spLocks noGrp="1"/>
          </p:cNvSpPr>
          <p:nvPr>
            <p:ph type="sldNum" sz="quarter" idx="4"/>
          </p:nvPr>
        </p:nvSpPr>
        <p:spPr/>
        <p:txBody>
          <a:bodyPr/>
          <a:lstStyle/>
          <a:p>
            <a:fld id="{005C7FBA-D4E9-46CA-9321-3ADA2E368FCD}" type="slidenum">
              <a:rPr lang="en-GB" smtClean="0"/>
              <a:t>33</a:t>
            </a:fld>
            <a:endParaRPr lang="en-GB"/>
          </a:p>
        </p:txBody>
      </p:sp>
      <p:pic>
        <p:nvPicPr>
          <p:cNvPr id="8" name="Image 4">
            <a:extLst>
              <a:ext uri="{FF2B5EF4-FFF2-40B4-BE49-F238E27FC236}">
                <a16:creationId xmlns:a16="http://schemas.microsoft.com/office/drawing/2014/main" id="{E004A809-E186-5AF6-17DC-E8C836ED2EE2}"/>
              </a:ext>
            </a:extLst>
          </p:cNvPr>
          <p:cNvPicPr>
            <a:picLocks noChangeAspect="1"/>
          </p:cNvPicPr>
          <p:nvPr/>
        </p:nvPicPr>
        <p:blipFill>
          <a:blip r:embed="rId3"/>
          <a:stretch>
            <a:fillRect/>
          </a:stretch>
        </p:blipFill>
        <p:spPr>
          <a:xfrm>
            <a:off x="10759501" y="161193"/>
            <a:ext cx="910841" cy="910841"/>
          </a:xfrm>
          <a:prstGeom prst="rect">
            <a:avLst/>
          </a:prstGeom>
        </p:spPr>
      </p:pic>
      <p:pic>
        <p:nvPicPr>
          <p:cNvPr id="7" name="Picture 6">
            <a:extLst>
              <a:ext uri="{FF2B5EF4-FFF2-40B4-BE49-F238E27FC236}">
                <a16:creationId xmlns:a16="http://schemas.microsoft.com/office/drawing/2014/main" id="{8815A81D-2EC4-53AB-2F08-8F531E08D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2977" y="250699"/>
            <a:ext cx="1207626" cy="61041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DF3F37E-837B-D1A5-AC81-4DA8F3EDA948}"/>
              </a:ext>
            </a:extLst>
          </p:cNvPr>
          <p:cNvSpPr txBox="1"/>
          <p:nvPr/>
        </p:nvSpPr>
        <p:spPr>
          <a:xfrm>
            <a:off x="207474" y="1454008"/>
            <a:ext cx="12197886" cy="923330"/>
          </a:xfrm>
          <a:prstGeom prst="rect">
            <a:avLst/>
          </a:prstGeom>
          <a:noFill/>
        </p:spPr>
        <p:txBody>
          <a:bodyPr wrap="square">
            <a:spAutoFit/>
          </a:bodyPr>
          <a:lstStyle/>
          <a:p>
            <a:pPr marL="285750" indent="-285750">
              <a:buFont typeface="Arial" panose="020B0604020202020204" pitchFamily="34" charset="0"/>
              <a:buChar char="•"/>
            </a:pPr>
            <a:r>
              <a:rPr lang="it-IT" dirty="0"/>
              <a:t>IMCC </a:t>
            </a:r>
            <a:r>
              <a:rPr lang="it-IT" dirty="0" err="1"/>
              <a:t>released</a:t>
            </a:r>
            <a:r>
              <a:rPr lang="it-IT" dirty="0"/>
              <a:t> a </a:t>
            </a:r>
            <a:r>
              <a:rPr lang="it-IT" dirty="0" err="1"/>
              <a:t>supplementary</a:t>
            </a:r>
            <a:r>
              <a:rPr lang="it-IT" dirty="0"/>
              <a:t> report to the </a:t>
            </a:r>
            <a:r>
              <a:rPr lang="it-IT" dirty="0" err="1"/>
              <a:t>European</a:t>
            </a:r>
            <a:r>
              <a:rPr lang="it-IT" dirty="0"/>
              <a:t> Strategy for </a:t>
            </a:r>
            <a:r>
              <a:rPr lang="it-IT" dirty="0" err="1"/>
              <a:t>Particle</a:t>
            </a:r>
            <a:r>
              <a:rPr lang="it-IT" dirty="0"/>
              <a:t> </a:t>
            </a:r>
            <a:r>
              <a:rPr lang="it-IT" dirty="0" err="1"/>
              <a:t>Physics</a:t>
            </a:r>
            <a:r>
              <a:rPr lang="it-IT" dirty="0"/>
              <a:t> (</a:t>
            </a:r>
            <a:r>
              <a:rPr lang="it-IT" b="0" u="sng" dirty="0">
                <a:effectLst/>
                <a:hlinkClick r:id="rId5"/>
              </a:rPr>
              <a:t>arXiv:2504.21417</a:t>
            </a:r>
            <a:r>
              <a:rPr lang="it-IT" b="0" u="sng" dirty="0">
                <a:effectLst/>
              </a:rPr>
              <a:t>)</a:t>
            </a:r>
          </a:p>
          <a:p>
            <a:pPr marL="285750" indent="-285750">
              <a:buFont typeface="Arial" panose="020B0604020202020204" pitchFamily="34" charset="0"/>
              <a:buChar char="•"/>
            </a:pPr>
            <a:r>
              <a:rPr lang="it-IT" b="0" dirty="0">
                <a:effectLst/>
              </a:rPr>
              <a:t>For the collider ring, the following </a:t>
            </a:r>
            <a:r>
              <a:rPr lang="it-IT" b="0" dirty="0" err="1">
                <a:effectLst/>
              </a:rPr>
              <a:t>staged</a:t>
            </a:r>
            <a:r>
              <a:rPr lang="it-IT" b="0" dirty="0">
                <a:effectLst/>
              </a:rPr>
              <a:t> options </a:t>
            </a:r>
            <a:r>
              <a:rPr lang="it-IT" b="0" dirty="0" err="1">
                <a:effectLst/>
              </a:rPr>
              <a:t>were</a:t>
            </a:r>
            <a:r>
              <a:rPr lang="it-IT" b="0" dirty="0">
                <a:effectLst/>
              </a:rPr>
              <a:t> </a:t>
            </a:r>
            <a:r>
              <a:rPr lang="it-IT" b="0" dirty="0" err="1">
                <a:effectLst/>
              </a:rPr>
              <a:t>reported</a:t>
            </a:r>
            <a:r>
              <a:rPr lang="it-IT" b="0" dirty="0">
                <a:effectLst/>
              </a:rPr>
              <a:t>: </a:t>
            </a:r>
          </a:p>
          <a:p>
            <a:r>
              <a:rPr lang="en-GB" dirty="0"/>
              <a:t>		</a:t>
            </a:r>
          </a:p>
        </p:txBody>
      </p:sp>
      <p:grpSp>
        <p:nvGrpSpPr>
          <p:cNvPr id="3" name="Gruppo 2">
            <a:extLst>
              <a:ext uri="{FF2B5EF4-FFF2-40B4-BE49-F238E27FC236}">
                <a16:creationId xmlns:a16="http://schemas.microsoft.com/office/drawing/2014/main" id="{F8C84BC8-D74A-5A9D-2A00-F0E85F900622}"/>
              </a:ext>
            </a:extLst>
          </p:cNvPr>
          <p:cNvGrpSpPr/>
          <p:nvPr/>
        </p:nvGrpSpPr>
        <p:grpSpPr>
          <a:xfrm>
            <a:off x="7601769" y="1757245"/>
            <a:ext cx="4199421" cy="2585323"/>
            <a:chOff x="3124200" y="2567940"/>
            <a:chExt cx="3453008" cy="1722120"/>
          </a:xfrm>
        </p:grpSpPr>
        <p:pic>
          <p:nvPicPr>
            <p:cNvPr id="6" name="Picture 2" descr="A table with numbers and symbols&#10;&#10;AI-generated content may be incorrect.">
              <a:extLst>
                <a:ext uri="{FF2B5EF4-FFF2-40B4-BE49-F238E27FC236}">
                  <a16:creationId xmlns:a16="http://schemas.microsoft.com/office/drawing/2014/main" id="{71DF2F89-AD5D-AB12-B033-E150873AF67E}"/>
                </a:ext>
              </a:extLst>
            </p:cNvPr>
            <p:cNvPicPr>
              <a:picLocks noChangeAspect="1"/>
            </p:cNvPicPr>
            <p:nvPr/>
          </p:nvPicPr>
          <p:blipFill>
            <a:blip r:embed="rId6" cstate="print">
              <a:extLst>
                <a:ext uri="{28A0092B-C50C-407E-A947-70E740481C1C}">
                  <a14:useLocalDpi xmlns:a14="http://schemas.microsoft.com/office/drawing/2010/main" val="0"/>
                </a:ext>
              </a:extLst>
            </a:blip>
            <a:srcRect r="76273"/>
            <a:stretch>
              <a:fillRect/>
            </a:stretch>
          </p:blipFill>
          <p:spPr>
            <a:xfrm>
              <a:off x="3124200" y="2567940"/>
              <a:ext cx="1410222" cy="1722120"/>
            </a:xfrm>
            <a:prstGeom prst="rect">
              <a:avLst/>
            </a:prstGeom>
          </p:spPr>
        </p:pic>
        <p:pic>
          <p:nvPicPr>
            <p:cNvPr id="10" name="Picture 2" descr="A table with numbers and symbols&#10;&#10;AI-generated content may be incorrect.">
              <a:extLst>
                <a:ext uri="{FF2B5EF4-FFF2-40B4-BE49-F238E27FC236}">
                  <a16:creationId xmlns:a16="http://schemas.microsoft.com/office/drawing/2014/main" id="{5896B311-2260-748A-C92F-6292E4EA485F}"/>
                </a:ext>
              </a:extLst>
            </p:cNvPr>
            <p:cNvPicPr>
              <a:picLocks noChangeAspect="1"/>
            </p:cNvPicPr>
            <p:nvPr/>
          </p:nvPicPr>
          <p:blipFill>
            <a:blip r:embed="rId6" cstate="print">
              <a:extLst>
                <a:ext uri="{28A0092B-C50C-407E-A947-70E740481C1C}">
                  <a14:useLocalDpi xmlns:a14="http://schemas.microsoft.com/office/drawing/2010/main" val="0"/>
                </a:ext>
              </a:extLst>
            </a:blip>
            <a:srcRect l="65631"/>
            <a:stretch>
              <a:fillRect/>
            </a:stretch>
          </p:blipFill>
          <p:spPr>
            <a:xfrm>
              <a:off x="4534422" y="2567940"/>
              <a:ext cx="2042786" cy="1722120"/>
            </a:xfrm>
            <a:prstGeom prst="rect">
              <a:avLst/>
            </a:prstGeom>
          </p:spPr>
        </p:pic>
      </p:grpSp>
      <p:grpSp>
        <p:nvGrpSpPr>
          <p:cNvPr id="11" name="Gruppo 10">
            <a:extLst>
              <a:ext uri="{FF2B5EF4-FFF2-40B4-BE49-F238E27FC236}">
                <a16:creationId xmlns:a16="http://schemas.microsoft.com/office/drawing/2014/main" id="{E76B60C1-1FAE-0CAD-EFEF-E9BE73008863}"/>
              </a:ext>
            </a:extLst>
          </p:cNvPr>
          <p:cNvGrpSpPr/>
          <p:nvPr/>
        </p:nvGrpSpPr>
        <p:grpSpPr>
          <a:xfrm>
            <a:off x="390809" y="4638717"/>
            <a:ext cx="6653199" cy="1751961"/>
            <a:chOff x="631521" y="4151980"/>
            <a:chExt cx="5892800" cy="1190828"/>
          </a:xfrm>
        </p:grpSpPr>
        <p:pic>
          <p:nvPicPr>
            <p:cNvPr id="12" name="Picture 3">
              <a:extLst>
                <a:ext uri="{FF2B5EF4-FFF2-40B4-BE49-F238E27FC236}">
                  <a16:creationId xmlns:a16="http://schemas.microsoft.com/office/drawing/2014/main" id="{9A196B4A-60B2-D2B9-1CDB-E6C8BB27E78B}"/>
                </a:ext>
              </a:extLst>
            </p:cNvPr>
            <p:cNvPicPr>
              <a:picLocks noChangeAspect="1"/>
            </p:cNvPicPr>
            <p:nvPr/>
          </p:nvPicPr>
          <p:blipFill rotWithShape="1">
            <a:blip r:embed="rId7"/>
            <a:srcRect l="7426" t="5864" r="9005" b="90477"/>
            <a:stretch>
              <a:fillRect/>
            </a:stretch>
          </p:blipFill>
          <p:spPr bwMode="auto">
            <a:xfrm>
              <a:off x="631521" y="4151980"/>
              <a:ext cx="5892800" cy="365126"/>
            </a:xfrm>
            <a:prstGeom prst="rect">
              <a:avLst/>
            </a:prstGeom>
            <a:ln>
              <a:noFill/>
            </a:ln>
            <a:extLst>
              <a:ext uri="{53640926-AAD7-44D8-BBD7-CCE9431645EC}">
                <a14:shadowObscured xmlns:a14="http://schemas.microsoft.com/office/drawing/2010/main"/>
              </a:ext>
            </a:extLst>
          </p:spPr>
        </p:pic>
        <p:pic>
          <p:nvPicPr>
            <p:cNvPr id="13" name="Picture 3">
              <a:extLst>
                <a:ext uri="{FF2B5EF4-FFF2-40B4-BE49-F238E27FC236}">
                  <a16:creationId xmlns:a16="http://schemas.microsoft.com/office/drawing/2014/main" id="{1D1712A9-DE20-9BE0-86B7-84BE07024895}"/>
                </a:ext>
              </a:extLst>
            </p:cNvPr>
            <p:cNvPicPr>
              <a:picLocks noChangeAspect="1"/>
            </p:cNvPicPr>
            <p:nvPr/>
          </p:nvPicPr>
          <p:blipFill rotWithShape="1">
            <a:blip r:embed="rId7"/>
            <a:srcRect l="7426" t="40817" r="9005" b="50205"/>
            <a:stretch>
              <a:fillRect/>
            </a:stretch>
          </p:blipFill>
          <p:spPr bwMode="auto">
            <a:xfrm>
              <a:off x="631521" y="4446953"/>
              <a:ext cx="5892800" cy="895855"/>
            </a:xfrm>
            <a:prstGeom prst="rect">
              <a:avLst/>
            </a:prstGeom>
            <a:ln>
              <a:noFill/>
            </a:ln>
            <a:extLst>
              <a:ext uri="{53640926-AAD7-44D8-BBD7-CCE9431645EC}">
                <a14:shadowObscured xmlns:a14="http://schemas.microsoft.com/office/drawing/2010/main"/>
              </a:ext>
            </a:extLst>
          </p:spPr>
        </p:pic>
      </p:grpSp>
      <p:sp>
        <p:nvSpPr>
          <p:cNvPr id="17" name="CasellaDiTesto 16">
            <a:extLst>
              <a:ext uri="{FF2B5EF4-FFF2-40B4-BE49-F238E27FC236}">
                <a16:creationId xmlns:a16="http://schemas.microsoft.com/office/drawing/2014/main" id="{04BB6C3E-2783-AEBB-9B61-8DF80E9D20E7}"/>
              </a:ext>
            </a:extLst>
          </p:cNvPr>
          <p:cNvSpPr txBox="1"/>
          <p:nvPr/>
        </p:nvSpPr>
        <p:spPr>
          <a:xfrm>
            <a:off x="390809" y="2132489"/>
            <a:ext cx="8079051" cy="2585323"/>
          </a:xfrm>
          <a:prstGeom prst="rect">
            <a:avLst/>
          </a:prstGeom>
          <a:noFill/>
        </p:spPr>
        <p:txBody>
          <a:bodyPr wrap="square">
            <a:spAutoFit/>
          </a:bodyPr>
          <a:lstStyle/>
          <a:p>
            <a:pPr marL="285750" indent="-285750">
              <a:buFont typeface="Wingdings" pitchFamily="2" charset="2"/>
              <a:buChar char="Ø"/>
            </a:pPr>
            <a:r>
              <a:rPr lang="en-GB" b="1" u="sng" dirty="0">
                <a:solidFill>
                  <a:schemeClr val="accent1"/>
                </a:solidFill>
              </a:rPr>
              <a:t>10 TeV in  a 10 km ring</a:t>
            </a:r>
          </a:p>
          <a:p>
            <a:pPr marL="742950" lvl="1" indent="-285750">
              <a:buFont typeface="Courier New" panose="02070309020205020404" pitchFamily="49" charset="0"/>
              <a:buChar char="o"/>
            </a:pPr>
            <a:r>
              <a:rPr lang="en-GB" dirty="0"/>
              <a:t>HTS magnets @ 20 K , 14 T -16 T in 140 mm aperture, TRL 3,4</a:t>
            </a:r>
          </a:p>
          <a:p>
            <a:pPr marL="285750" indent="-285750">
              <a:buFont typeface="Wingdings" pitchFamily="2" charset="2"/>
              <a:buChar char="Ø"/>
            </a:pPr>
            <a:r>
              <a:rPr lang="en-GB" b="1" u="sng" dirty="0">
                <a:solidFill>
                  <a:schemeClr val="accent1"/>
                </a:solidFill>
              </a:rPr>
              <a:t>3 TeV  in a 5 km ring </a:t>
            </a:r>
          </a:p>
          <a:p>
            <a:pPr marL="742950" lvl="1" indent="-285750">
              <a:buFont typeface="Courier New" panose="02070309020205020404" pitchFamily="49" charset="0"/>
              <a:buChar char="o"/>
            </a:pPr>
            <a:r>
              <a:rPr lang="en-GB" dirty="0"/>
              <a:t>LTS Nb</a:t>
            </a:r>
            <a:r>
              <a:rPr lang="en-GB" baseline="-25000" dirty="0"/>
              <a:t>3</a:t>
            </a:r>
            <a:r>
              <a:rPr lang="en-GB" dirty="0"/>
              <a:t>Sn magnets @ 4.5 K , 11 T in 160 mm aperture, TRL 6,7</a:t>
            </a:r>
          </a:p>
          <a:p>
            <a:pPr marL="285750" indent="-285750">
              <a:buFont typeface="Wingdings" pitchFamily="2" charset="2"/>
              <a:buChar char="Ø"/>
            </a:pPr>
            <a:r>
              <a:rPr lang="en-GB" b="1" u="sng" dirty="0">
                <a:solidFill>
                  <a:schemeClr val="accent1"/>
                </a:solidFill>
              </a:rPr>
              <a:t>6 TeV in a 10 km ring</a:t>
            </a:r>
          </a:p>
          <a:p>
            <a:pPr marL="800100" lvl="1" indent="-342900">
              <a:buFont typeface="Courier New" panose="02070309020205020404" pitchFamily="49" charset="0"/>
              <a:buChar char="o"/>
            </a:pPr>
            <a:r>
              <a:rPr lang="en-GB" dirty="0"/>
              <a:t>LTS Nb</a:t>
            </a:r>
            <a:r>
              <a:rPr lang="en-GB" baseline="-25000" dirty="0"/>
              <a:t>3</a:t>
            </a:r>
            <a:r>
              <a:rPr lang="en-GB" dirty="0"/>
              <a:t>Sn magnets @ 4.5 K, 11 T in 160 mm aperture, TRL 6,7 </a:t>
            </a:r>
          </a:p>
          <a:p>
            <a:pPr marL="285750" indent="-285750">
              <a:buFont typeface="Wingdings" pitchFamily="2" charset="2"/>
              <a:buChar char="Ø"/>
            </a:pPr>
            <a:r>
              <a:rPr lang="en-GB" b="1" u="sng" dirty="0">
                <a:solidFill>
                  <a:schemeClr val="accent1"/>
                </a:solidFill>
              </a:rPr>
              <a:t>3 TeV in a 10 km ring</a:t>
            </a:r>
          </a:p>
          <a:p>
            <a:pPr marL="742950" lvl="1" indent="-285750">
              <a:buFont typeface="Courier New" panose="02070309020205020404" pitchFamily="49" charset="0"/>
              <a:buChar char="o"/>
            </a:pPr>
            <a:r>
              <a:rPr lang="en-GB" dirty="0"/>
              <a:t>LTS </a:t>
            </a:r>
            <a:r>
              <a:rPr lang="en-GB" dirty="0" err="1"/>
              <a:t>NbTi</a:t>
            </a:r>
            <a:r>
              <a:rPr lang="en-GB" dirty="0"/>
              <a:t> magnets @ 4.5 K, 5 T in 160 mm aperture, TRL 7,8</a:t>
            </a:r>
          </a:p>
          <a:p>
            <a:pPr marL="285750" indent="-285750">
              <a:buFont typeface="Wingdings" pitchFamily="2" charset="2"/>
              <a:buChar char="Ø"/>
            </a:pPr>
            <a:endParaRPr lang="en-GB" dirty="0"/>
          </a:p>
        </p:txBody>
      </p:sp>
      <p:sp>
        <p:nvSpPr>
          <p:cNvPr id="20" name="CasellaDiTesto 19">
            <a:extLst>
              <a:ext uri="{FF2B5EF4-FFF2-40B4-BE49-F238E27FC236}">
                <a16:creationId xmlns:a16="http://schemas.microsoft.com/office/drawing/2014/main" id="{0A226D14-1956-FA49-0C02-38EA72620AD1}"/>
              </a:ext>
            </a:extLst>
          </p:cNvPr>
          <p:cNvSpPr txBox="1"/>
          <p:nvPr/>
        </p:nvSpPr>
        <p:spPr>
          <a:xfrm>
            <a:off x="7296970" y="4430772"/>
            <a:ext cx="4739640" cy="2062103"/>
          </a:xfrm>
          <a:prstGeom prst="rect">
            <a:avLst/>
          </a:prstGeom>
          <a:noFill/>
        </p:spPr>
        <p:txBody>
          <a:bodyPr wrap="square" rtlCol="0">
            <a:spAutoFit/>
          </a:bodyPr>
          <a:lstStyle/>
          <a:p>
            <a:r>
              <a:rPr lang="en-GB" sz="1600" dirty="0"/>
              <a:t>Main challenges identified:</a:t>
            </a:r>
          </a:p>
          <a:p>
            <a:pPr marL="285750" indent="-285750">
              <a:buFont typeface="Arial" panose="020B0604020202020204" pitchFamily="34" charset="0"/>
              <a:buChar char="•"/>
            </a:pPr>
            <a:r>
              <a:rPr lang="en-GB" sz="1600" dirty="0"/>
              <a:t>Reaching the desired field performance with HTS magnet technology</a:t>
            </a:r>
          </a:p>
          <a:p>
            <a:pPr marL="285750" indent="-285750">
              <a:buFont typeface="Arial" panose="020B0604020202020204" pitchFamily="34" charset="0"/>
              <a:buChar char="•"/>
            </a:pPr>
            <a:r>
              <a:rPr lang="en-GB" sz="1600" dirty="0"/>
              <a:t>Development of suitable winding technology</a:t>
            </a:r>
          </a:p>
          <a:p>
            <a:pPr marL="285750" indent="-285750">
              <a:buFont typeface="Arial" panose="020B0604020202020204" pitchFamily="34" charset="0"/>
              <a:buChar char="•"/>
            </a:pPr>
            <a:r>
              <a:rPr lang="en-GB" sz="1600" dirty="0"/>
              <a:t>Managing large forces and stresses</a:t>
            </a:r>
          </a:p>
          <a:p>
            <a:pPr marL="285750" indent="-285750">
              <a:buFont typeface="Arial" panose="020B0604020202020204" pitchFamily="34" charset="0"/>
              <a:buChar char="•"/>
            </a:pPr>
            <a:r>
              <a:rPr lang="en-GB" sz="1600" dirty="0"/>
              <a:t>Quench protection of magnets with large store energy (~MJ) and energy density (260 J/cm</a:t>
            </a:r>
            <a:r>
              <a:rPr lang="en-GB" sz="1600" baseline="30000" dirty="0"/>
              <a:t>3</a:t>
            </a:r>
            <a:r>
              <a:rPr lang="en-GB" sz="1600" dirty="0"/>
              <a:t>)</a:t>
            </a:r>
          </a:p>
          <a:p>
            <a:pPr marL="285750" indent="-285750">
              <a:buFont typeface="Arial" panose="020B0604020202020204" pitchFamily="34" charset="0"/>
              <a:buChar char="•"/>
            </a:pPr>
            <a:r>
              <a:rPr lang="en-GB" sz="1600" dirty="0"/>
              <a:t>Cost and sustainability</a:t>
            </a:r>
          </a:p>
        </p:txBody>
      </p:sp>
    </p:spTree>
    <p:extLst>
      <p:ext uri="{BB962C8B-B14F-4D97-AF65-F5344CB8AC3E}">
        <p14:creationId xmlns:p14="http://schemas.microsoft.com/office/powerpoint/2010/main" val="418257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E064-CF33-2CBC-0172-DCEBAD97453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2FE0C8-A511-2B73-C0BA-B355599FA5E1}"/>
              </a:ext>
            </a:extLst>
          </p:cNvPr>
          <p:cNvSpPr>
            <a:spLocks noGrp="1"/>
          </p:cNvSpPr>
          <p:nvPr>
            <p:ph type="sldNum" sz="quarter" idx="4"/>
          </p:nvPr>
        </p:nvSpPr>
        <p:spPr/>
        <p:txBody>
          <a:bodyPr/>
          <a:lstStyle/>
          <a:p>
            <a:fld id="{005C7FBA-D4E9-46CA-9321-3ADA2E368FCD}" type="slidenum">
              <a:rPr lang="en-GB" smtClean="0"/>
              <a:t>3</a:t>
            </a:fld>
            <a:endParaRPr lang="en-GB"/>
          </a:p>
        </p:txBody>
      </p:sp>
      <p:pic>
        <p:nvPicPr>
          <p:cNvPr id="12" name="Picture 29">
            <a:extLst>
              <a:ext uri="{FF2B5EF4-FFF2-40B4-BE49-F238E27FC236}">
                <a16:creationId xmlns:a16="http://schemas.microsoft.com/office/drawing/2014/main" id="{EB21E40A-A7E6-54E1-5222-7E28CFA00F98}"/>
              </a:ext>
            </a:extLst>
          </p:cNvPr>
          <p:cNvPicPr>
            <a:picLocks noChangeAspect="1"/>
          </p:cNvPicPr>
          <p:nvPr/>
        </p:nvPicPr>
        <p:blipFill>
          <a:blip r:embed="rId2"/>
          <a:stretch>
            <a:fillRect/>
          </a:stretch>
        </p:blipFill>
        <p:spPr>
          <a:xfrm>
            <a:off x="172955" y="1596540"/>
            <a:ext cx="11774305" cy="1659546"/>
          </a:xfrm>
          <a:prstGeom prst="rect">
            <a:avLst/>
          </a:prstGeom>
        </p:spPr>
      </p:pic>
      <p:sp>
        <p:nvSpPr>
          <p:cNvPr id="3" name="Rettangolo 2">
            <a:extLst>
              <a:ext uri="{FF2B5EF4-FFF2-40B4-BE49-F238E27FC236}">
                <a16:creationId xmlns:a16="http://schemas.microsoft.com/office/drawing/2014/main" id="{47699D98-CAAF-F2A2-B87E-59F46E212F32}"/>
              </a:ext>
            </a:extLst>
          </p:cNvPr>
          <p:cNvSpPr/>
          <p:nvPr/>
        </p:nvSpPr>
        <p:spPr>
          <a:xfrm>
            <a:off x="172955" y="1787480"/>
            <a:ext cx="10719000" cy="1468605"/>
          </a:xfrm>
          <a:prstGeom prst="rect">
            <a:avLst/>
          </a:prstGeom>
          <a:solidFill>
            <a:schemeClr val="bg2">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solidFill>
            </a:endParaRPr>
          </a:p>
        </p:txBody>
      </p:sp>
      <p:sp>
        <p:nvSpPr>
          <p:cNvPr id="15" name="CasellaDiTesto 14">
            <a:extLst>
              <a:ext uri="{FF2B5EF4-FFF2-40B4-BE49-F238E27FC236}">
                <a16:creationId xmlns:a16="http://schemas.microsoft.com/office/drawing/2014/main" id="{F4C973BD-3745-D314-EB17-F9B9ADDFC6A3}"/>
              </a:ext>
            </a:extLst>
          </p:cNvPr>
          <p:cNvSpPr txBox="1"/>
          <p:nvPr/>
        </p:nvSpPr>
        <p:spPr>
          <a:xfrm>
            <a:off x="172955" y="3505338"/>
            <a:ext cx="4612681" cy="3170099"/>
          </a:xfrm>
          <a:prstGeom prst="rect">
            <a:avLst/>
          </a:prstGeom>
          <a:noFill/>
        </p:spPr>
        <p:txBody>
          <a:bodyPr wrap="square" rtlCol="0">
            <a:spAutoFit/>
          </a:bodyPr>
          <a:lstStyle/>
          <a:p>
            <a:pPr marL="285750" indent="-285750">
              <a:spcBef>
                <a:spcPts val="600"/>
              </a:spcBef>
              <a:buFont typeface="Wingdings" pitchFamily="2" charset="2"/>
              <a:buChar char="Ø"/>
            </a:pPr>
            <a:r>
              <a:rPr lang="en-GB" b="1" noProof="0" dirty="0">
                <a:solidFill>
                  <a:srgbClr val="FF0000"/>
                </a:solidFill>
              </a:rPr>
              <a:t>High Magnetic Field (B): </a:t>
            </a:r>
            <a:r>
              <a:rPr lang="en-GB" noProof="0" dirty="0"/>
              <a:t>enables a more compact collider design</a:t>
            </a:r>
          </a:p>
          <a:p>
            <a:pPr marL="285750" indent="-285750">
              <a:spcBef>
                <a:spcPts val="600"/>
              </a:spcBef>
              <a:buFont typeface="Wingdings" pitchFamily="2" charset="2"/>
              <a:buChar char="Ø"/>
            </a:pPr>
            <a:r>
              <a:rPr lang="en-GB" b="1" noProof="0" dirty="0">
                <a:solidFill>
                  <a:srgbClr val="FF0000"/>
                </a:solidFill>
              </a:rPr>
              <a:t>High Gradient (G): </a:t>
            </a:r>
            <a:r>
              <a:rPr lang="en-GB" noProof="0" dirty="0"/>
              <a:t>allows for a low β* to minimize beam emittance</a:t>
            </a:r>
          </a:p>
          <a:p>
            <a:pPr marL="285750" indent="-285750">
              <a:spcBef>
                <a:spcPts val="600"/>
              </a:spcBef>
              <a:buFont typeface="Wingdings" pitchFamily="2" charset="2"/>
              <a:buChar char="Ø"/>
            </a:pPr>
            <a:r>
              <a:rPr lang="en-GB" b="1" noProof="0" dirty="0">
                <a:solidFill>
                  <a:srgbClr val="FF0000"/>
                </a:solidFill>
              </a:rPr>
              <a:t>Large Aperture: </a:t>
            </a:r>
            <a:r>
              <a:rPr lang="en-GB" noProof="0" dirty="0"/>
              <a:t>W shield to reduce the heat load caused by muon decay products</a:t>
            </a:r>
          </a:p>
          <a:p>
            <a:pPr marL="285750" indent="-285750">
              <a:spcBef>
                <a:spcPts val="600"/>
              </a:spcBef>
              <a:buFont typeface="Wingdings" pitchFamily="2" charset="2"/>
              <a:buChar char="Ø"/>
            </a:pPr>
            <a:r>
              <a:rPr lang="en-GB" b="1" noProof="0" dirty="0">
                <a:solidFill>
                  <a:srgbClr val="FF0000"/>
                </a:solidFill>
              </a:rPr>
              <a:t>Combined Function Magnets: </a:t>
            </a:r>
            <a:r>
              <a:rPr lang="en-GB" noProof="0" dirty="0"/>
              <a:t>avoid straight sections to mitigate neutrino-induced radiation</a:t>
            </a:r>
          </a:p>
          <a:p>
            <a:pPr lvl="1">
              <a:spcBef>
                <a:spcPts val="600"/>
              </a:spcBef>
            </a:pPr>
            <a:endParaRPr lang="en-GB" dirty="0"/>
          </a:p>
        </p:txBody>
      </p:sp>
      <p:sp>
        <p:nvSpPr>
          <p:cNvPr id="8" name="CasellaDiTesto 7">
            <a:extLst>
              <a:ext uri="{FF2B5EF4-FFF2-40B4-BE49-F238E27FC236}">
                <a16:creationId xmlns:a16="http://schemas.microsoft.com/office/drawing/2014/main" id="{09D2375B-C74C-8C6D-4089-F5602958ECE7}"/>
              </a:ext>
            </a:extLst>
          </p:cNvPr>
          <p:cNvSpPr txBox="1"/>
          <p:nvPr/>
        </p:nvSpPr>
        <p:spPr>
          <a:xfrm>
            <a:off x="5646522" y="3270497"/>
            <a:ext cx="3088037" cy="461665"/>
          </a:xfrm>
          <a:prstGeom prst="rect">
            <a:avLst/>
          </a:prstGeom>
          <a:noFill/>
        </p:spPr>
        <p:txBody>
          <a:bodyPr wrap="square" rtlCol="0">
            <a:spAutoFit/>
          </a:bodyPr>
          <a:lstStyle/>
          <a:p>
            <a:r>
              <a:rPr lang="en-GB" sz="2400" b="1" u="sng" dirty="0"/>
              <a:t>Radial Build</a:t>
            </a:r>
            <a:r>
              <a:rPr lang="en-GB" sz="2400" b="1" u="sng" baseline="30000" dirty="0"/>
              <a:t>[1][2]</a:t>
            </a:r>
          </a:p>
        </p:txBody>
      </p:sp>
      <p:sp>
        <p:nvSpPr>
          <p:cNvPr id="11" name="TextBox 61">
            <a:extLst>
              <a:ext uri="{FF2B5EF4-FFF2-40B4-BE49-F238E27FC236}">
                <a16:creationId xmlns:a16="http://schemas.microsoft.com/office/drawing/2014/main" id="{D99E9B84-77D3-FF51-BD7D-07D78ADC46E9}"/>
              </a:ext>
            </a:extLst>
          </p:cNvPr>
          <p:cNvSpPr txBox="1"/>
          <p:nvPr/>
        </p:nvSpPr>
        <p:spPr>
          <a:xfrm>
            <a:off x="3271955" y="6031673"/>
            <a:ext cx="7380448" cy="246221"/>
          </a:xfrm>
          <a:prstGeom prst="rect">
            <a:avLst/>
          </a:prstGeom>
          <a:noFill/>
        </p:spPr>
        <p:txBody>
          <a:bodyPr wrap="square">
            <a:spAutoFit/>
          </a:bodyPr>
          <a:lstStyle/>
          <a:p>
            <a:r>
              <a:rPr lang="en-US" sz="1000" i="1" dirty="0">
                <a:cs typeface="Calibri" panose="020F0502020204030204" pitchFamily="34" charset="0"/>
              </a:rPr>
              <a:t>[1]</a:t>
            </a:r>
            <a:r>
              <a:rPr lang="en-US" sz="1000" i="1" baseline="30000" dirty="0">
                <a:cs typeface="Calibri" panose="020F0502020204030204" pitchFamily="34" charset="0"/>
              </a:rPr>
              <a:t> </a:t>
            </a:r>
            <a:r>
              <a:rPr lang="en-US" sz="1000" i="1" dirty="0">
                <a:cs typeface="Calibri" panose="020F0502020204030204" pitchFamily="34" charset="0"/>
              </a:rPr>
              <a:t>P. </a:t>
            </a:r>
            <a:r>
              <a:rPr lang="en-GB" sz="1000" i="1" dirty="0">
                <a:cs typeface="Calibri" panose="020F0502020204030204" pitchFamily="34" charset="0"/>
              </a:rPr>
              <a:t>Borges de Sousa </a:t>
            </a:r>
            <a:r>
              <a:rPr lang="en-US" sz="1000" i="1" u="sng" dirty="0">
                <a:cs typeface="Calibri" panose="020F0502020204030204" pitchFamily="34" charset="0"/>
              </a:rPr>
              <a:t>https://indico.cern.ch/event/1250075/contributions/5357594/ </a:t>
            </a:r>
            <a:endParaRPr lang="en-GB" sz="1000" i="1" u="sng" dirty="0">
              <a:cs typeface="Calibri" panose="020F0502020204030204" pitchFamily="34" charset="0"/>
            </a:endParaRPr>
          </a:p>
        </p:txBody>
      </p:sp>
      <p:pic>
        <p:nvPicPr>
          <p:cNvPr id="13" name="Immagine 12">
            <a:extLst>
              <a:ext uri="{FF2B5EF4-FFF2-40B4-BE49-F238E27FC236}">
                <a16:creationId xmlns:a16="http://schemas.microsoft.com/office/drawing/2014/main" id="{EAD59CAE-C35E-8CDE-5BA9-43E3DA0A2491}"/>
              </a:ext>
            </a:extLst>
          </p:cNvPr>
          <p:cNvPicPr>
            <a:picLocks noChangeAspect="1"/>
          </p:cNvPicPr>
          <p:nvPr/>
        </p:nvPicPr>
        <p:blipFill>
          <a:blip r:embed="rId3"/>
          <a:stretch>
            <a:fillRect/>
          </a:stretch>
        </p:blipFill>
        <p:spPr>
          <a:xfrm>
            <a:off x="4831052" y="3720319"/>
            <a:ext cx="3903507" cy="2308323"/>
          </a:xfrm>
          <a:prstGeom prst="rect">
            <a:avLst/>
          </a:prstGeom>
        </p:spPr>
      </p:pic>
      <p:sp>
        <p:nvSpPr>
          <p:cNvPr id="16" name="CasellaDiTesto 15">
            <a:extLst>
              <a:ext uri="{FF2B5EF4-FFF2-40B4-BE49-F238E27FC236}">
                <a16:creationId xmlns:a16="http://schemas.microsoft.com/office/drawing/2014/main" id="{F6AEA362-5F9D-A1D4-28A1-7E9A0685A2FD}"/>
              </a:ext>
            </a:extLst>
          </p:cNvPr>
          <p:cNvSpPr txBox="1"/>
          <p:nvPr/>
        </p:nvSpPr>
        <p:spPr>
          <a:xfrm>
            <a:off x="9012608" y="4468629"/>
            <a:ext cx="2842592" cy="369332"/>
          </a:xfrm>
          <a:prstGeom prst="rect">
            <a:avLst/>
          </a:prstGeom>
          <a:noFill/>
        </p:spPr>
        <p:txBody>
          <a:bodyPr wrap="square" rtlCol="0">
            <a:spAutoFit/>
          </a:bodyPr>
          <a:lstStyle/>
          <a:p>
            <a:r>
              <a:rPr lang="en-GB" i="1" dirty="0">
                <a:solidFill>
                  <a:srgbClr val="FF0000"/>
                </a:solidFill>
              </a:rPr>
              <a:t> ~x3 LHC dipole apertures!</a:t>
            </a:r>
          </a:p>
        </p:txBody>
      </p:sp>
      <p:sp>
        <p:nvSpPr>
          <p:cNvPr id="18" name="TextBox 61">
            <a:extLst>
              <a:ext uri="{FF2B5EF4-FFF2-40B4-BE49-F238E27FC236}">
                <a16:creationId xmlns:a16="http://schemas.microsoft.com/office/drawing/2014/main" id="{033865A4-C206-C029-6B75-8FD59D6C9948}"/>
              </a:ext>
            </a:extLst>
          </p:cNvPr>
          <p:cNvSpPr txBox="1"/>
          <p:nvPr/>
        </p:nvSpPr>
        <p:spPr>
          <a:xfrm>
            <a:off x="3289611" y="6211449"/>
            <a:ext cx="7602344" cy="246221"/>
          </a:xfrm>
          <a:prstGeom prst="rect">
            <a:avLst/>
          </a:prstGeom>
          <a:noFill/>
        </p:spPr>
        <p:txBody>
          <a:bodyPr wrap="square">
            <a:spAutoFit/>
          </a:bodyPr>
          <a:lstStyle/>
          <a:p>
            <a:r>
              <a:rPr lang="en-US" sz="1000" i="1" dirty="0">
                <a:cs typeface="Calibri" panose="020F0502020204030204" pitchFamily="34" charset="0"/>
              </a:rPr>
              <a:t>[2] A. Lechner “Radiation shielding studies for superconducting magnets in multi-TeV muon colliders” IPAC24</a:t>
            </a:r>
            <a:endParaRPr lang="en-GB" sz="1000" i="1" u="sng" dirty="0">
              <a:cs typeface="Calibri" panose="020F0502020204030204" pitchFamily="34" charset="0"/>
            </a:endParaRPr>
          </a:p>
        </p:txBody>
      </p:sp>
      <p:pic>
        <p:nvPicPr>
          <p:cNvPr id="41" name="Immagine 40">
            <a:extLst>
              <a:ext uri="{FF2B5EF4-FFF2-40B4-BE49-F238E27FC236}">
                <a16:creationId xmlns:a16="http://schemas.microsoft.com/office/drawing/2014/main" id="{24A5B98F-07C5-EE66-9944-2B21815A8584}"/>
              </a:ext>
            </a:extLst>
          </p:cNvPr>
          <p:cNvPicPr>
            <a:picLocks noChangeAspect="1"/>
          </p:cNvPicPr>
          <p:nvPr/>
        </p:nvPicPr>
        <p:blipFill>
          <a:blip r:embed="rId4"/>
          <a:stretch>
            <a:fillRect/>
          </a:stretch>
        </p:blipFill>
        <p:spPr>
          <a:xfrm>
            <a:off x="8936187" y="4713033"/>
            <a:ext cx="3174009" cy="1841332"/>
          </a:xfrm>
          <a:prstGeom prst="rect">
            <a:avLst/>
          </a:prstGeom>
        </p:spPr>
      </p:pic>
      <p:sp>
        <p:nvSpPr>
          <p:cNvPr id="20" name="Titolo 4">
            <a:extLst>
              <a:ext uri="{FF2B5EF4-FFF2-40B4-BE49-F238E27FC236}">
                <a16:creationId xmlns:a16="http://schemas.microsoft.com/office/drawing/2014/main" id="{95C27B8C-5B44-20CA-C4EC-65417CDC3742}"/>
              </a:ext>
            </a:extLst>
          </p:cNvPr>
          <p:cNvSpPr txBox="1">
            <a:spLocks/>
          </p:cNvSpPr>
          <p:nvPr/>
        </p:nvSpPr>
        <p:spPr>
          <a:xfrm>
            <a:off x="2565614"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GB" noProof="0" dirty="0">
                <a:solidFill>
                  <a:srgbClr val="003296"/>
                </a:solidFill>
              </a:rPr>
              <a:t>Magnets for the Collider Ring</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C4D20A64-CF9D-E5A2-B2AD-2E505B7FE996}"/>
                  </a:ext>
                </a:extLst>
              </p:cNvPr>
              <p:cNvSpPr txBox="1"/>
              <p:nvPr/>
            </p:nvSpPr>
            <p:spPr>
              <a:xfrm>
                <a:off x="8838703" y="3669389"/>
                <a:ext cx="3627399" cy="723275"/>
              </a:xfrm>
              <a:prstGeom prst="rect">
                <a:avLst/>
              </a:prstGeom>
              <a:noFill/>
            </p:spPr>
            <p:txBody>
              <a:bodyPr wrap="square">
                <a:spAutoFit/>
              </a:bodyPr>
              <a:lstStyle/>
              <a:p>
                <a:pPr>
                  <a:spcAft>
                    <a:spcPts val="600"/>
                  </a:spcAft>
                </a:pPr>
                <a:r>
                  <a:rPr lang="en-GB" b="1" dirty="0">
                    <a:solidFill>
                      <a:srgbClr val="FF0000"/>
                    </a:solidFill>
                  </a:rPr>
                  <a:t>INITIAL TARGET</a:t>
                </a:r>
                <a:r>
                  <a:rPr lang="en-GB" b="1" dirty="0">
                    <a:solidFill>
                      <a:srgbClr val="F707FA"/>
                    </a:solidFill>
                  </a:rPr>
                  <a:t>: </a:t>
                </a:r>
              </a:p>
              <a:p>
                <a:pPr>
                  <a:spcAft>
                    <a:spcPts val="600"/>
                  </a:spcAft>
                </a:pPr>
                <a:r>
                  <a:rPr lang="en-GB" dirty="0"/>
                  <a:t>B</a:t>
                </a:r>
                <a:r>
                  <a:rPr lang="en-GB" baseline="-25000" dirty="0"/>
                  <a:t>d</a:t>
                </a:r>
                <a:r>
                  <a:rPr lang="en-GB" dirty="0">
                    <a:ea typeface="Cambria Math" panose="02040503050406030204" pitchFamily="18" charset="0"/>
                  </a:rPr>
                  <a:t>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t> 16-20T in 140-160 mm bore</a:t>
                </a:r>
              </a:p>
            </p:txBody>
          </p:sp>
        </mc:Choice>
        <mc:Fallback xmlns="">
          <p:sp>
            <p:nvSpPr>
              <p:cNvPr id="2" name="CasellaDiTesto 1">
                <a:extLst>
                  <a:ext uri="{FF2B5EF4-FFF2-40B4-BE49-F238E27FC236}">
                    <a16:creationId xmlns:a16="http://schemas.microsoft.com/office/drawing/2014/main" id="{C4D20A64-CF9D-E5A2-B2AD-2E505B7FE996}"/>
                  </a:ext>
                </a:extLst>
              </p:cNvPr>
              <p:cNvSpPr txBox="1">
                <a:spLocks noRot="1" noChangeAspect="1" noMove="1" noResize="1" noEditPoints="1" noAdjustHandles="1" noChangeArrowheads="1" noChangeShapeType="1" noTextEdit="1"/>
              </p:cNvSpPr>
              <p:nvPr/>
            </p:nvSpPr>
            <p:spPr>
              <a:xfrm>
                <a:off x="8838703" y="3669389"/>
                <a:ext cx="3627399" cy="723275"/>
              </a:xfrm>
              <a:prstGeom prst="rect">
                <a:avLst/>
              </a:prstGeom>
              <a:blipFill>
                <a:blip r:embed="rId5"/>
                <a:stretch>
                  <a:fillRect l="-1513" t="-5042" b="-12605"/>
                </a:stretch>
              </a:blipFill>
            </p:spPr>
            <p:txBody>
              <a:bodyPr/>
              <a:lstStyle/>
              <a:p>
                <a:r>
                  <a:rPr lang="it-IT">
                    <a:noFill/>
                  </a:rPr>
                  <a:t> </a:t>
                </a:r>
              </a:p>
            </p:txBody>
          </p:sp>
        </mc:Fallback>
      </mc:AlternateContent>
      <p:sp>
        <p:nvSpPr>
          <p:cNvPr id="5" name="Segnaposto piè di pagina 4">
            <a:extLst>
              <a:ext uri="{FF2B5EF4-FFF2-40B4-BE49-F238E27FC236}">
                <a16:creationId xmlns:a16="http://schemas.microsoft.com/office/drawing/2014/main" id="{0F2F44B0-CE7E-D3F9-100D-36D95200734A}"/>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40858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A9F8-CABD-A4A1-F8D3-057ED580609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9979FC-3A30-4CC6-B66B-DB511C610FBA}"/>
              </a:ext>
            </a:extLst>
          </p:cNvPr>
          <p:cNvSpPr>
            <a:spLocks noGrp="1"/>
          </p:cNvSpPr>
          <p:nvPr>
            <p:ph type="sldNum" sz="quarter" idx="4"/>
          </p:nvPr>
        </p:nvSpPr>
        <p:spPr/>
        <p:txBody>
          <a:bodyPr/>
          <a:lstStyle/>
          <a:p>
            <a:fld id="{005C7FBA-D4E9-46CA-9321-3ADA2E368FCD}" type="slidenum">
              <a:rPr lang="en-GB" smtClean="0"/>
              <a:t>4</a:t>
            </a:fld>
            <a:endParaRPr lang="en-GB"/>
          </a:p>
        </p:txBody>
      </p:sp>
      <p:sp>
        <p:nvSpPr>
          <p:cNvPr id="20" name="Titolo 4">
            <a:extLst>
              <a:ext uri="{FF2B5EF4-FFF2-40B4-BE49-F238E27FC236}">
                <a16:creationId xmlns:a16="http://schemas.microsoft.com/office/drawing/2014/main" id="{9C37B92F-4AB3-B5C9-93FF-FBDC99FC430C}"/>
              </a:ext>
            </a:extLst>
          </p:cNvPr>
          <p:cNvSpPr txBox="1">
            <a:spLocks/>
          </p:cNvSpPr>
          <p:nvPr/>
        </p:nvSpPr>
        <p:spPr>
          <a:xfrm>
            <a:off x="2565614" y="322258"/>
            <a:ext cx="9164209"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GB" noProof="0" dirty="0">
                <a:solidFill>
                  <a:srgbClr val="003296"/>
                </a:solidFill>
              </a:rPr>
              <a:t>MC 1.5 TeV and 3 TeV from US-MAP </a:t>
            </a:r>
            <a:br>
              <a:rPr lang="en-GB" noProof="0" dirty="0">
                <a:solidFill>
                  <a:srgbClr val="003296"/>
                </a:solidFill>
              </a:rPr>
            </a:br>
            <a:r>
              <a:rPr lang="en-GB" sz="2400" noProof="0" dirty="0">
                <a:solidFill>
                  <a:srgbClr val="003296"/>
                </a:solidFill>
              </a:rPr>
              <a:t>Overview</a:t>
            </a:r>
            <a:endParaRPr lang="en-GB" noProof="0" dirty="0">
              <a:solidFill>
                <a:srgbClr val="003296"/>
              </a:solidFill>
            </a:endParaRPr>
          </a:p>
        </p:txBody>
      </p:sp>
      <p:sp>
        <p:nvSpPr>
          <p:cNvPr id="5" name="Segnaposto piè di pagina 4">
            <a:extLst>
              <a:ext uri="{FF2B5EF4-FFF2-40B4-BE49-F238E27FC236}">
                <a16:creationId xmlns:a16="http://schemas.microsoft.com/office/drawing/2014/main" id="{F66550A3-F11F-3045-36E5-EB48ADF5C40A}"/>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pic>
        <p:nvPicPr>
          <p:cNvPr id="9" name="Immagine 8">
            <a:extLst>
              <a:ext uri="{FF2B5EF4-FFF2-40B4-BE49-F238E27FC236}">
                <a16:creationId xmlns:a16="http://schemas.microsoft.com/office/drawing/2014/main" id="{03239C07-8D01-7BFF-858D-E990F2699E50}"/>
              </a:ext>
            </a:extLst>
          </p:cNvPr>
          <p:cNvPicPr>
            <a:picLocks noChangeAspect="1"/>
          </p:cNvPicPr>
          <p:nvPr/>
        </p:nvPicPr>
        <p:blipFill>
          <a:blip r:embed="rId2"/>
          <a:stretch>
            <a:fillRect/>
          </a:stretch>
        </p:blipFill>
        <p:spPr>
          <a:xfrm>
            <a:off x="5208990" y="1503854"/>
            <a:ext cx="3438052" cy="915568"/>
          </a:xfrm>
          <a:prstGeom prst="rect">
            <a:avLst/>
          </a:prstGeom>
        </p:spPr>
      </p:pic>
      <p:pic>
        <p:nvPicPr>
          <p:cNvPr id="14" name="Immagine 13">
            <a:extLst>
              <a:ext uri="{FF2B5EF4-FFF2-40B4-BE49-F238E27FC236}">
                <a16:creationId xmlns:a16="http://schemas.microsoft.com/office/drawing/2014/main" id="{9DF7F50C-FF8F-4FC2-30B9-FA3B4247227F}"/>
              </a:ext>
            </a:extLst>
          </p:cNvPr>
          <p:cNvPicPr>
            <a:picLocks noChangeAspect="1"/>
          </p:cNvPicPr>
          <p:nvPr/>
        </p:nvPicPr>
        <p:blipFill>
          <a:blip r:embed="rId3"/>
          <a:stretch>
            <a:fillRect/>
          </a:stretch>
        </p:blipFill>
        <p:spPr>
          <a:xfrm>
            <a:off x="5474367" y="2538190"/>
            <a:ext cx="3172675" cy="3696732"/>
          </a:xfrm>
          <a:prstGeom prst="rect">
            <a:avLst/>
          </a:prstGeom>
        </p:spPr>
      </p:pic>
      <p:pic>
        <p:nvPicPr>
          <p:cNvPr id="19" name="Immagine 18">
            <a:extLst>
              <a:ext uri="{FF2B5EF4-FFF2-40B4-BE49-F238E27FC236}">
                <a16:creationId xmlns:a16="http://schemas.microsoft.com/office/drawing/2014/main" id="{F1365D34-5ED6-F3B2-EED5-F5029610F4D9}"/>
              </a:ext>
            </a:extLst>
          </p:cNvPr>
          <p:cNvPicPr>
            <a:picLocks noChangeAspect="1"/>
          </p:cNvPicPr>
          <p:nvPr/>
        </p:nvPicPr>
        <p:blipFill>
          <a:blip r:embed="rId4"/>
          <a:stretch>
            <a:fillRect/>
          </a:stretch>
        </p:blipFill>
        <p:spPr>
          <a:xfrm>
            <a:off x="8733181" y="1503854"/>
            <a:ext cx="3286542" cy="915568"/>
          </a:xfrm>
          <a:prstGeom prst="rect">
            <a:avLst/>
          </a:prstGeom>
        </p:spPr>
      </p:pic>
      <p:pic>
        <p:nvPicPr>
          <p:cNvPr id="22" name="Immagine 21">
            <a:extLst>
              <a:ext uri="{FF2B5EF4-FFF2-40B4-BE49-F238E27FC236}">
                <a16:creationId xmlns:a16="http://schemas.microsoft.com/office/drawing/2014/main" id="{73DBB522-42C1-2626-0B6D-6A1F08FF0C7F}"/>
              </a:ext>
            </a:extLst>
          </p:cNvPr>
          <p:cNvPicPr>
            <a:picLocks noChangeAspect="1"/>
          </p:cNvPicPr>
          <p:nvPr/>
        </p:nvPicPr>
        <p:blipFill>
          <a:blip r:embed="rId5"/>
          <a:stretch>
            <a:fillRect/>
          </a:stretch>
        </p:blipFill>
        <p:spPr>
          <a:xfrm>
            <a:off x="8647042" y="2571405"/>
            <a:ext cx="3373771" cy="3575024"/>
          </a:xfrm>
          <a:prstGeom prst="rect">
            <a:avLst/>
          </a:prstGeom>
        </p:spPr>
      </p:pic>
      <p:sp>
        <p:nvSpPr>
          <p:cNvPr id="23" name="CasellaDiTesto 22">
            <a:extLst>
              <a:ext uri="{FF2B5EF4-FFF2-40B4-BE49-F238E27FC236}">
                <a16:creationId xmlns:a16="http://schemas.microsoft.com/office/drawing/2014/main" id="{62B1DEDC-DC7C-0B84-FA93-7AE06B51C6DE}"/>
              </a:ext>
            </a:extLst>
          </p:cNvPr>
          <p:cNvSpPr txBox="1"/>
          <p:nvPr/>
        </p:nvSpPr>
        <p:spPr>
          <a:xfrm>
            <a:off x="487803" y="1603023"/>
            <a:ext cx="5170875" cy="2031325"/>
          </a:xfrm>
          <a:prstGeom prst="rect">
            <a:avLst/>
          </a:prstGeom>
          <a:noFill/>
        </p:spPr>
        <p:txBody>
          <a:bodyPr wrap="square" rtlCol="0">
            <a:spAutoFit/>
          </a:bodyPr>
          <a:lstStyle/>
          <a:p>
            <a:r>
              <a:rPr lang="it-IT" b="1" dirty="0">
                <a:latin typeface="Calibri" panose="020F0502020204030204" pitchFamily="34" charset="0"/>
                <a:cs typeface="Calibri" panose="020F0502020204030204" pitchFamily="34" charset="0"/>
              </a:rPr>
              <a:t>Nb3Sn</a:t>
            </a:r>
            <a:r>
              <a:rPr lang="it-IT" dirty="0">
                <a:latin typeface="Calibri" panose="020F0502020204030204" pitchFamily="34" charset="0"/>
                <a:cs typeface="Calibri" panose="020F0502020204030204" pitchFamily="34" charset="0"/>
              </a:rPr>
              <a:t> magnets – baseline </a:t>
            </a:r>
            <a:r>
              <a:rPr lang="it-IT" dirty="0" err="1">
                <a:latin typeface="Calibri" panose="020F0502020204030204" pitchFamily="34" charset="0"/>
                <a:cs typeface="Calibri" panose="020F0502020204030204" pitchFamily="34" charset="0"/>
              </a:rPr>
              <a:t>approach</a:t>
            </a:r>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Use of high </a:t>
            </a:r>
            <a:r>
              <a:rPr lang="it-IT" dirty="0" err="1">
                <a:latin typeface="Calibri" panose="020F0502020204030204" pitchFamily="34" charset="0"/>
                <a:cs typeface="Calibri" panose="020F0502020204030204" pitchFamily="34" charset="0"/>
              </a:rPr>
              <a:t>Jc</a:t>
            </a:r>
            <a:r>
              <a:rPr lang="it-IT" dirty="0">
                <a:latin typeface="Calibri" panose="020F0502020204030204" pitchFamily="34" charset="0"/>
                <a:cs typeface="Calibri" panose="020F0502020204030204" pitchFamily="34" charset="0"/>
              </a:rPr>
              <a:t> Nb3Sn </a:t>
            </a:r>
            <a:r>
              <a:rPr lang="it-IT" dirty="0" err="1">
                <a:latin typeface="Calibri" panose="020F0502020204030204" pitchFamily="34" charset="0"/>
                <a:cs typeface="Calibri" panose="020F0502020204030204" pitchFamily="34" charset="0"/>
              </a:rPr>
              <a:t>strands</a:t>
            </a:r>
            <a:r>
              <a:rPr lang="it-IT" dirty="0">
                <a:latin typeface="Calibri" panose="020F0502020204030204" pitchFamily="34" charset="0"/>
                <a:cs typeface="Calibri" panose="020F0502020204030204" pitchFamily="34" charset="0"/>
              </a:rPr>
              <a:t> and 40-42 Rutherford cables </a:t>
            </a:r>
            <a:r>
              <a:rPr lang="it-IT" dirty="0" err="1">
                <a:latin typeface="Calibri" panose="020F0502020204030204" pitchFamily="34" charset="0"/>
                <a:cs typeface="Calibri" panose="020F0502020204030204" pitchFamily="34" charset="0"/>
              </a:rPr>
              <a:t>conductors</a:t>
            </a:r>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Targets:</a:t>
            </a:r>
          </a:p>
          <a:p>
            <a:pPr marL="742950" lvl="1" indent="-285750">
              <a:buFont typeface="Arial" panose="020B0604020202020204" pitchFamily="34" charset="0"/>
              <a:buChar char="•"/>
            </a:pPr>
            <a:r>
              <a:rPr lang="it-IT" dirty="0">
                <a:latin typeface="Calibri" panose="020F0502020204030204" pitchFamily="34" charset="0"/>
                <a:cs typeface="Calibri" panose="020F0502020204030204" pitchFamily="34" charset="0"/>
              </a:rPr>
              <a:t>B</a:t>
            </a:r>
            <a:r>
              <a:rPr lang="it-IT" baseline="-25000" dirty="0">
                <a:latin typeface="Calibri" panose="020F0502020204030204" pitchFamily="34" charset="0"/>
                <a:cs typeface="Calibri" panose="020F0502020204030204" pitchFamily="34" charset="0"/>
              </a:rPr>
              <a:t>d</a:t>
            </a:r>
            <a:r>
              <a:rPr lang="it-IT" dirty="0">
                <a:latin typeface="Calibri" panose="020F0502020204030204" pitchFamily="34" charset="0"/>
                <a:cs typeface="Calibri" panose="020F0502020204030204" pitchFamily="34" charset="0"/>
              </a:rPr>
              <a:t> = 10 T and G = 200 T/m for Q (1.5 TeV)</a:t>
            </a:r>
          </a:p>
          <a:p>
            <a:pPr marL="742950" lvl="1"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Combined</a:t>
            </a:r>
            <a:r>
              <a:rPr lang="it-IT" dirty="0">
                <a:latin typeface="Calibri" panose="020F0502020204030204" pitchFamily="34" charset="0"/>
                <a:cs typeface="Calibri" panose="020F0502020204030204" pitchFamily="34" charset="0"/>
              </a:rPr>
              <a:t> B</a:t>
            </a:r>
            <a:r>
              <a:rPr lang="it-IT" baseline="-25000" dirty="0">
                <a:latin typeface="Calibri" panose="020F0502020204030204" pitchFamily="34" charset="0"/>
                <a:cs typeface="Calibri" panose="020F0502020204030204" pitchFamily="34" charset="0"/>
              </a:rPr>
              <a:t>d</a:t>
            </a:r>
            <a:r>
              <a:rPr lang="it-IT" dirty="0">
                <a:latin typeface="Calibri" panose="020F0502020204030204" pitchFamily="34" charset="0"/>
                <a:cs typeface="Calibri" panose="020F0502020204030204" pitchFamily="34" charset="0"/>
              </a:rPr>
              <a:t> = 8-9 T + G = 80 T/m (3 TeV)</a:t>
            </a:r>
          </a:p>
          <a:p>
            <a:pPr marL="742950" lvl="1"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p:txBody>
      </p:sp>
      <p:sp>
        <p:nvSpPr>
          <p:cNvPr id="25" name="CasellaDiTesto 24">
            <a:extLst>
              <a:ext uri="{FF2B5EF4-FFF2-40B4-BE49-F238E27FC236}">
                <a16:creationId xmlns:a16="http://schemas.microsoft.com/office/drawing/2014/main" id="{439DFD39-3398-72A6-F662-86631F5D5DFB}"/>
              </a:ext>
            </a:extLst>
          </p:cNvPr>
          <p:cNvSpPr txBox="1"/>
          <p:nvPr/>
        </p:nvSpPr>
        <p:spPr>
          <a:xfrm>
            <a:off x="6085677" y="1200477"/>
            <a:ext cx="1646966" cy="369332"/>
          </a:xfrm>
          <a:prstGeom prst="rect">
            <a:avLst/>
          </a:prstGeom>
          <a:noFill/>
        </p:spPr>
        <p:txBody>
          <a:bodyPr wrap="square">
            <a:spAutoFit/>
          </a:bodyPr>
          <a:lstStyle/>
          <a:p>
            <a:pPr algn="ctr"/>
            <a:r>
              <a:rPr lang="it-IT" dirty="0">
                <a:latin typeface="Calibri" panose="020F0502020204030204" pitchFamily="34" charset="0"/>
                <a:cs typeface="Calibri" panose="020F0502020204030204" pitchFamily="34" charset="0"/>
              </a:rPr>
              <a:t>1.5 TeV Design</a:t>
            </a:r>
            <a:endParaRPr lang="it-IT" dirty="0"/>
          </a:p>
        </p:txBody>
      </p:sp>
      <p:sp>
        <p:nvSpPr>
          <p:cNvPr id="26" name="CasellaDiTesto 25">
            <a:extLst>
              <a:ext uri="{FF2B5EF4-FFF2-40B4-BE49-F238E27FC236}">
                <a16:creationId xmlns:a16="http://schemas.microsoft.com/office/drawing/2014/main" id="{B10A03F3-C37B-83D7-3B24-5987032904F5}"/>
              </a:ext>
            </a:extLst>
          </p:cNvPr>
          <p:cNvSpPr txBox="1"/>
          <p:nvPr/>
        </p:nvSpPr>
        <p:spPr>
          <a:xfrm>
            <a:off x="9523729" y="1200477"/>
            <a:ext cx="1646966" cy="369332"/>
          </a:xfrm>
          <a:prstGeom prst="rect">
            <a:avLst/>
          </a:prstGeom>
          <a:noFill/>
        </p:spPr>
        <p:txBody>
          <a:bodyPr wrap="square">
            <a:spAutoFit/>
          </a:bodyPr>
          <a:lstStyle/>
          <a:p>
            <a:pPr algn="ctr"/>
            <a:r>
              <a:rPr lang="it-IT" dirty="0">
                <a:latin typeface="Calibri" panose="020F0502020204030204" pitchFamily="34" charset="0"/>
                <a:cs typeface="Calibri" panose="020F0502020204030204" pitchFamily="34" charset="0"/>
              </a:rPr>
              <a:t>3 TeV Design</a:t>
            </a:r>
            <a:endParaRPr lang="it-IT" dirty="0"/>
          </a:p>
        </p:txBody>
      </p:sp>
      <p:sp>
        <p:nvSpPr>
          <p:cNvPr id="29" name="TextBox 61">
            <a:extLst>
              <a:ext uri="{FF2B5EF4-FFF2-40B4-BE49-F238E27FC236}">
                <a16:creationId xmlns:a16="http://schemas.microsoft.com/office/drawing/2014/main" id="{FEAE6D48-881F-C758-F76D-D3B63ACD630C}"/>
              </a:ext>
            </a:extLst>
          </p:cNvPr>
          <p:cNvSpPr txBox="1"/>
          <p:nvPr/>
        </p:nvSpPr>
        <p:spPr>
          <a:xfrm>
            <a:off x="2419653" y="5887150"/>
            <a:ext cx="3728085" cy="646331"/>
          </a:xfrm>
          <a:prstGeom prst="rect">
            <a:avLst/>
          </a:prstGeom>
          <a:noFill/>
        </p:spPr>
        <p:txBody>
          <a:bodyPr wrap="square">
            <a:spAutoFit/>
          </a:bodyPr>
          <a:lstStyle/>
          <a:p>
            <a:r>
              <a:rPr lang="en-US" sz="1400" i="1" dirty="0">
                <a:solidFill>
                  <a:srgbClr val="00B0F0"/>
                </a:solidFill>
                <a:cs typeface="Calibri" panose="020F0502020204030204" pitchFamily="34" charset="0"/>
              </a:rPr>
              <a:t>Courtesy of </a:t>
            </a:r>
            <a:r>
              <a:rPr lang="en-GB" sz="1400" i="1" dirty="0">
                <a:solidFill>
                  <a:srgbClr val="00B0F0"/>
                </a:solidFill>
                <a:cs typeface="Calibri" panose="020F0502020204030204" pitchFamily="34" charset="0"/>
              </a:rPr>
              <a:t>A. Zlobin</a:t>
            </a:r>
          </a:p>
          <a:p>
            <a:r>
              <a:rPr lang="en-GB" sz="1100" i="1" dirty="0">
                <a:solidFill>
                  <a:srgbClr val="0563C1"/>
                </a:solidFill>
                <a:cs typeface="Calibri" panose="020F0502020204030204" pitchFamily="34" charset="0"/>
                <a:hlinkClick r:id="rId6">
                  <a:extLst>
                    <a:ext uri="{A12FA001-AC4F-418D-AE19-62706E023703}">
                      <ahyp:hlinkClr xmlns:ahyp="http://schemas.microsoft.com/office/drawing/2018/hyperlinkcolor" val="tx"/>
                    </a:ext>
                  </a:extLst>
                </a:hlinkClick>
              </a:rPr>
              <a:t>https://indico.cern.ch/event/1147940/</a:t>
            </a:r>
            <a:endParaRPr lang="en-GB" sz="1100" i="1" dirty="0">
              <a:solidFill>
                <a:srgbClr val="0563C1"/>
              </a:solidFill>
              <a:cs typeface="Calibri" panose="020F0502020204030204" pitchFamily="34" charset="0"/>
            </a:endParaRPr>
          </a:p>
          <a:p>
            <a:endParaRPr lang="en-GB" sz="1100" i="1" dirty="0">
              <a:solidFill>
                <a:srgbClr val="00B0F0"/>
              </a:solidFill>
              <a:cs typeface="Calibri" panose="020F0502020204030204" pitchFamily="34" charset="0"/>
            </a:endParaRPr>
          </a:p>
        </p:txBody>
      </p:sp>
      <p:sp>
        <p:nvSpPr>
          <p:cNvPr id="31" name="CasellaDiTesto 30">
            <a:extLst>
              <a:ext uri="{FF2B5EF4-FFF2-40B4-BE49-F238E27FC236}">
                <a16:creationId xmlns:a16="http://schemas.microsoft.com/office/drawing/2014/main" id="{9D3FEA78-E5CB-1004-7BCC-9199491AFCA2}"/>
              </a:ext>
            </a:extLst>
          </p:cNvPr>
          <p:cNvSpPr txBox="1"/>
          <p:nvPr/>
        </p:nvSpPr>
        <p:spPr>
          <a:xfrm>
            <a:off x="487804" y="5929081"/>
            <a:ext cx="2077810" cy="369332"/>
          </a:xfrm>
          <a:prstGeom prst="rect">
            <a:avLst/>
          </a:prstGeom>
          <a:noFill/>
        </p:spPr>
        <p:txBody>
          <a:bodyPr wrap="square">
            <a:spAutoFit/>
          </a:bodyPr>
          <a:lstStyle/>
          <a:p>
            <a:r>
              <a:rPr lang="it-IT" dirty="0">
                <a:latin typeface="Calibri" panose="020F0502020204030204" pitchFamily="34" charset="0"/>
                <a:cs typeface="Calibri" panose="020F0502020204030204" pitchFamily="34" charset="0"/>
              </a:rPr>
              <a:t>More on </a:t>
            </a:r>
            <a:r>
              <a:rPr lang="it-IT" dirty="0" err="1">
                <a:latin typeface="Calibri" panose="020F0502020204030204" pitchFamily="34" charset="0"/>
                <a:cs typeface="Calibri" panose="020F0502020204030204" pitchFamily="34" charset="0"/>
              </a:rPr>
              <a:t>this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topic</a:t>
            </a:r>
            <a:r>
              <a:rPr lang="it-IT" dirty="0">
                <a:latin typeface="Calibri" panose="020F0502020204030204" pitchFamily="34" charset="0"/>
                <a:cs typeface="Calibri" panose="020F0502020204030204" pitchFamily="34" charset="0"/>
              </a:rPr>
              <a:t>: </a:t>
            </a:r>
            <a:endParaRPr lang="it-IT" dirty="0"/>
          </a:p>
        </p:txBody>
      </p:sp>
      <p:sp>
        <p:nvSpPr>
          <p:cNvPr id="33" name="CasellaDiTesto 32">
            <a:extLst>
              <a:ext uri="{FF2B5EF4-FFF2-40B4-BE49-F238E27FC236}">
                <a16:creationId xmlns:a16="http://schemas.microsoft.com/office/drawing/2014/main" id="{E3437A23-0D4F-D060-984E-9A4658EBCABE}"/>
              </a:ext>
            </a:extLst>
          </p:cNvPr>
          <p:cNvSpPr txBox="1"/>
          <p:nvPr/>
        </p:nvSpPr>
        <p:spPr>
          <a:xfrm>
            <a:off x="487804" y="3368954"/>
            <a:ext cx="6096000" cy="1477328"/>
          </a:xfrm>
          <a:prstGeom prst="rect">
            <a:avLst/>
          </a:prstGeom>
          <a:noFill/>
        </p:spPr>
        <p:txBody>
          <a:bodyPr wrap="square">
            <a:spAutoFit/>
          </a:bodyPr>
          <a:lstStyle/>
          <a:p>
            <a:r>
              <a:rPr lang="it-IT" b="1" dirty="0">
                <a:latin typeface="Calibri" panose="020F0502020204030204" pitchFamily="34" charset="0"/>
                <a:cs typeface="Calibri" panose="020F0502020204030204" pitchFamily="34" charset="0"/>
              </a:rPr>
              <a:t>Design </a:t>
            </a:r>
            <a:r>
              <a:rPr lang="it-IT" b="1" dirty="0" err="1">
                <a:latin typeface="Calibri" panose="020F0502020204030204" pitchFamily="34" charset="0"/>
                <a:cs typeface="Calibri" panose="020F0502020204030204" pitchFamily="34" charset="0"/>
              </a:rPr>
              <a:t>approach</a:t>
            </a:r>
            <a:r>
              <a:rPr lang="it-IT" b="1" dirty="0">
                <a:latin typeface="Calibri" panose="020F0502020204030204" pitchFamily="34" charset="0"/>
                <a:cs typeface="Calibri" panose="020F0502020204030204" pitchFamily="34" charset="0"/>
              </a:rPr>
              <a:t>: open </a:t>
            </a:r>
            <a:r>
              <a:rPr lang="it-IT" b="1" dirty="0" err="1">
                <a:latin typeface="Calibri" panose="020F0502020204030204" pitchFamily="34" charset="0"/>
                <a:cs typeface="Calibri" panose="020F0502020204030204" pitchFamily="34" charset="0"/>
              </a:rPr>
              <a:t>midplane</a:t>
            </a:r>
            <a:r>
              <a:rPr lang="it-IT" b="1" dirty="0">
                <a:latin typeface="Calibri" panose="020F0502020204030204" pitchFamily="34" charset="0"/>
                <a:cs typeface="Calibri" panose="020F0502020204030204" pitchFamily="34" charset="0"/>
              </a:rPr>
              <a:t> vs </a:t>
            </a:r>
            <a:r>
              <a:rPr lang="it-IT" b="1" dirty="0" err="1">
                <a:latin typeface="Calibri" panose="020F0502020204030204" pitchFamily="34" charset="0"/>
                <a:cs typeface="Calibri" panose="020F0502020204030204" pitchFamily="34" charset="0"/>
              </a:rPr>
              <a:t>closed</a:t>
            </a:r>
            <a:r>
              <a:rPr lang="it-IT" b="1" dirty="0">
                <a:latin typeface="Calibri" panose="020F0502020204030204" pitchFamily="34" charset="0"/>
                <a:cs typeface="Calibri" panose="020F0502020204030204" pitchFamily="34" charset="0"/>
              </a:rPr>
              <a:t> shell</a:t>
            </a:r>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Flat</a:t>
            </a:r>
            <a:r>
              <a:rPr lang="it-IT" dirty="0">
                <a:latin typeface="Calibri" panose="020F0502020204030204" pitchFamily="34" charset="0"/>
                <a:cs typeface="Calibri" panose="020F0502020204030204" pitchFamily="34" charset="0"/>
              </a:rPr>
              <a:t> racetrack coils </a:t>
            </a:r>
            <a:r>
              <a:rPr lang="it-IT" dirty="0" err="1">
                <a:latin typeface="Calibri" panose="020F0502020204030204" pitchFamily="34" charset="0"/>
                <a:cs typeface="Calibri" panose="020F0502020204030204" pitchFamily="34" charset="0"/>
              </a:rPr>
              <a:t>above</a:t>
            </a:r>
            <a:r>
              <a:rPr lang="it-IT" dirty="0">
                <a:latin typeface="Calibri" panose="020F0502020204030204" pitchFamily="34" charset="0"/>
                <a:cs typeface="Calibri" panose="020F0502020204030204" pitchFamily="34" charset="0"/>
              </a:rPr>
              <a:t> bore aperture</a:t>
            </a:r>
          </a:p>
          <a:p>
            <a:pPr marL="285750" indent="-285750">
              <a:buFont typeface="Arial" panose="020B0604020202020204" pitchFamily="34" charset="0"/>
              <a:buChar char="•"/>
            </a:pPr>
            <a:r>
              <a:rPr lang="en-US" dirty="0"/>
              <a:t>Good field quality only in ~30% of coil aperture</a:t>
            </a:r>
          </a:p>
          <a:p>
            <a:pPr marL="285750" indent="-285750">
              <a:buFont typeface="Arial" panose="020B0604020202020204" pitchFamily="34" charset="0"/>
              <a:buChar char="•"/>
            </a:pPr>
            <a:r>
              <a:rPr lang="en-US" dirty="0"/>
              <a:t>Increase in coil size to compensate FQ</a:t>
            </a:r>
          </a:p>
          <a:p>
            <a:pPr marL="285750" indent="-285750">
              <a:buFont typeface="Arial" panose="020B0604020202020204" pitchFamily="34" charset="0"/>
              <a:buChar char="•"/>
            </a:pPr>
            <a:r>
              <a:rPr lang="en-US" dirty="0"/>
              <a:t>Mechanics requires mid-plane support</a:t>
            </a:r>
            <a:endParaRPr lang="it-IT" dirty="0"/>
          </a:p>
        </p:txBody>
      </p:sp>
      <p:sp>
        <p:nvSpPr>
          <p:cNvPr id="35" name="CasellaDiTesto 34">
            <a:extLst>
              <a:ext uri="{FF2B5EF4-FFF2-40B4-BE49-F238E27FC236}">
                <a16:creationId xmlns:a16="http://schemas.microsoft.com/office/drawing/2014/main" id="{A3F51895-66B4-14FB-9E5C-365EFBA7342F}"/>
              </a:ext>
            </a:extLst>
          </p:cNvPr>
          <p:cNvSpPr txBox="1"/>
          <p:nvPr/>
        </p:nvSpPr>
        <p:spPr>
          <a:xfrm>
            <a:off x="487804" y="4921378"/>
            <a:ext cx="6096000" cy="923330"/>
          </a:xfrm>
          <a:prstGeom prst="rect">
            <a:avLst/>
          </a:prstGeom>
          <a:noFill/>
        </p:spPr>
        <p:txBody>
          <a:bodyPr wrap="square">
            <a:spAutoFit/>
          </a:bodyPr>
          <a:lstStyle/>
          <a:p>
            <a:r>
              <a:rPr lang="en-US" dirty="0"/>
              <a:t>Extrapolation at </a:t>
            </a:r>
            <a:r>
              <a:rPr lang="en-US" b="1" dirty="0"/>
              <a:t>6 TeV </a:t>
            </a:r>
            <a:r>
              <a:rPr lang="en-US" dirty="0"/>
              <a:t>from the 3 TeV design</a:t>
            </a:r>
          </a:p>
          <a:p>
            <a:pPr marL="285750" indent="-285750">
              <a:buFont typeface="Arial" panose="020B0604020202020204" pitchFamily="34" charset="0"/>
              <a:buChar char="•"/>
            </a:pPr>
            <a:r>
              <a:rPr lang="en-US" dirty="0"/>
              <a:t>Stress management solutions for large aperture</a:t>
            </a:r>
          </a:p>
          <a:p>
            <a:pPr marL="285750" indent="-285750">
              <a:buFont typeface="Arial" panose="020B0604020202020204" pitchFamily="34" charset="0"/>
              <a:buChar char="•"/>
            </a:pPr>
            <a:r>
              <a:rPr lang="en-US" dirty="0"/>
              <a:t>IR Magnets assumed to use </a:t>
            </a:r>
            <a:r>
              <a:rPr lang="en-US" b="1" dirty="0"/>
              <a:t>HTS technology</a:t>
            </a:r>
            <a:r>
              <a:rPr lang="en-US" dirty="0"/>
              <a:t> (20 T)</a:t>
            </a:r>
            <a:endParaRPr lang="it-IT" dirty="0"/>
          </a:p>
        </p:txBody>
      </p:sp>
    </p:spTree>
    <p:extLst>
      <p:ext uri="{BB962C8B-B14F-4D97-AF65-F5344CB8AC3E}">
        <p14:creationId xmlns:p14="http://schemas.microsoft.com/office/powerpoint/2010/main" val="1180163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6706D-9A5D-DD5E-A8D9-1ACBB31FCE20}"/>
            </a:ext>
          </a:extLst>
        </p:cNvPr>
        <p:cNvGrpSpPr/>
        <p:nvPr/>
      </p:nvGrpSpPr>
      <p:grpSpPr>
        <a:xfrm>
          <a:off x="0" y="0"/>
          <a:ext cx="0" cy="0"/>
          <a:chOff x="0" y="0"/>
          <a:chExt cx="0" cy="0"/>
        </a:xfrm>
      </p:grpSpPr>
      <p:sp>
        <p:nvSpPr>
          <p:cNvPr id="13" name="Segnaposto numero diapositiva 12">
            <a:extLst>
              <a:ext uri="{FF2B5EF4-FFF2-40B4-BE49-F238E27FC236}">
                <a16:creationId xmlns:a16="http://schemas.microsoft.com/office/drawing/2014/main" id="{FAEC781C-8075-1CD0-21FE-80B038467F1B}"/>
              </a:ext>
            </a:extLst>
          </p:cNvPr>
          <p:cNvSpPr>
            <a:spLocks noGrp="1"/>
          </p:cNvSpPr>
          <p:nvPr>
            <p:ph type="sldNum" sz="quarter" idx="4"/>
          </p:nvPr>
        </p:nvSpPr>
        <p:spPr/>
        <p:txBody>
          <a:bodyPr/>
          <a:lstStyle/>
          <a:p>
            <a:fld id="{A16AB2F8-5338-F742-A59E-35F5B82165E6}" type="slidenum">
              <a:rPr lang="en-GB" smtClean="0"/>
              <a:pPr/>
              <a:t>5</a:t>
            </a:fld>
            <a:endParaRPr lang="en-GB"/>
          </a:p>
        </p:txBody>
      </p:sp>
      <p:sp>
        <p:nvSpPr>
          <p:cNvPr id="6" name="Titolo 5">
            <a:extLst>
              <a:ext uri="{FF2B5EF4-FFF2-40B4-BE49-F238E27FC236}">
                <a16:creationId xmlns:a16="http://schemas.microsoft.com/office/drawing/2014/main" id="{1683DC15-3238-F45D-D8E6-43ECD41DD429}"/>
              </a:ext>
            </a:extLst>
          </p:cNvPr>
          <p:cNvSpPr>
            <a:spLocks noGrp="1"/>
          </p:cNvSpPr>
          <p:nvPr>
            <p:ph type="title"/>
          </p:nvPr>
        </p:nvSpPr>
        <p:spPr/>
        <p:txBody>
          <a:bodyPr/>
          <a:lstStyle/>
          <a:p>
            <a:r>
              <a:rPr lang="en-GB" dirty="0"/>
              <a:t>Interaction with other WPs</a:t>
            </a:r>
          </a:p>
        </p:txBody>
      </p:sp>
      <p:sp>
        <p:nvSpPr>
          <p:cNvPr id="18" name="TextBox 61">
            <a:extLst>
              <a:ext uri="{FF2B5EF4-FFF2-40B4-BE49-F238E27FC236}">
                <a16:creationId xmlns:a16="http://schemas.microsoft.com/office/drawing/2014/main" id="{F15DA140-1A53-58BC-1174-5E4971142BAE}"/>
              </a:ext>
            </a:extLst>
          </p:cNvPr>
          <p:cNvSpPr txBox="1"/>
          <p:nvPr/>
        </p:nvSpPr>
        <p:spPr>
          <a:xfrm>
            <a:off x="8229600" y="1098838"/>
            <a:ext cx="3728085" cy="646331"/>
          </a:xfrm>
          <a:prstGeom prst="rect">
            <a:avLst/>
          </a:prstGeom>
          <a:noFill/>
        </p:spPr>
        <p:txBody>
          <a:bodyPr wrap="square">
            <a:spAutoFit/>
          </a:bodyPr>
          <a:lstStyle/>
          <a:p>
            <a:r>
              <a:rPr lang="en-US" sz="1400" i="1" dirty="0">
                <a:solidFill>
                  <a:srgbClr val="00B0F0"/>
                </a:solidFill>
                <a:cs typeface="Calibri" panose="020F0502020204030204" pitchFamily="34" charset="0"/>
              </a:rPr>
              <a:t>Courtesy of </a:t>
            </a:r>
            <a:r>
              <a:rPr lang="en-GB" sz="1400" i="1" dirty="0">
                <a:solidFill>
                  <a:srgbClr val="00B0F0"/>
                </a:solidFill>
                <a:cs typeface="Calibri" panose="020F0502020204030204" pitchFamily="34" charset="0"/>
              </a:rPr>
              <a:t>Patricia Borges de Sousa</a:t>
            </a:r>
          </a:p>
          <a:p>
            <a:r>
              <a:rPr lang="en-GB" sz="1100" i="1" dirty="0">
                <a:solidFill>
                  <a:srgbClr val="0563C1"/>
                </a:solidFill>
                <a:cs typeface="Calibri" panose="020F0502020204030204" pitchFamily="34" charset="0"/>
                <a:hlinkClick r:id="rId2">
                  <a:extLst>
                    <a:ext uri="{A12FA001-AC4F-418D-AE19-62706E023703}">
                      <ahyp:hlinkClr xmlns:ahyp="http://schemas.microsoft.com/office/drawing/2018/hyperlinkcolor" val="tx"/>
                    </a:ext>
                  </a:extLst>
                </a:hlinkClick>
              </a:rPr>
              <a:t>https://indico.cern.ch/event/1250075/contributions/5357594/</a:t>
            </a:r>
            <a:endParaRPr lang="en-GB" sz="1100" i="1" dirty="0">
              <a:solidFill>
                <a:srgbClr val="0563C1"/>
              </a:solidFill>
              <a:cs typeface="Calibri" panose="020F0502020204030204" pitchFamily="34" charset="0"/>
            </a:endParaRPr>
          </a:p>
          <a:p>
            <a:endParaRPr lang="en-GB" sz="1100" i="1" dirty="0">
              <a:solidFill>
                <a:srgbClr val="00B0F0"/>
              </a:solidFill>
              <a:cs typeface="Calibri" panose="020F0502020204030204" pitchFamily="34" charset="0"/>
            </a:endParaRPr>
          </a:p>
        </p:txBody>
      </p:sp>
      <p:pic>
        <p:nvPicPr>
          <p:cNvPr id="31" name="Picture 2">
            <a:extLst>
              <a:ext uri="{FF2B5EF4-FFF2-40B4-BE49-F238E27FC236}">
                <a16:creationId xmlns:a16="http://schemas.microsoft.com/office/drawing/2014/main" id="{E021FBD9-9130-A5AC-70B3-77D25F3D0D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1" t="7528" r="2722" b="3776"/>
          <a:stretch/>
        </p:blipFill>
        <p:spPr bwMode="auto">
          <a:xfrm>
            <a:off x="7624878" y="1602640"/>
            <a:ext cx="4191898" cy="2110406"/>
          </a:xfrm>
          <a:prstGeom prst="rect">
            <a:avLst/>
          </a:prstGeom>
          <a:noFill/>
          <a:extLst>
            <a:ext uri="{909E8E84-426E-40DD-AFC4-6F175D3DCCD1}">
              <a14:hiddenFill xmlns:a14="http://schemas.microsoft.com/office/drawing/2010/main">
                <a:solidFill>
                  <a:srgbClr val="FFFFFF"/>
                </a:solidFill>
              </a14:hiddenFill>
            </a:ext>
          </a:extLst>
        </p:spPr>
      </p:pic>
      <p:pic>
        <p:nvPicPr>
          <p:cNvPr id="32" name="Immagine 31" descr="Immagine che contiene testo, schermata, Carattere, numero&#10;&#10;Descrizione generata automaticamente">
            <a:extLst>
              <a:ext uri="{FF2B5EF4-FFF2-40B4-BE49-F238E27FC236}">
                <a16:creationId xmlns:a16="http://schemas.microsoft.com/office/drawing/2014/main" id="{ACC1C497-89D6-591E-5EA8-CF141445A4CF}"/>
              </a:ext>
            </a:extLst>
          </p:cNvPr>
          <p:cNvPicPr>
            <a:picLocks noChangeAspect="1"/>
          </p:cNvPicPr>
          <p:nvPr/>
        </p:nvPicPr>
        <p:blipFill rotWithShape="1">
          <a:blip r:embed="rId4"/>
          <a:srcRect l="4910" t="39605" r="5963"/>
          <a:stretch/>
        </p:blipFill>
        <p:spPr>
          <a:xfrm>
            <a:off x="188821" y="3904344"/>
            <a:ext cx="6762347" cy="2368492"/>
          </a:xfrm>
          <a:prstGeom prst="rect">
            <a:avLst/>
          </a:prstGeom>
        </p:spPr>
      </p:pic>
      <p:sp>
        <p:nvSpPr>
          <p:cNvPr id="33" name="CasellaDiTesto 32">
            <a:extLst>
              <a:ext uri="{FF2B5EF4-FFF2-40B4-BE49-F238E27FC236}">
                <a16:creationId xmlns:a16="http://schemas.microsoft.com/office/drawing/2014/main" id="{620F0DC4-F693-C476-BC33-DE9765135C57}"/>
              </a:ext>
            </a:extLst>
          </p:cNvPr>
          <p:cNvSpPr txBox="1"/>
          <p:nvPr/>
        </p:nvSpPr>
        <p:spPr>
          <a:xfrm>
            <a:off x="5779271" y="3244304"/>
            <a:ext cx="4748258" cy="369332"/>
          </a:xfrm>
          <a:prstGeom prst="rect">
            <a:avLst/>
          </a:prstGeom>
          <a:noFill/>
        </p:spPr>
        <p:txBody>
          <a:bodyPr wrap="square">
            <a:spAutoFit/>
          </a:bodyPr>
          <a:lstStyle/>
          <a:p>
            <a:pPr algn="ctr">
              <a:spcAft>
                <a:spcPts val="1200"/>
              </a:spcAft>
            </a:pPr>
            <a:r>
              <a:rPr lang="it-IT" sz="1800" b="1" i="0" kern="1200" dirty="0" err="1">
                <a:solidFill>
                  <a:schemeClr val="tx1"/>
                </a:solidFill>
                <a:effectLst/>
                <a:latin typeface="+mn-lt"/>
                <a:ea typeface="+mn-ea"/>
                <a:cs typeface="+mn-cs"/>
              </a:rPr>
              <a:t>Radial</a:t>
            </a:r>
            <a:r>
              <a:rPr lang="it-IT" sz="1800" b="1" i="0" kern="1200" dirty="0">
                <a:solidFill>
                  <a:schemeClr val="tx1"/>
                </a:solidFill>
                <a:effectLst/>
                <a:latin typeface="+mn-lt"/>
                <a:ea typeface="+mn-ea"/>
                <a:cs typeface="+mn-cs"/>
              </a:rPr>
              <a:t> build</a:t>
            </a:r>
          </a:p>
        </p:txBody>
      </p:sp>
      <p:sp>
        <p:nvSpPr>
          <p:cNvPr id="34" name="Rettangolo con angoli arrotondati 33">
            <a:extLst>
              <a:ext uri="{FF2B5EF4-FFF2-40B4-BE49-F238E27FC236}">
                <a16:creationId xmlns:a16="http://schemas.microsoft.com/office/drawing/2014/main" id="{08BB65A3-9F4F-59EE-9C8C-BA099E0B31E9}"/>
              </a:ext>
            </a:extLst>
          </p:cNvPr>
          <p:cNvSpPr/>
          <p:nvPr/>
        </p:nvSpPr>
        <p:spPr>
          <a:xfrm>
            <a:off x="4247981" y="3967299"/>
            <a:ext cx="1363110" cy="1997760"/>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asellaDiTesto 34">
            <a:extLst>
              <a:ext uri="{FF2B5EF4-FFF2-40B4-BE49-F238E27FC236}">
                <a16:creationId xmlns:a16="http://schemas.microsoft.com/office/drawing/2014/main" id="{64E9D85F-B368-0255-19B3-1301893213FC}"/>
              </a:ext>
            </a:extLst>
          </p:cNvPr>
          <p:cNvSpPr txBox="1"/>
          <p:nvPr/>
        </p:nvSpPr>
        <p:spPr>
          <a:xfrm>
            <a:off x="7223760" y="4696950"/>
            <a:ext cx="4994134" cy="1600438"/>
          </a:xfrm>
          <a:prstGeom prst="rect">
            <a:avLst/>
          </a:prstGeom>
          <a:noFill/>
        </p:spPr>
        <p:txBody>
          <a:bodyPr wrap="square" rtlCol="0">
            <a:spAutoFit/>
          </a:bodyPr>
          <a:lstStyle/>
          <a:p>
            <a:r>
              <a:rPr lang="en-GB" b="1" dirty="0">
                <a:solidFill>
                  <a:srgbClr val="FF0000"/>
                </a:solidFill>
              </a:rPr>
              <a:t>ARC Magnet Shielding assumption:</a:t>
            </a:r>
          </a:p>
          <a:p>
            <a:pPr marL="285750" indent="-285750">
              <a:buFont typeface="Arial" panose="020B0604020202020204" pitchFamily="34" charset="0"/>
              <a:buChar char="•"/>
            </a:pPr>
            <a:r>
              <a:rPr lang="en-GB" sz="1600" b="1" dirty="0">
                <a:solidFill>
                  <a:srgbClr val="FC3647"/>
                </a:solidFill>
              </a:rPr>
              <a:t>T</a:t>
            </a:r>
            <a:r>
              <a:rPr lang="en-GB" sz="1600" b="1" baseline="-25000" dirty="0">
                <a:solidFill>
                  <a:srgbClr val="FC3647"/>
                </a:solidFill>
              </a:rPr>
              <a:t>op </a:t>
            </a:r>
            <a:r>
              <a:rPr lang="en-GB" sz="1600" b="1" dirty="0">
                <a:solidFill>
                  <a:srgbClr val="FC3647"/>
                </a:solidFill>
              </a:rPr>
              <a:t>&lt; 10 K: </a:t>
            </a:r>
          </a:p>
          <a:p>
            <a:r>
              <a:rPr lang="en-GB" sz="1600" dirty="0"/>
              <a:t>W</a:t>
            </a:r>
            <a:r>
              <a:rPr lang="en-GB" sz="1600" baseline="-25000" dirty="0"/>
              <a:t>abs </a:t>
            </a:r>
            <a:r>
              <a:rPr lang="en-GB" sz="1600" dirty="0"/>
              <a:t>= 4 cm (P&lt;5 W/m) / 160 mm aperture</a:t>
            </a:r>
          </a:p>
          <a:p>
            <a:pPr marL="285750" indent="-285750">
              <a:buFont typeface="Arial" panose="020B0604020202020204" pitchFamily="34" charset="0"/>
              <a:buChar char="•"/>
            </a:pPr>
            <a:r>
              <a:rPr lang="en-GB" sz="1600" b="1" dirty="0">
                <a:solidFill>
                  <a:srgbClr val="FC3647"/>
                </a:solidFill>
              </a:rPr>
              <a:t>T</a:t>
            </a:r>
            <a:r>
              <a:rPr lang="en-GB" sz="1600" b="1" baseline="-25000" dirty="0">
                <a:solidFill>
                  <a:srgbClr val="FC3647"/>
                </a:solidFill>
              </a:rPr>
              <a:t>op </a:t>
            </a:r>
            <a:r>
              <a:rPr lang="en-GB" sz="1600" b="1" dirty="0">
                <a:solidFill>
                  <a:srgbClr val="FC3647"/>
                </a:solidFill>
              </a:rPr>
              <a:t>= 20 K: </a:t>
            </a:r>
          </a:p>
          <a:p>
            <a:r>
              <a:rPr lang="en-GB" sz="1600" dirty="0"/>
              <a:t>W</a:t>
            </a:r>
            <a:r>
              <a:rPr lang="en-GB" sz="1600" baseline="-25000" dirty="0"/>
              <a:t>abs</a:t>
            </a:r>
            <a:r>
              <a:rPr lang="en-GB" sz="1600" dirty="0"/>
              <a:t> =3 cm (P&lt;10 W/m) / 140 mm aperture</a:t>
            </a:r>
          </a:p>
          <a:p>
            <a:endParaRPr lang="en-GB" sz="1600" dirty="0"/>
          </a:p>
        </p:txBody>
      </p:sp>
      <p:sp>
        <p:nvSpPr>
          <p:cNvPr id="9" name="TextBox 61">
            <a:extLst>
              <a:ext uri="{FF2B5EF4-FFF2-40B4-BE49-F238E27FC236}">
                <a16:creationId xmlns:a16="http://schemas.microsoft.com/office/drawing/2014/main" id="{88FC93A1-8EFF-395A-A6B0-74088A5DCDF0}"/>
              </a:ext>
            </a:extLst>
          </p:cNvPr>
          <p:cNvSpPr txBox="1"/>
          <p:nvPr/>
        </p:nvSpPr>
        <p:spPr>
          <a:xfrm>
            <a:off x="1670171" y="5965059"/>
            <a:ext cx="5843812" cy="600164"/>
          </a:xfrm>
          <a:prstGeom prst="rect">
            <a:avLst/>
          </a:prstGeom>
          <a:noFill/>
        </p:spPr>
        <p:txBody>
          <a:bodyPr wrap="square">
            <a:spAutoFit/>
          </a:bodyPr>
          <a:lstStyle/>
          <a:p>
            <a:r>
              <a:rPr lang="en-US" sz="1400" i="1" dirty="0">
                <a:solidFill>
                  <a:srgbClr val="00B0F0"/>
                </a:solidFill>
                <a:cs typeface="Calibri" panose="020F0502020204030204" pitchFamily="34" charset="0"/>
              </a:rPr>
              <a:t>Courtesy of Anton Lechner – IPAC24 Conference</a:t>
            </a:r>
          </a:p>
          <a:p>
            <a:r>
              <a:rPr lang="en-US" sz="1100" i="1" dirty="0">
                <a:solidFill>
                  <a:srgbClr val="00B0F0"/>
                </a:solidFill>
                <a:cs typeface="Calibri" panose="020F0502020204030204" pitchFamily="34" charset="0"/>
                <a:hlinkClick r:id="rId5"/>
              </a:rPr>
              <a:t>https://cds.cern.ch/record/2912945</a:t>
            </a:r>
            <a:endParaRPr lang="en-US" sz="1400" i="1" dirty="0">
              <a:solidFill>
                <a:srgbClr val="00B0F0"/>
              </a:solidFill>
              <a:cs typeface="Calibri" panose="020F0502020204030204" pitchFamily="34" charset="0"/>
            </a:endParaRPr>
          </a:p>
          <a:p>
            <a:r>
              <a:rPr lang="en-US" sz="800" i="1" u="sng" dirty="0">
                <a:solidFill>
                  <a:srgbClr val="00B0F0"/>
                </a:solidFill>
                <a:cs typeface="Calibri" panose="020F0502020204030204" pitchFamily="34" charset="0"/>
              </a:rPr>
              <a:t> </a:t>
            </a:r>
            <a:endParaRPr lang="en-GB" sz="800" i="1" u="sng" dirty="0">
              <a:solidFill>
                <a:srgbClr val="00B0F0"/>
              </a:solidFill>
              <a:cs typeface="Calibri" panose="020F0502020204030204" pitchFamily="34" charset="0"/>
            </a:endParaRPr>
          </a:p>
        </p:txBody>
      </p:sp>
      <p:sp>
        <p:nvSpPr>
          <p:cNvPr id="8" name="CasellaDiTesto 7">
            <a:extLst>
              <a:ext uri="{FF2B5EF4-FFF2-40B4-BE49-F238E27FC236}">
                <a16:creationId xmlns:a16="http://schemas.microsoft.com/office/drawing/2014/main" id="{B8769EA7-2F27-B937-F885-2B4862DBAEB8}"/>
              </a:ext>
            </a:extLst>
          </p:cNvPr>
          <p:cNvSpPr txBox="1"/>
          <p:nvPr/>
        </p:nvSpPr>
        <p:spPr>
          <a:xfrm>
            <a:off x="7223760" y="3858876"/>
            <a:ext cx="4733925" cy="738664"/>
          </a:xfrm>
          <a:prstGeom prst="rect">
            <a:avLst/>
          </a:prstGeom>
          <a:noFill/>
        </p:spPr>
        <p:txBody>
          <a:bodyPr wrap="square" rtlCol="0">
            <a:spAutoFit/>
          </a:bodyPr>
          <a:lstStyle/>
          <a:p>
            <a:r>
              <a:rPr lang="en-GB" sz="1400" dirty="0"/>
              <a:t>N.B </a:t>
            </a:r>
            <a:r>
              <a:rPr lang="en-GB" sz="1400" dirty="0" err="1"/>
              <a:t>bore</a:t>
            </a:r>
            <a:r>
              <a:rPr lang="en-GB" sz="1400" baseline="-25000" dirty="0" err="1"/>
              <a:t>magnet</a:t>
            </a:r>
            <a:r>
              <a:rPr lang="en-GB" sz="1400" dirty="0"/>
              <a:t>= </a:t>
            </a:r>
            <a:r>
              <a:rPr lang="en-GB" sz="1400" dirty="0">
                <a:solidFill>
                  <a:schemeClr val="accent2"/>
                </a:solidFill>
              </a:rPr>
              <a:t>beam aperture (23.5 mm) </a:t>
            </a:r>
            <a:r>
              <a:rPr lang="en-GB" sz="1400" dirty="0"/>
              <a:t>+ </a:t>
            </a:r>
            <a:r>
              <a:rPr lang="en-GB" sz="1400" dirty="0">
                <a:solidFill>
                  <a:schemeClr val="accent6"/>
                </a:solidFill>
              </a:rPr>
              <a:t> [Cu layer beam screen,+ Insulation space &amp; heat intercept  + beam pipe + Kapton insulation + </a:t>
            </a:r>
            <a:r>
              <a:rPr lang="en-GB" sz="1400" dirty="0" err="1">
                <a:solidFill>
                  <a:schemeClr val="accent6"/>
                </a:solidFill>
              </a:rPr>
              <a:t>clearence</a:t>
            </a:r>
            <a:r>
              <a:rPr lang="en-GB" sz="1400" dirty="0">
                <a:solidFill>
                  <a:schemeClr val="accent6"/>
                </a:solidFill>
              </a:rPr>
              <a:t>] (15.5 mm ) </a:t>
            </a:r>
            <a:r>
              <a:rPr lang="en-GB" sz="1400" dirty="0"/>
              <a:t>+ </a:t>
            </a:r>
            <a:r>
              <a:rPr lang="en-GB" sz="1400" dirty="0">
                <a:solidFill>
                  <a:schemeClr val="accent1"/>
                </a:solidFill>
              </a:rPr>
              <a:t>W</a:t>
            </a:r>
            <a:r>
              <a:rPr lang="en-GB" sz="1400" baseline="-25000" dirty="0">
                <a:solidFill>
                  <a:schemeClr val="accent1"/>
                </a:solidFill>
              </a:rPr>
              <a:t>abs</a:t>
            </a:r>
            <a:r>
              <a:rPr lang="en-GB" sz="1400" dirty="0">
                <a:solidFill>
                  <a:schemeClr val="accent1"/>
                </a:solidFill>
              </a:rPr>
              <a:t> (30-40 mm)</a:t>
            </a:r>
          </a:p>
        </p:txBody>
      </p:sp>
      <p:sp>
        <p:nvSpPr>
          <p:cNvPr id="10" name="CasellaDiTesto 9">
            <a:extLst>
              <a:ext uri="{FF2B5EF4-FFF2-40B4-BE49-F238E27FC236}">
                <a16:creationId xmlns:a16="http://schemas.microsoft.com/office/drawing/2014/main" id="{2F6D5EC6-A87E-195D-6B33-1D2E5D895A3F}"/>
              </a:ext>
            </a:extLst>
          </p:cNvPr>
          <p:cNvSpPr txBox="1"/>
          <p:nvPr/>
        </p:nvSpPr>
        <p:spPr>
          <a:xfrm>
            <a:off x="413513" y="1468460"/>
            <a:ext cx="7535586" cy="2385268"/>
          </a:xfrm>
          <a:prstGeom prst="rect">
            <a:avLst/>
          </a:prstGeom>
          <a:noFill/>
        </p:spPr>
        <p:txBody>
          <a:bodyPr wrap="square">
            <a:spAutoFit/>
          </a:bodyPr>
          <a:lstStyle/>
          <a:p>
            <a:pPr>
              <a:spcAft>
                <a:spcPts val="600"/>
              </a:spcAft>
              <a:buClr>
                <a:schemeClr val="bg1">
                  <a:lumMod val="50000"/>
                </a:schemeClr>
              </a:buClr>
            </a:pPr>
            <a:r>
              <a:rPr lang="it-IT" b="1" dirty="0">
                <a:latin typeface="Calibri" panose="020F0502020204030204" pitchFamily="34" charset="0"/>
                <a:ea typeface="Calibri" panose="020F0502020204030204" pitchFamily="34" charset="0"/>
                <a:cs typeface="Calibri" panose="020F0502020204030204" pitchFamily="34" charset="0"/>
              </a:rPr>
              <a:t>Collection of </a:t>
            </a:r>
            <a:r>
              <a:rPr lang="it-IT" b="1" dirty="0" err="1">
                <a:latin typeface="Calibri" panose="020F0502020204030204" pitchFamily="34" charset="0"/>
                <a:ea typeface="Calibri" panose="020F0502020204030204" pitchFamily="34" charset="0"/>
                <a:cs typeface="Calibri" panose="020F0502020204030204" pitchFamily="34" charset="0"/>
              </a:rPr>
              <a:t>requirement</a:t>
            </a:r>
            <a:r>
              <a:rPr lang="it-IT" b="1" dirty="0">
                <a:latin typeface="Calibri" panose="020F0502020204030204" pitchFamily="34" charset="0"/>
                <a:ea typeface="Calibri" panose="020F0502020204030204" pitchFamily="34" charset="0"/>
                <a:cs typeface="Calibri" panose="020F0502020204030204" pitchFamily="34" charset="0"/>
              </a:rPr>
              <a:t> and </a:t>
            </a:r>
            <a:r>
              <a:rPr lang="it-IT" b="1" dirty="0" err="1">
                <a:latin typeface="Calibri" panose="020F0502020204030204" pitchFamily="34" charset="0"/>
                <a:ea typeface="Calibri" panose="020F0502020204030204" pitchFamily="34" charset="0"/>
                <a:cs typeface="Calibri" panose="020F0502020204030204" pitchFamily="34" charset="0"/>
              </a:rPr>
              <a:t>constraints</a:t>
            </a:r>
            <a:r>
              <a:rPr lang="it-IT" b="1" dirty="0">
                <a:latin typeface="Calibri" panose="020F0502020204030204" pitchFamily="34" charset="0"/>
                <a:ea typeface="Calibri" panose="020F0502020204030204" pitchFamily="34" charset="0"/>
                <a:cs typeface="Calibri" panose="020F0502020204030204" pitchFamily="34" charset="0"/>
              </a:rPr>
              <a:t> coming from </a:t>
            </a:r>
            <a:r>
              <a:rPr lang="it-IT" b="1" dirty="0" err="1">
                <a:latin typeface="Calibri" panose="020F0502020204030204" pitchFamily="34" charset="0"/>
                <a:ea typeface="Calibri" panose="020F0502020204030204" pitchFamily="34" charset="0"/>
                <a:cs typeface="Calibri" panose="020F0502020204030204" pitchFamily="34" charset="0"/>
              </a:rPr>
              <a:t>other</a:t>
            </a:r>
            <a:r>
              <a:rPr lang="it-IT" b="1" dirty="0">
                <a:latin typeface="Calibri" panose="020F0502020204030204" pitchFamily="34" charset="0"/>
                <a:ea typeface="Calibri" panose="020F0502020204030204" pitchFamily="34" charset="0"/>
                <a:cs typeface="Calibri" panose="020F0502020204030204" pitchFamily="34" charset="0"/>
              </a:rPr>
              <a:t> WP studies to </a:t>
            </a:r>
            <a:r>
              <a:rPr lang="it-IT" b="1" dirty="0" err="1">
                <a:latin typeface="Calibri" panose="020F0502020204030204" pitchFamily="34" charset="0"/>
                <a:ea typeface="Calibri" panose="020F0502020204030204" pitchFamily="34" charset="0"/>
                <a:cs typeface="Calibri" panose="020F0502020204030204" pitchFamily="34" charset="0"/>
              </a:rPr>
              <a:t>select</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most</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challenging</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magnet</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configuration</a:t>
            </a:r>
            <a:r>
              <a:rPr lang="it-IT" b="1" dirty="0">
                <a:latin typeface="Calibri" panose="020F0502020204030204" pitchFamily="34" charset="0"/>
                <a:ea typeface="Calibri" panose="020F0502020204030204" pitchFamily="34" charset="0"/>
                <a:cs typeface="Calibri" panose="020F0502020204030204" pitchFamily="34" charset="0"/>
              </a:rPr>
              <a:t> for technical design study:</a:t>
            </a:r>
          </a:p>
          <a:p>
            <a:pPr marL="342900" indent="-342900">
              <a:buClr>
                <a:schemeClr val="bg1">
                  <a:lumMod val="50000"/>
                </a:schemeClr>
              </a:buClr>
              <a:buFont typeface="+mj-lt"/>
              <a:buAutoNum type="arabicPeriod"/>
            </a:pPr>
            <a:r>
              <a:rPr lang="en-US" b="1" dirty="0">
                <a:latin typeface="Calibri" panose="020F0502020204030204" pitchFamily="34" charset="0"/>
                <a:ea typeface="Calibri" panose="020F0502020204030204" pitchFamily="34" charset="0"/>
                <a:cs typeface="Calibri" panose="020F0502020204030204" pitchFamily="34" charset="0"/>
              </a:rPr>
              <a:t>Beam Lattice design: </a:t>
            </a:r>
            <a:endParaRPr lang="en-US" dirty="0">
              <a:latin typeface="Calibri" panose="020F0502020204030204" pitchFamily="34" charset="0"/>
              <a:ea typeface="Calibri" panose="020F0502020204030204" pitchFamily="34" charset="0"/>
              <a:cs typeface="Calibri" panose="020F0502020204030204" pitchFamily="34" charset="0"/>
            </a:endParaRPr>
          </a:p>
          <a:p>
            <a:pPr marL="800100" lvl="1" indent="-342900">
              <a:buClr>
                <a:schemeClr val="bg1">
                  <a:lumMod val="50000"/>
                </a:schemeClr>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Magnet type / Field / Aperture</a:t>
            </a:r>
          </a:p>
          <a:p>
            <a:pPr marL="342900" indent="-342900">
              <a:buClr>
                <a:schemeClr val="bg1">
                  <a:lumMod val="50000"/>
                </a:schemeClr>
              </a:buClr>
              <a:buFont typeface="+mj-lt"/>
              <a:buAutoNum type="arabicPeriod"/>
            </a:pPr>
            <a:r>
              <a:rPr lang="it-IT" b="1" dirty="0" err="1"/>
              <a:t>Cryogenic</a:t>
            </a:r>
            <a:r>
              <a:rPr lang="it-IT" b="1" dirty="0"/>
              <a:t> studies:</a:t>
            </a:r>
          </a:p>
          <a:p>
            <a:pPr marL="800100" lvl="1" indent="-342900">
              <a:buClr>
                <a:schemeClr val="bg1">
                  <a:lumMod val="50000"/>
                </a:schemeClr>
              </a:buClr>
              <a:buFont typeface="Arial" panose="020B0604020202020204" pitchFamily="34" charset="0"/>
              <a:buChar char="•"/>
            </a:pPr>
            <a:r>
              <a:rPr lang="it-IT" dirty="0"/>
              <a:t>Operating Temperature, Thermal </a:t>
            </a:r>
            <a:r>
              <a:rPr lang="it-IT" dirty="0" err="1"/>
              <a:t>Insulation</a:t>
            </a:r>
            <a:r>
              <a:rPr lang="it-IT" dirty="0"/>
              <a:t> </a:t>
            </a:r>
            <a:r>
              <a:rPr lang="it-IT" dirty="0" err="1"/>
              <a:t>thickness</a:t>
            </a:r>
            <a:r>
              <a:rPr lang="it-IT" b="1" dirty="0"/>
              <a:t> </a:t>
            </a:r>
          </a:p>
          <a:p>
            <a:pPr marL="342900" indent="-342900">
              <a:buClr>
                <a:schemeClr val="bg1">
                  <a:lumMod val="50000"/>
                </a:schemeClr>
              </a:buClr>
              <a:buFont typeface="+mj-lt"/>
              <a:buAutoNum type="arabicPeriod"/>
            </a:pPr>
            <a:r>
              <a:rPr lang="it-IT" b="1" dirty="0" err="1">
                <a:latin typeface="Calibri" panose="020F0502020204030204" pitchFamily="34" charset="0"/>
                <a:ea typeface="Calibri" panose="020F0502020204030204" pitchFamily="34" charset="0"/>
                <a:cs typeface="Calibri" panose="020F0502020204030204" pitchFamily="34" charset="0"/>
              </a:rPr>
              <a:t>Radiation</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heat</a:t>
            </a:r>
            <a:r>
              <a:rPr lang="it-IT" b="1" dirty="0">
                <a:latin typeface="Calibri" panose="020F0502020204030204" pitchFamily="34" charset="0"/>
                <a:ea typeface="Calibri" panose="020F0502020204030204" pitchFamily="34" charset="0"/>
                <a:cs typeface="Calibri" panose="020F0502020204030204" pitchFamily="34" charset="0"/>
              </a:rPr>
              <a:t> loading/</a:t>
            </a:r>
            <a:r>
              <a:rPr lang="it-IT" b="1" dirty="0" err="1">
                <a:latin typeface="Calibri" panose="020F0502020204030204" pitchFamily="34" charset="0"/>
                <a:ea typeface="Calibri" panose="020F0502020204030204" pitchFamily="34" charset="0"/>
                <a:cs typeface="Calibri" panose="020F0502020204030204" pitchFamily="34" charset="0"/>
              </a:rPr>
              <a:t>degradation</a:t>
            </a:r>
            <a:endParaRPr lang="it-IT" b="1" dirty="0">
              <a:latin typeface="Calibri" panose="020F0502020204030204" pitchFamily="34" charset="0"/>
              <a:ea typeface="Calibri" panose="020F0502020204030204" pitchFamily="34" charset="0"/>
              <a:cs typeface="Calibri" panose="020F0502020204030204" pitchFamily="34" charset="0"/>
            </a:endParaRPr>
          </a:p>
          <a:p>
            <a:pPr marL="800100" lvl="1" indent="-342900">
              <a:buClr>
                <a:schemeClr val="bg1">
                  <a:lumMod val="50000"/>
                </a:schemeClr>
              </a:buClr>
              <a:buFont typeface="Arial" panose="020B0604020202020204" pitchFamily="34" charset="0"/>
              <a:buChar char="•"/>
            </a:pPr>
            <a:r>
              <a:rPr lang="it-IT" dirty="0" err="1">
                <a:latin typeface="Calibri" panose="020F0502020204030204" pitchFamily="34" charset="0"/>
                <a:ea typeface="Calibri" panose="020F0502020204030204" pitchFamily="34" charset="0"/>
                <a:cs typeface="Calibri" panose="020F0502020204030204" pitchFamily="34" charset="0"/>
              </a:rPr>
              <a:t>Shielding</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thickness</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Radiation</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heat</a:t>
            </a:r>
            <a:r>
              <a:rPr lang="it-IT" dirty="0">
                <a:latin typeface="Calibri" panose="020F0502020204030204" pitchFamily="34" charset="0"/>
                <a:ea typeface="Calibri" panose="020F0502020204030204" pitchFamily="34" charset="0"/>
                <a:cs typeface="Calibri" panose="020F0502020204030204" pitchFamily="34" charset="0"/>
              </a:rPr>
              <a:t> load, </a:t>
            </a:r>
            <a:r>
              <a:rPr lang="it-IT" dirty="0" err="1">
                <a:latin typeface="Calibri" panose="020F0502020204030204" pitchFamily="34" charset="0"/>
                <a:ea typeface="Calibri" panose="020F0502020204030204" pitchFamily="34" charset="0"/>
                <a:cs typeface="Calibri" panose="020F0502020204030204" pitchFamily="34" charset="0"/>
              </a:rPr>
              <a:t>radiation</a:t>
            </a:r>
            <a:r>
              <a:rPr lang="it-IT" dirty="0">
                <a:latin typeface="Calibri" panose="020F0502020204030204" pitchFamily="34" charset="0"/>
                <a:ea typeface="Calibri" panose="020F0502020204030204" pitchFamily="34" charset="0"/>
                <a:cs typeface="Calibri" panose="020F0502020204030204" pitchFamily="34" charset="0"/>
              </a:rPr>
              <a:t> dose</a:t>
            </a:r>
          </a:p>
        </p:txBody>
      </p:sp>
      <p:sp>
        <p:nvSpPr>
          <p:cNvPr id="2" name="Segnaposto piè di pagina 1">
            <a:extLst>
              <a:ext uri="{FF2B5EF4-FFF2-40B4-BE49-F238E27FC236}">
                <a16:creationId xmlns:a16="http://schemas.microsoft.com/office/drawing/2014/main" id="{32D367FC-171B-C6BD-6758-2642D95335C0}"/>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363978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E3C12-D9F2-22C3-ED94-2500079E7E40}"/>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8AD9CE62-1034-ED2E-3A92-CE7D857F1DF0}"/>
              </a:ext>
            </a:extLst>
          </p:cNvPr>
          <p:cNvSpPr>
            <a:spLocks noGrp="1"/>
          </p:cNvSpPr>
          <p:nvPr>
            <p:ph type="sldNum" sz="quarter" idx="4"/>
          </p:nvPr>
        </p:nvSpPr>
        <p:spPr/>
        <p:txBody>
          <a:bodyPr/>
          <a:lstStyle/>
          <a:p>
            <a:fld id="{A16AB2F8-5338-F742-A59E-35F5B82165E6}" type="slidenum">
              <a:rPr lang="en-GB" smtClean="0"/>
              <a:pPr/>
              <a:t>6</a:t>
            </a:fld>
            <a:endParaRPr lang="en-GB"/>
          </a:p>
        </p:txBody>
      </p:sp>
      <p:sp>
        <p:nvSpPr>
          <p:cNvPr id="6" name="Titolo 5">
            <a:extLst>
              <a:ext uri="{FF2B5EF4-FFF2-40B4-BE49-F238E27FC236}">
                <a16:creationId xmlns:a16="http://schemas.microsoft.com/office/drawing/2014/main" id="{732774AB-7EA3-581F-F97E-C281006CF6CE}"/>
              </a:ext>
            </a:extLst>
          </p:cNvPr>
          <p:cNvSpPr>
            <a:spLocks noGrp="1"/>
          </p:cNvSpPr>
          <p:nvPr>
            <p:ph type="title"/>
          </p:nvPr>
        </p:nvSpPr>
        <p:spPr/>
        <p:txBody>
          <a:bodyPr/>
          <a:lstStyle/>
          <a:p>
            <a:r>
              <a:rPr lang="en-GB" dirty="0"/>
              <a:t>Different Magnet Options:</a:t>
            </a:r>
            <a:br>
              <a:rPr lang="en-GB" dirty="0"/>
            </a:br>
            <a:r>
              <a:rPr lang="en-GB" sz="2400" dirty="0"/>
              <a:t>Specs from Beam Optic Studies</a:t>
            </a:r>
            <a:endParaRPr lang="en-GB" dirty="0"/>
          </a:p>
        </p:txBody>
      </p:sp>
      <p:pic>
        <p:nvPicPr>
          <p:cNvPr id="2" name="Immagine 1">
            <a:extLst>
              <a:ext uri="{FF2B5EF4-FFF2-40B4-BE49-F238E27FC236}">
                <a16:creationId xmlns:a16="http://schemas.microsoft.com/office/drawing/2014/main" id="{5133C54B-BA84-1559-A8E1-9AA5675FB4C7}"/>
              </a:ext>
            </a:extLst>
          </p:cNvPr>
          <p:cNvPicPr>
            <a:picLocks noChangeAspect="1"/>
          </p:cNvPicPr>
          <p:nvPr/>
        </p:nvPicPr>
        <p:blipFill>
          <a:blip r:embed="rId2"/>
          <a:stretch>
            <a:fillRect/>
          </a:stretch>
        </p:blipFill>
        <p:spPr>
          <a:xfrm>
            <a:off x="5469249" y="1555276"/>
            <a:ext cx="3068610" cy="1849106"/>
          </a:xfrm>
          <a:prstGeom prst="rect">
            <a:avLst/>
          </a:prstGeom>
        </p:spPr>
      </p:pic>
      <p:sp>
        <p:nvSpPr>
          <p:cNvPr id="7" name="CasellaDiTesto 6">
            <a:extLst>
              <a:ext uri="{FF2B5EF4-FFF2-40B4-BE49-F238E27FC236}">
                <a16:creationId xmlns:a16="http://schemas.microsoft.com/office/drawing/2014/main" id="{C99559A5-B4DC-C24B-8526-FE1FF11DA49E}"/>
              </a:ext>
            </a:extLst>
          </p:cNvPr>
          <p:cNvSpPr txBox="1"/>
          <p:nvPr/>
        </p:nvSpPr>
        <p:spPr>
          <a:xfrm>
            <a:off x="9019131" y="1737852"/>
            <a:ext cx="2637550" cy="335756"/>
          </a:xfrm>
          <a:prstGeom prst="rect">
            <a:avLst/>
          </a:prstGeom>
          <a:noFill/>
        </p:spPr>
        <p:txBody>
          <a:bodyPr wrap="square">
            <a:spAutoFit/>
          </a:bodyPr>
          <a:lstStyle/>
          <a:p>
            <a:r>
              <a:rPr lang="fr-FR" b="1" dirty="0">
                <a:solidFill>
                  <a:srgbClr val="FF0000"/>
                </a:solidFill>
                <a:latin typeface="Calibri" panose="020F0502020204030204" pitchFamily="34" charset="0"/>
                <a:cs typeface="Calibri" panose="020F0502020204030204" pitchFamily="34" charset="0"/>
              </a:rPr>
              <a:t>Interaction </a:t>
            </a:r>
            <a:r>
              <a:rPr lang="fr-FR" b="1" dirty="0" err="1">
                <a:solidFill>
                  <a:srgbClr val="FF0000"/>
                </a:solidFill>
                <a:latin typeface="Calibri" panose="020F0502020204030204" pitchFamily="34" charset="0"/>
                <a:cs typeface="Calibri" panose="020F0502020204030204" pitchFamily="34" charset="0"/>
              </a:rPr>
              <a:t>region</a:t>
            </a:r>
            <a:r>
              <a:rPr lang="fr-FR" b="1" dirty="0">
                <a:solidFill>
                  <a:srgbClr val="FF0000"/>
                </a:solidFill>
                <a:latin typeface="Calibri" panose="020F0502020204030204" pitchFamily="34" charset="0"/>
                <a:cs typeface="Calibri" panose="020F0502020204030204" pitchFamily="34" charset="0"/>
              </a:rPr>
              <a:t>[2]</a:t>
            </a:r>
          </a:p>
        </p:txBody>
      </p:sp>
      <p:pic>
        <p:nvPicPr>
          <p:cNvPr id="11" name="Immagine 10" descr="Immagine che contiene linea, simbolo, design&#10;&#10;Descrizione generata automaticamente">
            <a:extLst>
              <a:ext uri="{FF2B5EF4-FFF2-40B4-BE49-F238E27FC236}">
                <a16:creationId xmlns:a16="http://schemas.microsoft.com/office/drawing/2014/main" id="{46894B75-1024-454A-732A-B853003A73D0}"/>
              </a:ext>
            </a:extLst>
          </p:cNvPr>
          <p:cNvPicPr>
            <a:picLocks noChangeAspect="1"/>
          </p:cNvPicPr>
          <p:nvPr/>
        </p:nvPicPr>
        <p:blipFill rotWithShape="1">
          <a:blip r:embed="rId3">
            <a:extLst>
              <a:ext uri="{28A0092B-C50C-407E-A947-70E740481C1C}">
                <a14:useLocalDpi xmlns:a14="http://schemas.microsoft.com/office/drawing/2010/main" val="0"/>
              </a:ext>
            </a:extLst>
          </a:blip>
          <a:srcRect t="13442"/>
          <a:stretch/>
        </p:blipFill>
        <p:spPr>
          <a:xfrm>
            <a:off x="8677331" y="2075543"/>
            <a:ext cx="3186545" cy="429722"/>
          </a:xfrm>
          <a:prstGeom prst="rect">
            <a:avLst/>
          </a:prstGeom>
        </p:spPr>
      </p:pic>
      <p:graphicFrame>
        <p:nvGraphicFramePr>
          <p:cNvPr id="12" name="Tabella 11">
            <a:extLst>
              <a:ext uri="{FF2B5EF4-FFF2-40B4-BE49-F238E27FC236}">
                <a16:creationId xmlns:a16="http://schemas.microsoft.com/office/drawing/2014/main" id="{89361FA3-1C29-6C24-0920-CB6A38CF9102}"/>
              </a:ext>
            </a:extLst>
          </p:cNvPr>
          <p:cNvGraphicFramePr>
            <a:graphicFrameLocks noGrp="1"/>
          </p:cNvGraphicFramePr>
          <p:nvPr/>
        </p:nvGraphicFramePr>
        <p:xfrm>
          <a:off x="8579742" y="2479712"/>
          <a:ext cx="3516327" cy="3774566"/>
        </p:xfrm>
        <a:graphic>
          <a:graphicData uri="http://schemas.openxmlformats.org/drawingml/2006/table">
            <a:tbl>
              <a:tblPr firstRow="1" bandRow="1"/>
              <a:tblGrid>
                <a:gridCol w="738681">
                  <a:extLst>
                    <a:ext uri="{9D8B030D-6E8A-4147-A177-3AD203B41FA5}">
                      <a16:colId xmlns:a16="http://schemas.microsoft.com/office/drawing/2014/main" val="3798153468"/>
                    </a:ext>
                  </a:extLst>
                </a:gridCol>
                <a:gridCol w="648929">
                  <a:extLst>
                    <a:ext uri="{9D8B030D-6E8A-4147-A177-3AD203B41FA5}">
                      <a16:colId xmlns:a16="http://schemas.microsoft.com/office/drawing/2014/main" val="981867475"/>
                    </a:ext>
                  </a:extLst>
                </a:gridCol>
                <a:gridCol w="1460091">
                  <a:extLst>
                    <a:ext uri="{9D8B030D-6E8A-4147-A177-3AD203B41FA5}">
                      <a16:colId xmlns:a16="http://schemas.microsoft.com/office/drawing/2014/main" val="3414020706"/>
                    </a:ext>
                  </a:extLst>
                </a:gridCol>
                <a:gridCol w="668626">
                  <a:extLst>
                    <a:ext uri="{9D8B030D-6E8A-4147-A177-3AD203B41FA5}">
                      <a16:colId xmlns:a16="http://schemas.microsoft.com/office/drawing/2014/main" val="596091316"/>
                    </a:ext>
                  </a:extLst>
                </a:gridCol>
              </a:tblGrid>
              <a:tr h="471055">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dirty="0">
                          <a:ln>
                            <a:noFill/>
                          </a:ln>
                          <a:latin typeface="Calibri" panose="020F0502020204030204" pitchFamily="34" charset="0"/>
                          <a:ea typeface="Liberation Serif" pitchFamily="18"/>
                          <a:cs typeface="Calibri" panose="020F0502020204030204" pitchFamily="34" charset="0"/>
                        </a:rPr>
                        <a:t>Name</a:t>
                      </a:r>
                    </a:p>
                  </a:txBody>
                  <a:tcPr marT="41564" marB="41564"/>
                </a:tc>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dirty="0">
                          <a:ln>
                            <a:noFill/>
                          </a:ln>
                          <a:latin typeface="Calibri" panose="020F0502020204030204" pitchFamily="34" charset="0"/>
                          <a:ea typeface="Liberation Serif" pitchFamily="18"/>
                          <a:cs typeface="Calibri" panose="020F0502020204030204" pitchFamily="34" charset="0"/>
                        </a:rPr>
                        <a:t>L [m]</a:t>
                      </a:r>
                    </a:p>
                  </a:txBody>
                  <a:tcPr marT="41564" marB="41564"/>
                </a:tc>
                <a:tc>
                  <a:txBody>
                    <a:bodyPr/>
                    <a:lstStyle/>
                    <a:p>
                      <a:pPr marL="0" marR="0" lvl="0" indent="0" algn="ctr" hangingPunct="0">
                        <a:lnSpc>
                          <a:spcPct val="100000"/>
                        </a:lnSpc>
                        <a:spcBef>
                          <a:spcPts val="0"/>
                        </a:spcBef>
                        <a:spcAft>
                          <a:spcPts val="0"/>
                        </a:spcAft>
                        <a:buNone/>
                        <a:tabLst/>
                        <a:defRPr sz="1600" b="1">
                          <a:latin typeface="Liberation Sans" pitchFamily="34"/>
                          <a:ea typeface="Liberation Sans" pitchFamily="34"/>
                          <a:cs typeface="Liberation Sans" pitchFamily="34"/>
                        </a:defRPr>
                      </a:pPr>
                      <a:r>
                        <a:rPr lang="en-GB" sz="1300" b="1" i="0" u="none" strike="noStrike" kern="1200" cap="none" dirty="0">
                          <a:ln>
                            <a:noFill/>
                          </a:ln>
                          <a:latin typeface="Calibri" panose="020F0502020204030204" pitchFamily="34" charset="0"/>
                          <a:ea typeface="Liberation Sans" pitchFamily="34"/>
                          <a:cs typeface="Calibri" panose="020F0502020204030204" pitchFamily="34" charset="0"/>
                        </a:rPr>
                        <a:t>Magnet aperture diameter [mm]</a:t>
                      </a:r>
                    </a:p>
                  </a:txBody>
                  <a:tcPr marT="41564" marB="41564"/>
                </a:tc>
                <a:tc>
                  <a:txBody>
                    <a:bodyPr/>
                    <a:lstStyle/>
                    <a:p>
                      <a:pPr marL="0" marR="0" lvl="0" indent="0" algn="ctr" hangingPunct="0">
                        <a:lnSpc>
                          <a:spcPct val="100000"/>
                        </a:lnSpc>
                        <a:spcBef>
                          <a:spcPts val="0"/>
                        </a:spcBef>
                        <a:spcAft>
                          <a:spcPts val="0"/>
                        </a:spcAft>
                        <a:buNone/>
                        <a:tabLst/>
                        <a:defRPr sz="1600" b="1">
                          <a:latin typeface="Liberation Sans" pitchFamily="34"/>
                          <a:ea typeface="Liberation Sans" pitchFamily="34"/>
                          <a:cs typeface="Liberation Sans" pitchFamily="34"/>
                        </a:defRPr>
                      </a:pPr>
                      <a:r>
                        <a:rPr lang="en-GB" sz="1300" b="1" i="0" u="none" strike="noStrike" kern="1200" cap="none" dirty="0">
                          <a:ln>
                            <a:noFill/>
                          </a:ln>
                          <a:latin typeface="Calibri" panose="020F0502020204030204" pitchFamily="34" charset="0"/>
                          <a:ea typeface="Liberation Sans" pitchFamily="34"/>
                          <a:cs typeface="Calibri" panose="020F0502020204030204" pitchFamily="34" charset="0"/>
                        </a:rPr>
                        <a:t>B[T]</a:t>
                      </a:r>
                    </a:p>
                  </a:txBody>
                  <a:tcPr marT="41564" marB="41564"/>
                </a:tc>
                <a:extLst>
                  <a:ext uri="{0D108BD9-81ED-4DB2-BD59-A6C34878D82A}">
                    <a16:rowId xmlns:a16="http://schemas.microsoft.com/office/drawing/2014/main" val="1449813646"/>
                  </a:ext>
                </a:extLst>
              </a:tr>
              <a:tr h="277091">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IB2</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dirty="0">
                          <a:ln>
                            <a:noFill/>
                          </a:ln>
                          <a:latin typeface="Calibri" panose="020F0502020204030204" pitchFamily="34" charset="0"/>
                          <a:ea typeface="Liberation Serif" pitchFamily="18"/>
                          <a:cs typeface="Calibri" panose="020F0502020204030204" pitchFamily="34" charset="0"/>
                        </a:rPr>
                        <a:t>6</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320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8.1</a:t>
                      </a:r>
                    </a:p>
                  </a:txBody>
                  <a:tcPr marT="41564" marB="41564"/>
                </a:tc>
                <a:extLst>
                  <a:ext uri="{0D108BD9-81ED-4DB2-BD59-A6C34878D82A}">
                    <a16:rowId xmlns:a16="http://schemas.microsoft.com/office/drawing/2014/main" val="615248789"/>
                  </a:ext>
                </a:extLst>
              </a:tr>
              <a:tr h="277091">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IB1</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a:ln>
                            <a:noFill/>
                          </a:ln>
                          <a:latin typeface="Calibri" panose="020F0502020204030204" pitchFamily="34" charset="0"/>
                          <a:ea typeface="Liberation Serif" pitchFamily="18"/>
                          <a:cs typeface="Calibri" panose="020F0502020204030204" pitchFamily="34" charset="0"/>
                        </a:rPr>
                        <a:t>10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320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-9.7</a:t>
                      </a:r>
                    </a:p>
                  </a:txBody>
                  <a:tcPr marT="41564" marB="41564"/>
                </a:tc>
                <a:extLst>
                  <a:ext uri="{0D108BD9-81ED-4DB2-BD59-A6C34878D82A}">
                    <a16:rowId xmlns:a16="http://schemas.microsoft.com/office/drawing/2014/main" val="2985860689"/>
                  </a:ext>
                </a:extLst>
              </a:tr>
              <a:tr h="277091">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IB3</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dirty="0">
                          <a:ln>
                            <a:noFill/>
                          </a:ln>
                          <a:latin typeface="Calibri" panose="020F0502020204030204" pitchFamily="34" charset="0"/>
                          <a:ea typeface="Liberation Serif" pitchFamily="18"/>
                          <a:cs typeface="Calibri" panose="020F0502020204030204" pitchFamily="34" charset="0"/>
                        </a:rPr>
                        <a:t>6</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320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8.1</a:t>
                      </a:r>
                    </a:p>
                  </a:txBody>
                  <a:tcPr marT="41564" marB="41564"/>
                </a:tc>
                <a:extLst>
                  <a:ext uri="{0D108BD9-81ED-4DB2-BD59-A6C34878D82A}">
                    <a16:rowId xmlns:a16="http://schemas.microsoft.com/office/drawing/2014/main" val="3644957771"/>
                  </a:ext>
                </a:extLst>
              </a:tr>
              <a:tr h="471055">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dirty="0">
                          <a:ln>
                            <a:noFill/>
                          </a:ln>
                          <a:latin typeface="Calibri" panose="020F0502020204030204" pitchFamily="34" charset="0"/>
                          <a:ea typeface="Liberation Serif" pitchFamily="18"/>
                          <a:cs typeface="Calibri" panose="020F0502020204030204" pitchFamily="34" charset="0"/>
                        </a:rPr>
                        <a:t>Name</a:t>
                      </a:r>
                    </a:p>
                  </a:txBody>
                  <a:tcPr marT="41564" marB="41564"/>
                </a:tc>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dirty="0">
                          <a:ln>
                            <a:noFill/>
                          </a:ln>
                          <a:latin typeface="Calibri" panose="020F0502020204030204" pitchFamily="34" charset="0"/>
                          <a:ea typeface="Liberation Serif" pitchFamily="18"/>
                          <a:cs typeface="Calibri" panose="020F0502020204030204" pitchFamily="34" charset="0"/>
                        </a:rPr>
                        <a:t>L [m]</a:t>
                      </a:r>
                    </a:p>
                  </a:txBody>
                  <a:tcPr marT="41564" marB="41564"/>
                </a:tc>
                <a:tc>
                  <a:txBody>
                    <a:bodyPr/>
                    <a:lstStyle/>
                    <a:p>
                      <a:pPr marL="0" marR="0" lvl="0" indent="0" algn="ctr" hangingPunct="0">
                        <a:lnSpc>
                          <a:spcPct val="100000"/>
                        </a:lnSpc>
                        <a:spcBef>
                          <a:spcPts val="0"/>
                        </a:spcBef>
                        <a:spcAft>
                          <a:spcPts val="0"/>
                        </a:spcAft>
                        <a:buNone/>
                        <a:tabLst/>
                        <a:defRPr sz="1600" b="1">
                          <a:latin typeface="Liberation Sans" pitchFamily="34"/>
                          <a:ea typeface="Liberation Sans" pitchFamily="34"/>
                          <a:cs typeface="Liberation Sans" pitchFamily="34"/>
                        </a:defRPr>
                      </a:pPr>
                      <a:r>
                        <a:rPr lang="en-GB" sz="1300" b="1" i="0" u="none" strike="noStrike" kern="1200" cap="none" dirty="0">
                          <a:ln>
                            <a:noFill/>
                          </a:ln>
                          <a:latin typeface="Calibri" panose="020F0502020204030204" pitchFamily="34" charset="0"/>
                          <a:ea typeface="Liberation Sans" pitchFamily="34"/>
                          <a:cs typeface="Calibri" panose="020F0502020204030204" pitchFamily="34" charset="0"/>
                        </a:rPr>
                        <a:t>Magnet aperture diameter [mm]</a:t>
                      </a:r>
                    </a:p>
                  </a:txBody>
                  <a:tcPr marT="41564" marB="41564"/>
                </a:tc>
                <a:tc>
                  <a:txBody>
                    <a:bodyPr/>
                    <a:lstStyle/>
                    <a:p>
                      <a:pPr marL="0" marR="0" lvl="0" indent="0" algn="ctr" hangingPunct="0">
                        <a:lnSpc>
                          <a:spcPct val="100000"/>
                        </a:lnSpc>
                        <a:spcBef>
                          <a:spcPts val="0"/>
                        </a:spcBef>
                        <a:spcAft>
                          <a:spcPts val="0"/>
                        </a:spcAft>
                        <a:buNone/>
                        <a:tabLst/>
                        <a:defRPr sz="1600" b="1">
                          <a:latin typeface="Liberation Sans" pitchFamily="34"/>
                          <a:ea typeface="Liberation Sans" pitchFamily="34"/>
                          <a:cs typeface="Liberation Sans" pitchFamily="34"/>
                        </a:defRPr>
                      </a:pPr>
                      <a:r>
                        <a:rPr lang="en-GB" sz="1300" b="1" i="0" u="none" strike="noStrike" kern="1200" cap="none" dirty="0">
                          <a:ln>
                            <a:noFill/>
                          </a:ln>
                          <a:latin typeface="Calibri" panose="020F0502020204030204" pitchFamily="34" charset="0"/>
                          <a:ea typeface="Liberation Sans" pitchFamily="34"/>
                          <a:cs typeface="Calibri" panose="020F0502020204030204" pitchFamily="34" charset="0"/>
                        </a:rPr>
                        <a:t>G</a:t>
                      </a:r>
                    </a:p>
                    <a:p>
                      <a:pPr marL="0" marR="0" lvl="0" indent="0" algn="ctr" hangingPunct="0">
                        <a:lnSpc>
                          <a:spcPct val="100000"/>
                        </a:lnSpc>
                        <a:spcBef>
                          <a:spcPts val="0"/>
                        </a:spcBef>
                        <a:spcAft>
                          <a:spcPts val="0"/>
                        </a:spcAft>
                        <a:buNone/>
                        <a:tabLst/>
                        <a:defRPr sz="1600" b="1">
                          <a:latin typeface="Liberation Sans" pitchFamily="34"/>
                          <a:ea typeface="Liberation Sans" pitchFamily="34"/>
                          <a:cs typeface="Liberation Sans" pitchFamily="34"/>
                        </a:defRPr>
                      </a:pPr>
                      <a:r>
                        <a:rPr lang="en-GB" sz="1300" b="1" i="0" u="none" strike="noStrike" kern="1200" cap="none" dirty="0">
                          <a:ln>
                            <a:noFill/>
                          </a:ln>
                          <a:latin typeface="Calibri" panose="020F0502020204030204" pitchFamily="34" charset="0"/>
                          <a:ea typeface="Liberation Sans" pitchFamily="34"/>
                          <a:cs typeface="Calibri" panose="020F0502020204030204" pitchFamily="34" charset="0"/>
                        </a:rPr>
                        <a:t>[T/m]</a:t>
                      </a:r>
                    </a:p>
                  </a:txBody>
                  <a:tcPr marT="41564" marB="41564"/>
                </a:tc>
                <a:extLst>
                  <a:ext uri="{0D108BD9-81ED-4DB2-BD59-A6C34878D82A}">
                    <a16:rowId xmlns:a16="http://schemas.microsoft.com/office/drawing/2014/main" val="2389671234"/>
                  </a:ext>
                </a:extLst>
              </a:tr>
              <a:tr h="277091">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IQF2</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dirty="0">
                          <a:ln>
                            <a:noFill/>
                          </a:ln>
                          <a:latin typeface="Calibri" panose="020F0502020204030204" pitchFamily="34" charset="0"/>
                          <a:ea typeface="Liberation Serif" pitchFamily="18"/>
                          <a:cs typeface="Calibri" panose="020F0502020204030204" pitchFamily="34" charset="0"/>
                        </a:rPr>
                        <a:t>6</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280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85.2</a:t>
                      </a:r>
                    </a:p>
                  </a:txBody>
                  <a:tcPr marT="41564" marB="41564"/>
                </a:tc>
                <a:extLst>
                  <a:ext uri="{0D108BD9-81ED-4DB2-BD59-A6C34878D82A}">
                    <a16:rowId xmlns:a16="http://schemas.microsoft.com/office/drawing/2014/main" val="973649256"/>
                  </a:ext>
                </a:extLst>
              </a:tr>
              <a:tr h="281918">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dirty="0">
                          <a:ln>
                            <a:noFill/>
                          </a:ln>
                          <a:latin typeface="Calibri" panose="020F0502020204030204" pitchFamily="34" charset="0"/>
                          <a:ea typeface="Liberation Serif" pitchFamily="18"/>
                          <a:cs typeface="Calibri" panose="020F0502020204030204" pitchFamily="34" charset="0"/>
                        </a:rPr>
                        <a:t>IQF2_1</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dirty="0">
                          <a:ln>
                            <a:noFill/>
                          </a:ln>
                          <a:latin typeface="Calibri" panose="020F0502020204030204" pitchFamily="34" charset="0"/>
                          <a:ea typeface="Liberation Serif" pitchFamily="18"/>
                          <a:cs typeface="Calibri" panose="020F0502020204030204" pitchFamily="34" charset="0"/>
                        </a:rPr>
                        <a:t>6</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266</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85.2</a:t>
                      </a:r>
                    </a:p>
                  </a:txBody>
                  <a:tcPr marT="41564" marB="41564"/>
                </a:tc>
                <a:extLst>
                  <a:ext uri="{0D108BD9-81ED-4DB2-BD59-A6C34878D82A}">
                    <a16:rowId xmlns:a16="http://schemas.microsoft.com/office/drawing/2014/main" val="1348235527"/>
                  </a:ext>
                </a:extLst>
              </a:tr>
              <a:tr h="281918">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IQD1</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dirty="0">
                          <a:ln>
                            <a:noFill/>
                          </a:ln>
                          <a:latin typeface="Calibri" panose="020F0502020204030204" pitchFamily="34" charset="0"/>
                          <a:ea typeface="Liberation Serif" pitchFamily="18"/>
                          <a:cs typeface="Calibri" panose="020F0502020204030204" pitchFamily="34" charset="0"/>
                        </a:rPr>
                        <a:t>9</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290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-115.4</a:t>
                      </a:r>
                    </a:p>
                  </a:txBody>
                  <a:tcPr marT="41564" marB="41564"/>
                </a:tc>
                <a:extLst>
                  <a:ext uri="{0D108BD9-81ED-4DB2-BD59-A6C34878D82A}">
                    <a16:rowId xmlns:a16="http://schemas.microsoft.com/office/drawing/2014/main" val="829404503"/>
                  </a:ext>
                </a:extLst>
              </a:tr>
              <a:tr h="281918">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IQD1_1</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dirty="0">
                          <a:ln>
                            <a:noFill/>
                          </a:ln>
                          <a:latin typeface="Calibri" panose="020F0502020204030204" pitchFamily="34" charset="0"/>
                          <a:ea typeface="Liberation Serif" pitchFamily="18"/>
                          <a:cs typeface="Calibri" panose="020F0502020204030204" pitchFamily="34" charset="0"/>
                        </a:rPr>
                        <a:t>9</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290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-115.4</a:t>
                      </a:r>
                    </a:p>
                  </a:txBody>
                  <a:tcPr marT="41564" marB="41564"/>
                </a:tc>
                <a:extLst>
                  <a:ext uri="{0D108BD9-81ED-4DB2-BD59-A6C34878D82A}">
                    <a16:rowId xmlns:a16="http://schemas.microsoft.com/office/drawing/2014/main" val="2792883172"/>
                  </a:ext>
                </a:extLst>
              </a:tr>
              <a:tr h="281918">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IQF1B</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a:ln>
                            <a:noFill/>
                          </a:ln>
                          <a:latin typeface="Calibri" panose="020F0502020204030204" pitchFamily="34" charset="0"/>
                          <a:ea typeface="Liberation Serif" pitchFamily="18"/>
                          <a:cs typeface="Calibri" panose="020F0502020204030204" pitchFamily="34" charset="0"/>
                        </a:rPr>
                        <a:t>2</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204</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205.1</a:t>
                      </a:r>
                    </a:p>
                  </a:txBody>
                  <a:tcPr marT="41564" marB="41564"/>
                </a:tc>
                <a:extLst>
                  <a:ext uri="{0D108BD9-81ED-4DB2-BD59-A6C34878D82A}">
                    <a16:rowId xmlns:a16="http://schemas.microsoft.com/office/drawing/2014/main" val="2660670047"/>
                  </a:ext>
                </a:extLst>
              </a:tr>
              <a:tr h="281918">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a:ln>
                            <a:noFill/>
                          </a:ln>
                          <a:latin typeface="Calibri" panose="020F0502020204030204" pitchFamily="34" charset="0"/>
                          <a:ea typeface="Liberation Serif" pitchFamily="18"/>
                          <a:cs typeface="Calibri" panose="020F0502020204030204" pitchFamily="34" charset="0"/>
                        </a:rPr>
                        <a:t>IQF1A</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a:ln>
                            <a:noFill/>
                          </a:ln>
                          <a:latin typeface="Calibri" panose="020F0502020204030204" pitchFamily="34" charset="0"/>
                          <a:ea typeface="Liberation Serif" pitchFamily="18"/>
                          <a:cs typeface="Calibri" panose="020F0502020204030204" pitchFamily="34" charset="0"/>
                        </a:rPr>
                        <a:t>3</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172</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241.8</a:t>
                      </a:r>
                    </a:p>
                  </a:txBody>
                  <a:tcPr marT="41564" marB="41564"/>
                </a:tc>
                <a:extLst>
                  <a:ext uri="{0D108BD9-81ED-4DB2-BD59-A6C34878D82A}">
                    <a16:rowId xmlns:a16="http://schemas.microsoft.com/office/drawing/2014/main" val="3755754039"/>
                  </a:ext>
                </a:extLst>
              </a:tr>
              <a:tr h="277091">
                <a:tc>
                  <a:txBody>
                    <a:bodyPr/>
                    <a:lstStyle/>
                    <a:p>
                      <a:pPr marL="0" marR="0" lvl="0" indent="0" algn="ctr" hangingPunct="0">
                        <a:lnSpc>
                          <a:spcPct val="100000"/>
                        </a:lnSpc>
                        <a:spcBef>
                          <a:spcPts val="0"/>
                        </a:spcBef>
                        <a:spcAft>
                          <a:spcPts val="0"/>
                        </a:spcAft>
                        <a:buNone/>
                        <a:tabLst/>
                        <a:defRPr sz="1600" b="1">
                          <a:latin typeface="Liberation Serif" pitchFamily="18"/>
                          <a:ea typeface="Liberation Serif" pitchFamily="18"/>
                          <a:cs typeface="Liberation Serif" pitchFamily="18"/>
                        </a:defRPr>
                      </a:pPr>
                      <a:r>
                        <a:rPr lang="en-GB" sz="1300" b="1" i="0" u="none" strike="noStrike" kern="1200" cap="none" dirty="0">
                          <a:ln>
                            <a:noFill/>
                          </a:ln>
                          <a:latin typeface="Calibri" panose="020F0502020204030204" pitchFamily="34" charset="0"/>
                          <a:ea typeface="Liberation Serif" pitchFamily="18"/>
                          <a:cs typeface="Calibri" panose="020F0502020204030204" pitchFamily="34" charset="0"/>
                        </a:rPr>
                        <a:t>IQF1</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erif" pitchFamily="18"/>
                          <a:ea typeface="Liberation Serif" pitchFamily="18"/>
                          <a:cs typeface="Liberation Serif" pitchFamily="18"/>
                        </a:defRPr>
                      </a:pPr>
                      <a:r>
                        <a:rPr lang="en-GB" sz="1300" b="0" i="0" u="none" strike="noStrike" kern="1200" cap="none">
                          <a:ln>
                            <a:noFill/>
                          </a:ln>
                          <a:latin typeface="Calibri" panose="020F0502020204030204" pitchFamily="34" charset="0"/>
                          <a:ea typeface="Liberation Serif" pitchFamily="18"/>
                          <a:cs typeface="Calibri" panose="020F0502020204030204" pitchFamily="34" charset="0"/>
                        </a:rPr>
                        <a:t>3</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140</a:t>
                      </a:r>
                    </a:p>
                  </a:txBody>
                  <a:tcPr marT="41564" marB="41564"/>
                </a:tc>
                <a:tc>
                  <a:txBody>
                    <a:bodyPr/>
                    <a:lstStyle/>
                    <a:p>
                      <a:pPr marL="0" marR="0" lvl="0" indent="0" algn="ctr" hangingPunct="0">
                        <a:lnSpc>
                          <a:spcPct val="100000"/>
                        </a:lnSpc>
                        <a:spcBef>
                          <a:spcPts val="0"/>
                        </a:spcBef>
                        <a:spcAft>
                          <a:spcPts val="0"/>
                        </a:spcAft>
                        <a:buNone/>
                        <a:tabLst/>
                        <a:defRPr sz="1600">
                          <a:latin typeface="Liberation Sans" pitchFamily="34"/>
                          <a:ea typeface="Liberation Sans" pitchFamily="34"/>
                          <a:cs typeface="Liberation Sans" pitchFamily="34"/>
                        </a:defRPr>
                      </a:pPr>
                      <a:r>
                        <a:rPr lang="en-GB" sz="1300" b="0" i="0" u="none" strike="noStrike" kern="1200" cap="none" dirty="0">
                          <a:ln>
                            <a:noFill/>
                          </a:ln>
                          <a:latin typeface="Calibri" panose="020F0502020204030204" pitchFamily="34" charset="0"/>
                          <a:ea typeface="Liberation Sans" pitchFamily="34"/>
                          <a:cs typeface="Calibri" panose="020F0502020204030204" pitchFamily="34" charset="0"/>
                        </a:rPr>
                        <a:t>302.2</a:t>
                      </a:r>
                    </a:p>
                  </a:txBody>
                  <a:tcPr marT="41564" marB="41564"/>
                </a:tc>
                <a:extLst>
                  <a:ext uri="{0D108BD9-81ED-4DB2-BD59-A6C34878D82A}">
                    <a16:rowId xmlns:a16="http://schemas.microsoft.com/office/drawing/2014/main" val="153683689"/>
                  </a:ext>
                </a:extLst>
              </a:tr>
            </a:tbl>
          </a:graphicData>
        </a:graphic>
      </p:graphicFrame>
      <p:sp>
        <p:nvSpPr>
          <p:cNvPr id="16" name="Rettangolo 15">
            <a:extLst>
              <a:ext uri="{FF2B5EF4-FFF2-40B4-BE49-F238E27FC236}">
                <a16:creationId xmlns:a16="http://schemas.microsoft.com/office/drawing/2014/main" id="{71D5628F-C440-1DF7-A3AA-22B6320AA51E}"/>
              </a:ext>
            </a:extLst>
          </p:cNvPr>
          <p:cNvSpPr/>
          <p:nvPr/>
        </p:nvSpPr>
        <p:spPr>
          <a:xfrm>
            <a:off x="8518003" y="1735917"/>
            <a:ext cx="3615436" cy="4525083"/>
          </a:xfrm>
          <a:prstGeom prst="rect">
            <a:avLst/>
          </a:prstGeom>
          <a:noFill/>
          <a:ln w="28575">
            <a:solidFill>
              <a:srgbClr val="E73D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AFAB019A-6C65-5E5A-E8A5-1A707873DB3B}"/>
              </a:ext>
            </a:extLst>
          </p:cNvPr>
          <p:cNvSpPr txBox="1"/>
          <p:nvPr/>
        </p:nvSpPr>
        <p:spPr>
          <a:xfrm>
            <a:off x="575101" y="1881517"/>
            <a:ext cx="5918825" cy="1354217"/>
          </a:xfrm>
          <a:prstGeom prst="rect">
            <a:avLst/>
          </a:prstGeom>
          <a:noFill/>
        </p:spPr>
        <p:txBody>
          <a:bodyPr wrap="square" rtlCol="0">
            <a:spAutoFit/>
          </a:bodyPr>
          <a:lstStyle/>
          <a:p>
            <a:r>
              <a:rPr lang="en-GB" sz="1600" b="1" u="sng" dirty="0"/>
              <a:t>Dipole</a:t>
            </a:r>
            <a:r>
              <a:rPr lang="en-GB" sz="1600" dirty="0"/>
              <a:t>:</a:t>
            </a:r>
          </a:p>
          <a:p>
            <a:r>
              <a:rPr lang="en-GB" sz="1600" dirty="0"/>
              <a:t>B</a:t>
            </a:r>
            <a:r>
              <a:rPr lang="en-GB" sz="1600" baseline="-25000" dirty="0"/>
              <a:t>d</a:t>
            </a:r>
            <a:r>
              <a:rPr lang="en-GB" sz="1600" dirty="0"/>
              <a:t>=16 T in 138 mm bore aperture</a:t>
            </a:r>
          </a:p>
          <a:p>
            <a:r>
              <a:rPr lang="en-GB" sz="1600" b="1" u="sng" dirty="0"/>
              <a:t>Combined magnets:</a:t>
            </a:r>
          </a:p>
          <a:p>
            <a:r>
              <a:rPr lang="it-IT" sz="1600" dirty="0"/>
              <a:t>B</a:t>
            </a:r>
            <a:r>
              <a:rPr lang="it-IT" sz="1600" baseline="-25000" dirty="0"/>
              <a:t>d</a:t>
            </a:r>
            <a:r>
              <a:rPr lang="it-IT" sz="1600" dirty="0"/>
              <a:t>=8 T, G1=+-320 T/m bore in 130 mm bore aperture</a:t>
            </a:r>
          </a:p>
          <a:p>
            <a:pPr marL="285750" indent="-285750">
              <a:buFont typeface="Arial" panose="020B0604020202020204" pitchFamily="34" charset="0"/>
              <a:buChar char="•"/>
            </a:pPr>
            <a:endParaRPr lang="en-GB" dirty="0"/>
          </a:p>
        </p:txBody>
      </p:sp>
      <p:grpSp>
        <p:nvGrpSpPr>
          <p:cNvPr id="27" name="Gruppo 26">
            <a:extLst>
              <a:ext uri="{FF2B5EF4-FFF2-40B4-BE49-F238E27FC236}">
                <a16:creationId xmlns:a16="http://schemas.microsoft.com/office/drawing/2014/main" id="{7BC8B71E-75E8-5FEA-C930-4459F6C99827}"/>
              </a:ext>
            </a:extLst>
          </p:cNvPr>
          <p:cNvGrpSpPr/>
          <p:nvPr/>
        </p:nvGrpSpPr>
        <p:grpSpPr>
          <a:xfrm>
            <a:off x="575101" y="3255279"/>
            <a:ext cx="6428706" cy="1660189"/>
            <a:chOff x="153896" y="3389996"/>
            <a:chExt cx="3829681" cy="1254347"/>
          </a:xfrm>
        </p:grpSpPr>
        <p:sp>
          <p:nvSpPr>
            <p:cNvPr id="20" name="CasellaDiTesto 19">
              <a:extLst>
                <a:ext uri="{FF2B5EF4-FFF2-40B4-BE49-F238E27FC236}">
                  <a16:creationId xmlns:a16="http://schemas.microsoft.com/office/drawing/2014/main" id="{414EAFB9-7EB5-1A63-40B4-5DB5C60DDE21}"/>
                </a:ext>
              </a:extLst>
            </p:cNvPr>
            <p:cNvSpPr txBox="1"/>
            <p:nvPr/>
          </p:nvSpPr>
          <p:spPr>
            <a:xfrm>
              <a:off x="166962" y="3389996"/>
              <a:ext cx="3816615" cy="369332"/>
            </a:xfrm>
            <a:prstGeom prst="rect">
              <a:avLst/>
            </a:prstGeom>
            <a:noFill/>
          </p:spPr>
          <p:txBody>
            <a:bodyPr wrap="square">
              <a:spAutoFit/>
            </a:bodyPr>
            <a:lstStyle/>
            <a:p>
              <a:r>
                <a:rPr lang="fr-FR" b="1" dirty="0" err="1">
                  <a:solidFill>
                    <a:srgbClr val="00B0F0"/>
                  </a:solidFill>
                  <a:latin typeface="Calibri" panose="020F0502020204030204" pitchFamily="34" charset="0"/>
                  <a:cs typeface="Calibri" panose="020F0502020204030204" pitchFamily="34" charset="0"/>
                </a:rPr>
                <a:t>Chromatic</a:t>
              </a:r>
              <a:r>
                <a:rPr lang="fr-FR" b="1" dirty="0">
                  <a:solidFill>
                    <a:srgbClr val="00B0F0"/>
                  </a:solidFill>
                  <a:latin typeface="Calibri" panose="020F0502020204030204" pitchFamily="34" charset="0"/>
                  <a:cs typeface="Calibri" panose="020F0502020204030204" pitchFamily="34" charset="0"/>
                </a:rPr>
                <a:t> Correction</a:t>
              </a:r>
              <a:endParaRPr lang="fr-FR" b="1" dirty="0">
                <a:latin typeface="Calibri" panose="020F0502020204030204" pitchFamily="34" charset="0"/>
                <a:cs typeface="Calibri" panose="020F0502020204030204" pitchFamily="34" charset="0"/>
              </a:endParaRPr>
            </a:p>
          </p:txBody>
        </p:sp>
        <p:sp>
          <p:nvSpPr>
            <p:cNvPr id="21" name="CasellaDiTesto 20">
              <a:extLst>
                <a:ext uri="{FF2B5EF4-FFF2-40B4-BE49-F238E27FC236}">
                  <a16:creationId xmlns:a16="http://schemas.microsoft.com/office/drawing/2014/main" id="{08FFED86-BE80-BA69-DA8A-E930D0E80E01}"/>
                </a:ext>
              </a:extLst>
            </p:cNvPr>
            <p:cNvSpPr txBox="1"/>
            <p:nvPr/>
          </p:nvSpPr>
          <p:spPr>
            <a:xfrm>
              <a:off x="153896" y="3644423"/>
              <a:ext cx="2562952" cy="999920"/>
            </a:xfrm>
            <a:prstGeom prst="rect">
              <a:avLst/>
            </a:prstGeom>
            <a:noFill/>
          </p:spPr>
          <p:txBody>
            <a:bodyPr wrap="square" rtlCol="0">
              <a:spAutoFit/>
            </a:bodyPr>
            <a:lstStyle/>
            <a:p>
              <a:r>
                <a:rPr lang="en-GB" sz="1600" b="1" u="sng" dirty="0"/>
                <a:t>Dipole[1]:</a:t>
              </a:r>
            </a:p>
            <a:p>
              <a:r>
                <a:rPr lang="en-GB" sz="1600" dirty="0"/>
                <a:t>B</a:t>
              </a:r>
              <a:r>
                <a:rPr lang="en-GB" sz="1600" baseline="-25000" dirty="0"/>
                <a:t>d</a:t>
              </a:r>
              <a:r>
                <a:rPr lang="en-GB" sz="1600" dirty="0"/>
                <a:t>=16 T in 138 mm bore aperture</a:t>
              </a:r>
            </a:p>
            <a:p>
              <a:r>
                <a:rPr lang="en-GB" sz="1600" b="1" u="sng" dirty="0"/>
                <a:t>Combined magnets:</a:t>
              </a:r>
            </a:p>
            <a:p>
              <a:r>
                <a:rPr lang="it-IT" sz="1600" dirty="0"/>
                <a:t>B</a:t>
              </a:r>
              <a:r>
                <a:rPr lang="it-IT" sz="1600" baseline="-25000" dirty="0"/>
                <a:t>d</a:t>
              </a:r>
              <a:r>
                <a:rPr lang="it-IT" sz="1600" dirty="0"/>
                <a:t>=4 T, G1=+-240 T/m in 170 mm  bore aperture</a:t>
              </a:r>
            </a:p>
            <a:p>
              <a:r>
                <a:rPr lang="it-IT" sz="1600" dirty="0"/>
                <a:t>B</a:t>
              </a:r>
              <a:r>
                <a:rPr lang="it-IT" sz="1600" baseline="-25000" dirty="0"/>
                <a:t>d</a:t>
              </a:r>
              <a:r>
                <a:rPr lang="it-IT" sz="1600" dirty="0"/>
                <a:t>=4 T, G2=+-330 T/m</a:t>
              </a:r>
              <a:r>
                <a:rPr lang="it-IT" sz="1600" baseline="30000" dirty="0"/>
                <a:t>2</a:t>
              </a:r>
              <a:r>
                <a:rPr lang="it-IT" sz="1600" dirty="0"/>
                <a:t> in 130 mm bore aperture</a:t>
              </a:r>
            </a:p>
          </p:txBody>
        </p:sp>
      </p:grpSp>
      <p:grpSp>
        <p:nvGrpSpPr>
          <p:cNvPr id="3" name="Gruppo 2">
            <a:extLst>
              <a:ext uri="{FF2B5EF4-FFF2-40B4-BE49-F238E27FC236}">
                <a16:creationId xmlns:a16="http://schemas.microsoft.com/office/drawing/2014/main" id="{C3F610D4-C671-EE56-11A0-F972B6915AE8}"/>
              </a:ext>
            </a:extLst>
          </p:cNvPr>
          <p:cNvGrpSpPr/>
          <p:nvPr/>
        </p:nvGrpSpPr>
        <p:grpSpPr>
          <a:xfrm>
            <a:off x="535319" y="1564791"/>
            <a:ext cx="4631041" cy="1403865"/>
            <a:chOff x="535319" y="1563109"/>
            <a:chExt cx="4631041" cy="1403865"/>
          </a:xfrm>
        </p:grpSpPr>
        <p:sp>
          <p:nvSpPr>
            <p:cNvPr id="17" name="CasellaDiTesto 16">
              <a:extLst>
                <a:ext uri="{FF2B5EF4-FFF2-40B4-BE49-F238E27FC236}">
                  <a16:creationId xmlns:a16="http://schemas.microsoft.com/office/drawing/2014/main" id="{1DFE6193-84A8-F429-A8FF-F77CC8C7E0E4}"/>
                </a:ext>
              </a:extLst>
            </p:cNvPr>
            <p:cNvSpPr txBox="1"/>
            <p:nvPr/>
          </p:nvSpPr>
          <p:spPr>
            <a:xfrm>
              <a:off x="613400" y="1563109"/>
              <a:ext cx="1079240" cy="369332"/>
            </a:xfrm>
            <a:prstGeom prst="rect">
              <a:avLst/>
            </a:prstGeom>
            <a:noFill/>
          </p:spPr>
          <p:txBody>
            <a:bodyPr wrap="square">
              <a:spAutoFit/>
            </a:bodyPr>
            <a:lstStyle/>
            <a:p>
              <a:r>
                <a:rPr lang="fr-FR" b="1" dirty="0">
                  <a:solidFill>
                    <a:srgbClr val="F707FA"/>
                  </a:solidFill>
                  <a:latin typeface="Calibri" panose="020F0502020204030204" pitchFamily="34" charset="0"/>
                  <a:cs typeface="Calibri" panose="020F0502020204030204" pitchFamily="34" charset="0"/>
                </a:rPr>
                <a:t>ARC[1]</a:t>
              </a:r>
            </a:p>
          </p:txBody>
        </p:sp>
        <p:sp>
          <p:nvSpPr>
            <p:cNvPr id="22" name="Rettangolo 21">
              <a:extLst>
                <a:ext uri="{FF2B5EF4-FFF2-40B4-BE49-F238E27FC236}">
                  <a16:creationId xmlns:a16="http://schemas.microsoft.com/office/drawing/2014/main" id="{C09EEA15-F6A5-E9DA-D8CA-E4366E6D3388}"/>
                </a:ext>
              </a:extLst>
            </p:cNvPr>
            <p:cNvSpPr/>
            <p:nvPr/>
          </p:nvSpPr>
          <p:spPr>
            <a:xfrm>
              <a:off x="535319" y="1596200"/>
              <a:ext cx="4631041" cy="1370774"/>
            </a:xfrm>
            <a:prstGeom prst="rect">
              <a:avLst/>
            </a:prstGeom>
            <a:noFill/>
            <a:ln w="19050">
              <a:solidFill>
                <a:srgbClr val="F707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ttangolo 22">
            <a:extLst>
              <a:ext uri="{FF2B5EF4-FFF2-40B4-BE49-F238E27FC236}">
                <a16:creationId xmlns:a16="http://schemas.microsoft.com/office/drawing/2014/main" id="{D129E6BB-80BC-B01B-650A-78C82C55F09E}"/>
              </a:ext>
            </a:extLst>
          </p:cNvPr>
          <p:cNvSpPr/>
          <p:nvPr/>
        </p:nvSpPr>
        <p:spPr>
          <a:xfrm>
            <a:off x="575101" y="3215969"/>
            <a:ext cx="4591259" cy="1770698"/>
          </a:xfrm>
          <a:prstGeom prst="rect">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61">
            <a:extLst>
              <a:ext uri="{FF2B5EF4-FFF2-40B4-BE49-F238E27FC236}">
                <a16:creationId xmlns:a16="http://schemas.microsoft.com/office/drawing/2014/main" id="{161CAEDB-7D72-7B64-625E-64761FDC7520}"/>
              </a:ext>
            </a:extLst>
          </p:cNvPr>
          <p:cNvSpPr txBox="1"/>
          <p:nvPr/>
        </p:nvSpPr>
        <p:spPr>
          <a:xfrm>
            <a:off x="5345400" y="3254554"/>
            <a:ext cx="2808000" cy="523220"/>
          </a:xfrm>
          <a:prstGeom prst="rect">
            <a:avLst/>
          </a:prstGeom>
          <a:noFill/>
        </p:spPr>
        <p:txBody>
          <a:bodyPr wrap="square">
            <a:spAutoFit/>
          </a:bodyPr>
          <a:lstStyle/>
          <a:p>
            <a:r>
              <a:rPr lang="en-US" sz="1400" i="1" dirty="0">
                <a:solidFill>
                  <a:srgbClr val="00B0F0"/>
                </a:solidFill>
                <a:cs typeface="Calibri" panose="020F0502020204030204" pitchFamily="34" charset="0"/>
              </a:rPr>
              <a:t>Courtesy of:</a:t>
            </a:r>
          </a:p>
          <a:p>
            <a:r>
              <a:rPr lang="en-US" sz="1400" i="1" dirty="0">
                <a:solidFill>
                  <a:srgbClr val="00B0F0"/>
                </a:solidFill>
                <a:latin typeface="Calibri" panose="020F0502020204030204" pitchFamily="34" charset="0"/>
                <a:cs typeface="Calibri" panose="020F0502020204030204" pitchFamily="34" charset="0"/>
              </a:rPr>
              <a:t>C. Carli, </a:t>
            </a:r>
            <a:r>
              <a:rPr lang="it-IT" sz="1400" b="0" i="1" dirty="0" err="1">
                <a:solidFill>
                  <a:srgbClr val="00B0F0"/>
                </a:solidFill>
                <a:effectLst/>
                <a:highlight>
                  <a:srgbClr val="FFFFFF"/>
                </a:highlight>
                <a:latin typeface="Calibri" panose="020F0502020204030204" pitchFamily="34" charset="0"/>
                <a:cs typeface="Calibri" panose="020F0502020204030204" pitchFamily="34" charset="0"/>
              </a:rPr>
              <a:t>K.Skoufaris</a:t>
            </a:r>
            <a:r>
              <a:rPr lang="en-US" sz="1400" i="1" dirty="0">
                <a:solidFill>
                  <a:srgbClr val="00B0F0"/>
                </a:solidFill>
                <a:latin typeface="Calibri" panose="020F0502020204030204" pitchFamily="34" charset="0"/>
                <a:cs typeface="Calibri" panose="020F0502020204030204" pitchFamily="34" charset="0"/>
              </a:rPr>
              <a:t> , M. Vanwelde </a:t>
            </a:r>
            <a:endParaRPr lang="en-GB" sz="800" i="1" u="sng" dirty="0">
              <a:solidFill>
                <a:srgbClr val="00B0F0"/>
              </a:solidFill>
              <a:latin typeface="Calibri" panose="020F0502020204030204" pitchFamily="34" charset="0"/>
              <a:cs typeface="Calibri" panose="020F0502020204030204" pitchFamily="34" charset="0"/>
            </a:endParaRPr>
          </a:p>
        </p:txBody>
      </p:sp>
      <p:sp>
        <p:nvSpPr>
          <p:cNvPr id="25" name="CasellaDiTesto 24">
            <a:extLst>
              <a:ext uri="{FF2B5EF4-FFF2-40B4-BE49-F238E27FC236}">
                <a16:creationId xmlns:a16="http://schemas.microsoft.com/office/drawing/2014/main" id="{3A873206-984F-FDD2-3DAC-C4277294134E}"/>
              </a:ext>
            </a:extLst>
          </p:cNvPr>
          <p:cNvSpPr txBox="1"/>
          <p:nvPr/>
        </p:nvSpPr>
        <p:spPr>
          <a:xfrm>
            <a:off x="5315819" y="3791522"/>
            <a:ext cx="3024000" cy="792000"/>
          </a:xfrm>
          <a:prstGeom prst="rect">
            <a:avLst/>
          </a:prstGeom>
          <a:noFill/>
        </p:spPr>
        <p:txBody>
          <a:bodyPr wrap="square">
            <a:spAutoFit/>
          </a:bodyPr>
          <a:lstStyle/>
          <a:p>
            <a:r>
              <a:rPr lang="en-GB" sz="1000" dirty="0"/>
              <a:t>[1] K. </a:t>
            </a:r>
            <a:r>
              <a:rPr lang="en-GB" sz="1000" dirty="0" err="1"/>
              <a:t>Skoufaris</a:t>
            </a:r>
            <a:r>
              <a:rPr lang="en-GB" sz="1000" dirty="0"/>
              <a:t> et al. ``Update on collider optics design'', IMCC Annual Collaboration Meeting 2024 https://</a:t>
            </a:r>
            <a:r>
              <a:rPr lang="en-GB" sz="1000" dirty="0" err="1"/>
              <a:t>indico.cern.ch</a:t>
            </a:r>
            <a:r>
              <a:rPr lang="en-GB" sz="1000" dirty="0"/>
              <a:t>/event/1325963</a:t>
            </a:r>
          </a:p>
        </p:txBody>
      </p:sp>
      <p:sp>
        <p:nvSpPr>
          <p:cNvPr id="26" name="CasellaDiTesto 25">
            <a:extLst>
              <a:ext uri="{FF2B5EF4-FFF2-40B4-BE49-F238E27FC236}">
                <a16:creationId xmlns:a16="http://schemas.microsoft.com/office/drawing/2014/main" id="{E4CA680F-D3FA-FE06-D5E1-80D279812691}"/>
              </a:ext>
            </a:extLst>
          </p:cNvPr>
          <p:cNvSpPr txBox="1"/>
          <p:nvPr/>
        </p:nvSpPr>
        <p:spPr>
          <a:xfrm>
            <a:off x="5344544" y="4348289"/>
            <a:ext cx="3024000" cy="792000"/>
          </a:xfrm>
          <a:prstGeom prst="rect">
            <a:avLst/>
          </a:prstGeom>
          <a:noFill/>
        </p:spPr>
        <p:txBody>
          <a:bodyPr wrap="square">
            <a:spAutoFit/>
          </a:bodyPr>
          <a:lstStyle/>
          <a:p>
            <a:r>
              <a:rPr lang="en-GB" sz="1000" dirty="0"/>
              <a:t>[2] M. </a:t>
            </a:r>
            <a:r>
              <a:rPr lang="en-GB" sz="1000" dirty="0" err="1"/>
              <a:t>Vanwelde</a:t>
            </a:r>
            <a:r>
              <a:rPr lang="en-GB" sz="1000" dirty="0"/>
              <a:t> et al., `` Status of the 10 </a:t>
            </a:r>
            <a:r>
              <a:rPr lang="en-GB" sz="1000" dirty="0" err="1"/>
              <a:t>TeV</a:t>
            </a:r>
            <a:r>
              <a:rPr lang="en-GB" sz="1000" dirty="0"/>
              <a:t> </a:t>
            </a:r>
            <a:r>
              <a:rPr lang="en-GB" sz="1000" dirty="0" err="1"/>
              <a:t>center</a:t>
            </a:r>
            <a:r>
              <a:rPr lang="en-GB" sz="1000" dirty="0"/>
              <a:t>-of-mass collider lattice and IR design'', IMCC Detector and MDI workshop 2024 https://</a:t>
            </a:r>
            <a:r>
              <a:rPr lang="en-GB" sz="1000" dirty="0" err="1"/>
              <a:t>indico.cern.ch</a:t>
            </a:r>
            <a:r>
              <a:rPr lang="en-GB" sz="1000" dirty="0"/>
              <a:t>/event/1402725</a:t>
            </a:r>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6E3D7EB8-C3BA-CB09-59BE-1CEB9EBCB219}"/>
                  </a:ext>
                </a:extLst>
              </p:cNvPr>
              <p:cNvSpPr txBox="1"/>
              <p:nvPr/>
            </p:nvSpPr>
            <p:spPr>
              <a:xfrm>
                <a:off x="533947" y="5253745"/>
                <a:ext cx="6118644" cy="1000274"/>
              </a:xfrm>
              <a:prstGeom prst="rect">
                <a:avLst/>
              </a:prstGeom>
              <a:noFill/>
            </p:spPr>
            <p:txBody>
              <a:bodyPr wrap="square">
                <a:spAutoFit/>
              </a:bodyPr>
              <a:lstStyle/>
              <a:p>
                <a:pPr>
                  <a:buClr>
                    <a:schemeClr val="bg1">
                      <a:lumMod val="50000"/>
                    </a:schemeClr>
                  </a:buClr>
                </a:pPr>
                <a:r>
                  <a:rPr lang="it-IT" b="1" dirty="0">
                    <a:latin typeface="Calibri" panose="020F0502020204030204" pitchFamily="34" charset="0"/>
                    <a:ea typeface="Calibri" panose="020F0502020204030204" pitchFamily="34" charset="0"/>
                    <a:cs typeface="Calibri" panose="020F0502020204030204" pitchFamily="34" charset="0"/>
                  </a:rPr>
                  <a:t>Several </a:t>
                </a:r>
                <a:r>
                  <a:rPr lang="it-IT" b="1" dirty="0" err="1">
                    <a:latin typeface="Calibri" panose="020F0502020204030204" pitchFamily="34" charset="0"/>
                    <a:ea typeface="Calibri" panose="020F0502020204030204" pitchFamily="34" charset="0"/>
                    <a:cs typeface="Calibri" panose="020F0502020204030204" pitchFamily="34" charset="0"/>
                  </a:rPr>
                  <a:t>magnet</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types</a:t>
                </a:r>
                <a:r>
                  <a:rPr lang="it-IT" b="1" dirty="0">
                    <a:latin typeface="Calibri" panose="020F0502020204030204" pitchFamily="34" charset="0"/>
                    <a:ea typeface="Calibri" panose="020F0502020204030204" pitchFamily="34" charset="0"/>
                    <a:cs typeface="Calibri" panose="020F0502020204030204" pitchFamily="34" charset="0"/>
                  </a:rPr>
                  <a:t> </a:t>
                </a:r>
                <a:r>
                  <a:rPr lang="it-IT" dirty="0">
                    <a:latin typeface="Calibri" panose="020F0502020204030204" pitchFamily="34" charset="0"/>
                    <a:ea typeface="Calibri" panose="020F0502020204030204" pitchFamily="34" charset="0"/>
                    <a:cs typeface="Calibri" panose="020F0502020204030204" pitchFamily="34" charset="0"/>
                  </a:rPr>
                  <a:t>are </a:t>
                </a:r>
                <a:r>
                  <a:rPr lang="it-IT" dirty="0" err="1">
                    <a:latin typeface="Calibri" panose="020F0502020204030204" pitchFamily="34" charset="0"/>
                    <a:ea typeface="Calibri" panose="020F0502020204030204" pitchFamily="34" charset="0"/>
                    <a:cs typeface="Calibri" panose="020F0502020204030204" pitchFamily="34" charset="0"/>
                  </a:rPr>
                  <a:t>necessary</a:t>
                </a:r>
                <a:r>
                  <a:rPr lang="it-IT" dirty="0">
                    <a:latin typeface="Calibri" panose="020F0502020204030204" pitchFamily="34" charset="0"/>
                    <a:ea typeface="Calibri" panose="020F0502020204030204" pitchFamily="34" charset="0"/>
                    <a:cs typeface="Calibri" panose="020F0502020204030204" pitchFamily="34" charset="0"/>
                  </a:rPr>
                  <a:t> for the collider lattice:</a:t>
                </a:r>
              </a:p>
              <a:p>
                <a:pPr>
                  <a:spcAft>
                    <a:spcPts val="600"/>
                  </a:spcAft>
                  <a:buClr>
                    <a:schemeClr val="bg1">
                      <a:lumMod val="50000"/>
                    </a:schemeClr>
                  </a:buClr>
                </a:pPr>
                <a:r>
                  <a:rPr lang="it-IT" b="1" dirty="0" err="1">
                    <a:latin typeface="Calibri" panose="020F0502020204030204" pitchFamily="34" charset="0"/>
                    <a:ea typeface="Calibri" panose="020F0502020204030204" pitchFamily="34" charset="0"/>
                    <a:cs typeface="Calibri" panose="020F0502020204030204" pitchFamily="34" charset="0"/>
                  </a:rPr>
                  <a:t>Dedicated</a:t>
                </a:r>
                <a:r>
                  <a:rPr lang="it-IT" b="1" dirty="0">
                    <a:latin typeface="Calibri" panose="020F0502020204030204" pitchFamily="34" charset="0"/>
                    <a:ea typeface="Calibri" panose="020F0502020204030204" pitchFamily="34" charset="0"/>
                    <a:cs typeface="Calibri" panose="020F0502020204030204" pitchFamily="34" charset="0"/>
                  </a:rPr>
                  <a:t> FEM study for </a:t>
                </a:r>
                <a:r>
                  <a:rPr lang="it-IT" b="1" dirty="0" err="1">
                    <a:latin typeface="Calibri" panose="020F0502020204030204" pitchFamily="34" charset="0"/>
                    <a:ea typeface="Calibri" panose="020F0502020204030204" pitchFamily="34" charset="0"/>
                    <a:cs typeface="Calibri" panose="020F0502020204030204" pitchFamily="34" charset="0"/>
                  </a:rPr>
                  <a:t>each</a:t>
                </a:r>
                <a:r>
                  <a:rPr lang="it-IT" b="1"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configuration</a:t>
                </a:r>
                <a:r>
                  <a:rPr lang="it-IT" b="1" dirty="0">
                    <a:latin typeface="Calibri" panose="020F0502020204030204" pitchFamily="34" charset="0"/>
                    <a:ea typeface="Calibri" panose="020F0502020204030204" pitchFamily="34" charset="0"/>
                    <a:cs typeface="Calibri" panose="020F0502020204030204" pitchFamily="34" charset="0"/>
                  </a:rPr>
                  <a:t> NOT POSSIBLE </a:t>
                </a:r>
              </a:p>
              <a:p>
                <a:pPr>
                  <a:spcAft>
                    <a:spcPts val="600"/>
                  </a:spcAft>
                  <a:buClr>
                    <a:schemeClr val="bg1">
                      <a:lumMod val="50000"/>
                    </a:schemeClr>
                  </a:buClr>
                </a:pPr>
                <a14:m>
                  <m:oMath xmlns:m="http://schemas.openxmlformats.org/officeDocument/2006/math">
                    <m:r>
                      <a:rPr lang="it-IT" b="0" i="1" smtClean="0">
                        <a:latin typeface="Cambria Math" panose="02040503050406030204" pitchFamily="18" charset="0"/>
                        <a:ea typeface="Calibri" panose="020F0502020204030204" pitchFamily="34" charset="0"/>
                        <a:cs typeface="Calibri" panose="020F0502020204030204" pitchFamily="34" charset="0"/>
                      </a:rPr>
                      <m:t>→</m:t>
                    </m:r>
                  </m:oMath>
                </a14:m>
                <a:r>
                  <a:rPr lang="it-IT" dirty="0">
                    <a:latin typeface="Calibri" panose="020F0502020204030204" pitchFamily="34" charset="0"/>
                    <a:ea typeface="Calibri" panose="020F0502020204030204" pitchFamily="34" charset="0"/>
                    <a:cs typeface="Calibri" panose="020F0502020204030204" pitchFamily="34" charset="0"/>
                  </a:rPr>
                  <a:t> </a:t>
                </a:r>
                <a:r>
                  <a:rPr lang="it-IT" b="1" dirty="0" err="1">
                    <a:latin typeface="Calibri" panose="020F0502020204030204" pitchFamily="34" charset="0"/>
                    <a:ea typeface="Calibri" panose="020F0502020204030204" pitchFamily="34" charset="0"/>
                    <a:cs typeface="Calibri" panose="020F0502020204030204" pitchFamily="34" charset="0"/>
                  </a:rPr>
                  <a:t>Analytical</a:t>
                </a:r>
                <a:r>
                  <a:rPr lang="it-IT" b="1" dirty="0">
                    <a:latin typeface="Calibri" panose="020F0502020204030204" pitchFamily="34" charset="0"/>
                    <a:ea typeface="Calibri" panose="020F0502020204030204" pitchFamily="34" charset="0"/>
                    <a:cs typeface="Calibri" panose="020F0502020204030204" pitchFamily="34" charset="0"/>
                  </a:rPr>
                  <a:t> tool </a:t>
                </a:r>
                <a:r>
                  <a:rPr lang="it-IT" dirty="0">
                    <a:latin typeface="Calibri" panose="020F0502020204030204" pitchFamily="34" charset="0"/>
                    <a:ea typeface="Calibri" panose="020F0502020204030204" pitchFamily="34" charset="0"/>
                    <a:cs typeface="Calibri" panose="020F0502020204030204" pitchFamily="34" charset="0"/>
                  </a:rPr>
                  <a:t>to </a:t>
                </a:r>
                <a:r>
                  <a:rPr lang="it-IT" dirty="0" err="1">
                    <a:latin typeface="Calibri" panose="020F0502020204030204" pitchFamily="34" charset="0"/>
                    <a:ea typeface="Calibri" panose="020F0502020204030204" pitchFamily="34" charset="0"/>
                    <a:cs typeface="Calibri" panose="020F0502020204030204" pitchFamily="34" charset="0"/>
                  </a:rPr>
                  <a:t>evaluate</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space</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parameters</a:t>
                </a:r>
                <a:r>
                  <a:rPr lang="it-IT" dirty="0">
                    <a:latin typeface="Calibri" panose="020F0502020204030204" pitchFamily="34" charset="0"/>
                    <a:ea typeface="Calibri" panose="020F0502020204030204" pitchFamily="34" charset="0"/>
                    <a:cs typeface="Calibri" panose="020F0502020204030204" pitchFamily="34" charset="0"/>
                  </a:rPr>
                  <a:t> Field/Aperture</a:t>
                </a:r>
              </a:p>
            </p:txBody>
          </p:sp>
        </mc:Choice>
        <mc:Fallback xmlns="">
          <p:sp>
            <p:nvSpPr>
              <p:cNvPr id="28" name="CasellaDiTesto 27">
                <a:extLst>
                  <a:ext uri="{FF2B5EF4-FFF2-40B4-BE49-F238E27FC236}">
                    <a16:creationId xmlns:a16="http://schemas.microsoft.com/office/drawing/2014/main" id="{6E3D7EB8-C3BA-CB09-59BE-1CEB9EBCB219}"/>
                  </a:ext>
                </a:extLst>
              </p:cNvPr>
              <p:cNvSpPr txBox="1">
                <a:spLocks noRot="1" noChangeAspect="1" noMove="1" noResize="1" noEditPoints="1" noAdjustHandles="1" noChangeArrowheads="1" noChangeShapeType="1" noTextEdit="1"/>
              </p:cNvSpPr>
              <p:nvPr/>
            </p:nvSpPr>
            <p:spPr>
              <a:xfrm>
                <a:off x="533947" y="5253745"/>
                <a:ext cx="6118644" cy="1000274"/>
              </a:xfrm>
              <a:prstGeom prst="rect">
                <a:avLst/>
              </a:prstGeom>
              <a:blipFill>
                <a:blip r:embed="rId4"/>
                <a:stretch>
                  <a:fillRect l="-897" t="-3659" b="-9146"/>
                </a:stretch>
              </a:blipFill>
            </p:spPr>
            <p:txBody>
              <a:bodyPr/>
              <a:lstStyle/>
              <a:p>
                <a:r>
                  <a:rPr lang="it-IT">
                    <a:noFill/>
                  </a:rPr>
                  <a:t> </a:t>
                </a:r>
              </a:p>
            </p:txBody>
          </p:sp>
        </mc:Fallback>
      </mc:AlternateContent>
      <p:sp>
        <p:nvSpPr>
          <p:cNvPr id="8" name="Segnaposto piè di pagina 7">
            <a:extLst>
              <a:ext uri="{FF2B5EF4-FFF2-40B4-BE49-F238E27FC236}">
                <a16:creationId xmlns:a16="http://schemas.microsoft.com/office/drawing/2014/main" id="{4649DFF0-7FFD-F180-FD56-DE4A894B37C3}"/>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69412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B00D-CCAE-1D80-2FBC-8236F11B048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 name="CasellaDiTesto 69">
                <a:extLst>
                  <a:ext uri="{FF2B5EF4-FFF2-40B4-BE49-F238E27FC236}">
                    <a16:creationId xmlns:a16="http://schemas.microsoft.com/office/drawing/2014/main" id="{FA031865-E033-D4FE-EA23-0A0E0E966844}"/>
                  </a:ext>
                </a:extLst>
              </p:cNvPr>
              <p:cNvSpPr txBox="1"/>
              <p:nvPr/>
            </p:nvSpPr>
            <p:spPr>
              <a:xfrm>
                <a:off x="132617" y="1980140"/>
                <a:ext cx="7015101" cy="4196020"/>
              </a:xfrm>
              <a:prstGeom prst="rect">
                <a:avLst/>
              </a:prstGeom>
              <a:noFill/>
            </p:spPr>
            <p:txBody>
              <a:bodyPr wrap="square" rtlCol="0">
                <a:spAutoFit/>
              </a:bodyPr>
              <a:lstStyle/>
              <a:p>
                <a:pPr marL="285750" indent="-285750">
                  <a:buFont typeface="Arial" panose="020B0604020202020204" pitchFamily="34" charset="0"/>
                  <a:buChar char="•"/>
                </a:pPr>
                <a:r>
                  <a:rPr lang="en-GB" sz="1600" b="1" u="sng" dirty="0">
                    <a:solidFill>
                      <a:schemeClr val="accent1"/>
                    </a:solidFill>
                  </a:rPr>
                  <a:t>Margin on the load line:</a:t>
                </a:r>
              </a:p>
              <a:p>
                <a:pPr marL="742950" lvl="1" indent="-285750">
                  <a:buFont typeface="Wingdings" pitchFamily="2" charset="2"/>
                  <a:buChar char="Ø"/>
                </a:pPr>
                <a:r>
                  <a:rPr lang="en-GB" sz="1600" dirty="0"/>
                  <a:t>2 K for Nb-Ti @T</a:t>
                </a:r>
                <a:r>
                  <a:rPr lang="en-GB" sz="1600" baseline="-25000" dirty="0"/>
                  <a:t>op</a:t>
                </a:r>
                <a:r>
                  <a:rPr lang="en-GB" sz="1600" dirty="0"/>
                  <a:t>=1.9 K (LHC cable)</a:t>
                </a:r>
              </a:p>
              <a:p>
                <a:pPr marL="742950" lvl="1" indent="-285750">
                  <a:buFont typeface="Wingdings" pitchFamily="2" charset="2"/>
                  <a:buChar char="Ø"/>
                </a:pPr>
                <a:r>
                  <a:rPr lang="en-GB" sz="1600" dirty="0"/>
                  <a:t>2.5 K for Nb</a:t>
                </a:r>
                <a:r>
                  <a:rPr lang="en-GB" sz="1600" baseline="-25000" dirty="0"/>
                  <a:t>3</a:t>
                </a:r>
                <a:r>
                  <a:rPr lang="en-GB" sz="1600" dirty="0"/>
                  <a:t>Sn @T</a:t>
                </a:r>
                <a:r>
                  <a:rPr lang="en-GB" sz="1600" baseline="-25000" dirty="0"/>
                  <a:t>op</a:t>
                </a:r>
                <a:r>
                  <a:rPr lang="en-GB" sz="1600" dirty="0"/>
                  <a:t>=4.5 K (FCC target cable)</a:t>
                </a:r>
              </a:p>
              <a:p>
                <a:pPr marL="742950" lvl="1" indent="-285750">
                  <a:buFont typeface="Wingdings" pitchFamily="2" charset="2"/>
                  <a:buChar char="Ø"/>
                </a:pPr>
                <a:r>
                  <a:rPr lang="en-GB" sz="1600" dirty="0"/>
                  <a:t>2.5 K for ReBCO @T</a:t>
                </a:r>
                <a:r>
                  <a:rPr lang="en-GB" sz="1600" baseline="-25000" dirty="0"/>
                  <a:t>op</a:t>
                </a:r>
                <a:r>
                  <a:rPr lang="en-GB" sz="1600" dirty="0"/>
                  <a:t>=20 K (</a:t>
                </a:r>
                <a:r>
                  <a:rPr lang="en-US" sz="1600" dirty="0"/>
                  <a:t>Fujikura FESC-AP tape</a:t>
                </a:r>
                <a:r>
                  <a:rPr lang="en-US" sz="1600" baseline="30000" dirty="0"/>
                  <a:t>[4]</a:t>
                </a:r>
                <a:r>
                  <a:rPr lang="en-US" sz="1600" dirty="0"/>
                  <a:t>)*</a:t>
                </a:r>
              </a:p>
              <a:p>
                <a:pPr lvl="1"/>
                <a:endParaRPr lang="en-US" sz="1600" dirty="0"/>
              </a:p>
              <a:p>
                <a:pPr marL="285750" indent="-285750">
                  <a:buFont typeface="Arial" panose="020B0604020202020204" pitchFamily="34" charset="0"/>
                  <a:buChar char="•"/>
                </a:pPr>
                <a:r>
                  <a:rPr lang="en-GB" sz="1600" b="1" u="sng" dirty="0">
                    <a:solidFill>
                      <a:schemeClr val="accent1"/>
                    </a:solidFill>
                  </a:rPr>
                  <a:t>Stress</a:t>
                </a:r>
                <a:r>
                  <a:rPr lang="en-GB" sz="1600" dirty="0"/>
                  <a:t> estimated analytically as the midplane pressure</a:t>
                </a:r>
              </a:p>
              <a:p>
                <a:r>
                  <a:rPr lang="en-GB"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𝜃</m:t>
                        </m:r>
                      </m:sub>
                    </m:sSub>
                    <m:r>
                      <a:rPr lang="en-US" sz="1600" i="1">
                        <a:latin typeface="Cambria Math" panose="02040503050406030204" pitchFamily="18" charset="0"/>
                      </a:rPr>
                      <m:t> </m:t>
                    </m:r>
                  </m:oMath>
                </a14:m>
                <a:r>
                  <a:rPr lang="en-GB" sz="1600" dirty="0"/>
                  <a:t>and then corrected as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𝑚𝑎𝑥</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1.5 ×</m:t>
                        </m:r>
                        <m:r>
                          <a:rPr lang="en-US" sz="1600" i="1">
                            <a:latin typeface="Cambria Math" panose="02040503050406030204" pitchFamily="18" charset="0"/>
                          </a:rPr>
                          <m:t>𝑃</m:t>
                        </m:r>
                      </m:e>
                      <m:sub>
                        <m:r>
                          <a:rPr lang="en-US" sz="1600" i="1">
                            <a:latin typeface="Cambria Math" panose="02040503050406030204" pitchFamily="18" charset="0"/>
                          </a:rPr>
                          <m:t>𝜃</m:t>
                        </m:r>
                      </m:sub>
                    </m:sSub>
                    <m:r>
                      <a:rPr lang="en-US" sz="1600" b="0" i="1" smtClean="0">
                        <a:latin typeface="Cambria Math" panose="02040503050406030204" pitchFamily="18" charset="0"/>
                      </a:rPr>
                      <m:t> </m:t>
                    </m:r>
                  </m:oMath>
                </a14:m>
                <a:r>
                  <a:rPr lang="en-GB" sz="1600" baseline="30000" dirty="0"/>
                  <a:t>[5]</a:t>
                </a:r>
                <a:r>
                  <a:rPr lang="en-GB" sz="1600" dirty="0"/>
                  <a:t> :</a:t>
                </a:r>
              </a:p>
              <a:p>
                <a:pPr marL="742950" lvl="1" indent="-285750">
                  <a:buFont typeface="Wingdings" pitchFamily="2" charset="2"/>
                  <a:buChar char="Ø"/>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𝑚𝑎𝑥</m:t>
                        </m:r>
                      </m:sub>
                    </m:sSub>
                    <m:r>
                      <a:rPr lang="en-US" sz="1600" b="0" i="1" smtClean="0">
                        <a:latin typeface="Cambria Math" panose="02040503050406030204" pitchFamily="18" charset="0"/>
                        <a:ea typeface="Cambria Math" panose="02040503050406030204" pitchFamily="18" charset="0"/>
                      </a:rPr>
                      <m:t>&lt;</m:t>
                    </m:r>
                  </m:oMath>
                </a14:m>
                <a:r>
                  <a:rPr lang="en-GB" sz="1600" dirty="0"/>
                  <a:t>100 MPa for Nb-Ti</a:t>
                </a:r>
              </a:p>
              <a:p>
                <a:pPr marL="742950" lvl="1" indent="-285750">
                  <a:buFont typeface="Wingdings" pitchFamily="2" charset="2"/>
                  <a:buChar char="Ø"/>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𝑚𝑎𝑥</m:t>
                        </m:r>
                      </m:sub>
                    </m:sSub>
                    <m:r>
                      <a:rPr lang="en-US" sz="1600" i="1">
                        <a:latin typeface="Cambria Math" panose="02040503050406030204" pitchFamily="18" charset="0"/>
                        <a:ea typeface="Cambria Math" panose="02040503050406030204" pitchFamily="18" charset="0"/>
                      </a:rPr>
                      <m:t>&lt;</m:t>
                    </m:r>
                  </m:oMath>
                </a14:m>
                <a:r>
                  <a:rPr lang="en-GB" sz="1600" dirty="0"/>
                  <a:t>150 MPa for Nb</a:t>
                </a:r>
                <a:r>
                  <a:rPr lang="en-GB" sz="1600" baseline="-25000" dirty="0"/>
                  <a:t>3</a:t>
                </a:r>
                <a:r>
                  <a:rPr lang="en-GB" sz="1600" dirty="0"/>
                  <a:t>Sn </a:t>
                </a:r>
              </a:p>
              <a:p>
                <a:pPr marL="742950" lvl="1" indent="-285750">
                  <a:buFont typeface="Wingdings" pitchFamily="2" charset="2"/>
                  <a:buChar char="Ø"/>
                </a:pP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𝑚𝑎𝑥</m:t>
                        </m:r>
                      </m:sub>
                    </m:sSub>
                    <m:r>
                      <a:rPr lang="en-US" sz="1600" i="1">
                        <a:latin typeface="Cambria Math" panose="02040503050406030204" pitchFamily="18" charset="0"/>
                        <a:ea typeface="Cambria Math" panose="02040503050406030204" pitchFamily="18" charset="0"/>
                      </a:rPr>
                      <m:t>&lt;</m:t>
                    </m:r>
                  </m:oMath>
                </a14:m>
                <a:r>
                  <a:rPr lang="en-GB" sz="1600" dirty="0"/>
                  <a:t>400 MPa for </a:t>
                </a:r>
                <a:r>
                  <a:rPr lang="en-GB" sz="1600" dirty="0" err="1"/>
                  <a:t>ReBCO</a:t>
                </a:r>
                <a:r>
                  <a:rPr lang="en-GB" sz="1600" dirty="0"/>
                  <a:t> </a:t>
                </a:r>
                <a:r>
                  <a:rPr lang="en-US" sz="1600" baseline="30000" dirty="0"/>
                  <a:t>[3]</a:t>
                </a:r>
              </a:p>
              <a:p>
                <a:pPr lvl="1"/>
                <a:endParaRPr lang="en-US" sz="1600" baseline="30000" dirty="0"/>
              </a:p>
              <a:p>
                <a:pPr marL="285750" indent="-285750">
                  <a:buFont typeface="Arial" panose="020B0604020202020204" pitchFamily="34" charset="0"/>
                  <a:buChar char="•"/>
                </a:pPr>
                <a:r>
                  <a:rPr lang="en-GB" sz="1600" b="1" u="sng" dirty="0">
                    <a:solidFill>
                      <a:schemeClr val="accent1"/>
                    </a:solidFill>
                  </a:rPr>
                  <a:t>Protection system</a:t>
                </a:r>
                <a:r>
                  <a:rPr lang="en-GB" sz="1600" dirty="0"/>
                  <a:t>, with 40 </a:t>
                </a:r>
                <a:r>
                  <a:rPr lang="en-GB" sz="1600" dirty="0" err="1"/>
                  <a:t>ms</a:t>
                </a:r>
                <a:r>
                  <a:rPr lang="en-GB" sz="1600" dirty="0"/>
                  <a:t> delay in the protection</a:t>
                </a:r>
              </a:p>
              <a:p>
                <a:r>
                  <a:rPr lang="en-GB" sz="1600" dirty="0"/>
                  <a:t>       system for Nb-Ti, Nb</a:t>
                </a:r>
                <a:r>
                  <a:rPr lang="en-GB" sz="1600" baseline="-25000" dirty="0"/>
                  <a:t>3</a:t>
                </a:r>
                <a:r>
                  <a:rPr lang="en-GB" sz="1600" dirty="0"/>
                  <a:t>Sn  and Ins. ReBCO  and 1ms for MI</a:t>
                </a:r>
              </a:p>
              <a:p>
                <a:r>
                  <a:rPr lang="en-GB" sz="1600" dirty="0"/>
                  <a:t>       and NI </a:t>
                </a:r>
                <a:r>
                  <a:rPr lang="en-GB" sz="1600" dirty="0" err="1"/>
                  <a:t>ReBCO</a:t>
                </a:r>
                <a:r>
                  <a:rPr lang="en-GB" sz="1600" baseline="30000" dirty="0"/>
                  <a:t>[6]</a:t>
                </a:r>
                <a:endParaRPr lang="en-GB" sz="1600" dirty="0"/>
              </a:p>
              <a:p>
                <a:pPr marL="742950" lvl="1" indent="-285750">
                  <a:buFont typeface="Wingdings" pitchFamily="2" charset="2"/>
                  <a:buChar char="Ø"/>
                </a:pPr>
                <a14:m>
                  <m:oMath xmlns:m="http://schemas.openxmlformats.org/officeDocument/2006/math">
                    <m:r>
                      <a:rPr lang="en-US" sz="1600" b="0" i="1" smtClean="0">
                        <a:latin typeface="Cambria Math" panose="02040503050406030204" pitchFamily="18" charset="0"/>
                        <a:ea typeface="Cambria Math" panose="02040503050406030204" pitchFamily="18" charset="0"/>
                      </a:rPr>
                      <m:t>𝑇</m:t>
                    </m:r>
                    <m:r>
                      <a:rPr lang="en-US" sz="1600" b="0" i="1" baseline="-25000" smtClean="0">
                        <a:latin typeface="Cambria Math" panose="02040503050406030204" pitchFamily="18" charset="0"/>
                        <a:ea typeface="Cambria Math" panose="02040503050406030204" pitchFamily="18" charset="0"/>
                      </a:rPr>
                      <m:t>𝐻𝑆</m:t>
                    </m:r>
                    <m:r>
                      <a:rPr lang="en-US" sz="1600" i="1">
                        <a:latin typeface="Cambria Math" panose="02040503050406030204" pitchFamily="18" charset="0"/>
                        <a:ea typeface="Cambria Math" panose="02040503050406030204" pitchFamily="18" charset="0"/>
                      </a:rPr>
                      <m:t>&lt;</m:t>
                    </m:r>
                  </m:oMath>
                </a14:m>
                <a:r>
                  <a:rPr lang="en-GB" sz="1600" dirty="0"/>
                  <a:t>350 K for Nb-Ti</a:t>
                </a:r>
              </a:p>
              <a:p>
                <a:pPr marL="742950" lvl="1" indent="-285750">
                  <a:buFont typeface="Wingdings" pitchFamily="2" charset="2"/>
                  <a:buChar char="Ø"/>
                </a:pPr>
                <a14:m>
                  <m:oMath xmlns:m="http://schemas.openxmlformats.org/officeDocument/2006/math">
                    <m:r>
                      <a:rPr lang="en-US" sz="1600" i="1">
                        <a:latin typeface="Cambria Math" panose="02040503050406030204" pitchFamily="18" charset="0"/>
                        <a:ea typeface="Cambria Math" panose="02040503050406030204" pitchFamily="18" charset="0"/>
                      </a:rPr>
                      <m:t>𝑇</m:t>
                    </m:r>
                    <m:r>
                      <a:rPr lang="en-US" sz="1600" i="1" baseline="-25000">
                        <a:latin typeface="Cambria Math" panose="02040503050406030204" pitchFamily="18" charset="0"/>
                        <a:ea typeface="Cambria Math" panose="02040503050406030204" pitchFamily="18" charset="0"/>
                      </a:rPr>
                      <m:t>𝐻𝑆</m:t>
                    </m:r>
                    <m:r>
                      <a:rPr lang="en-US" sz="1600" i="1">
                        <a:latin typeface="Cambria Math" panose="02040503050406030204" pitchFamily="18" charset="0"/>
                        <a:ea typeface="Cambria Math" panose="02040503050406030204" pitchFamily="18" charset="0"/>
                      </a:rPr>
                      <m:t>&lt;</m:t>
                    </m:r>
                  </m:oMath>
                </a14:m>
                <a:r>
                  <a:rPr lang="en-GB" sz="1600" dirty="0"/>
                  <a:t>350 K Nb</a:t>
                </a:r>
                <a:r>
                  <a:rPr lang="en-GB" sz="1600" baseline="-25000" dirty="0"/>
                  <a:t>3</a:t>
                </a:r>
                <a:r>
                  <a:rPr lang="en-GB" sz="1600" dirty="0"/>
                  <a:t>Sn </a:t>
                </a:r>
              </a:p>
              <a:p>
                <a:pPr marL="742950" lvl="1" indent="-285750">
                  <a:buFont typeface="Wingdings" pitchFamily="2" charset="2"/>
                  <a:buChar char="Ø"/>
                </a:pPr>
                <a14:m>
                  <m:oMath xmlns:m="http://schemas.openxmlformats.org/officeDocument/2006/math">
                    <m:r>
                      <a:rPr lang="en-US" sz="1600" i="1">
                        <a:latin typeface="Cambria Math" panose="02040503050406030204" pitchFamily="18" charset="0"/>
                        <a:ea typeface="Cambria Math" panose="02040503050406030204" pitchFamily="18" charset="0"/>
                      </a:rPr>
                      <m:t>𝑇</m:t>
                    </m:r>
                    <m:r>
                      <a:rPr lang="en-US" sz="1600" i="1" baseline="-25000">
                        <a:latin typeface="Cambria Math" panose="02040503050406030204" pitchFamily="18" charset="0"/>
                        <a:ea typeface="Cambria Math" panose="02040503050406030204" pitchFamily="18" charset="0"/>
                      </a:rPr>
                      <m:t>𝐻𝑆</m:t>
                    </m:r>
                    <m:r>
                      <a:rPr lang="en-US" sz="1600" i="1">
                        <a:latin typeface="Cambria Math" panose="02040503050406030204" pitchFamily="18" charset="0"/>
                        <a:ea typeface="Cambria Math" panose="02040503050406030204" pitchFamily="18" charset="0"/>
                      </a:rPr>
                      <m:t>&lt;</m:t>
                    </m:r>
                  </m:oMath>
                </a14:m>
                <a:r>
                  <a:rPr lang="en-GB" sz="1600" dirty="0"/>
                  <a:t>200 K for </a:t>
                </a:r>
                <a:r>
                  <a:rPr lang="en-GB" sz="1600" dirty="0" err="1"/>
                  <a:t>ReBCO</a:t>
                </a:r>
                <a:endParaRPr lang="en-US" sz="1600" dirty="0"/>
              </a:p>
            </p:txBody>
          </p:sp>
        </mc:Choice>
        <mc:Fallback xmlns="">
          <p:sp>
            <p:nvSpPr>
              <p:cNvPr id="70" name="CasellaDiTesto 69">
                <a:extLst>
                  <a:ext uri="{FF2B5EF4-FFF2-40B4-BE49-F238E27FC236}">
                    <a16:creationId xmlns:a16="http://schemas.microsoft.com/office/drawing/2014/main" id="{FA031865-E033-D4FE-EA23-0A0E0E966844}"/>
                  </a:ext>
                </a:extLst>
              </p:cNvPr>
              <p:cNvSpPr txBox="1">
                <a:spLocks noRot="1" noChangeAspect="1" noMove="1" noResize="1" noEditPoints="1" noAdjustHandles="1" noChangeArrowheads="1" noChangeShapeType="1" noTextEdit="1"/>
              </p:cNvSpPr>
              <p:nvPr/>
            </p:nvSpPr>
            <p:spPr>
              <a:xfrm>
                <a:off x="132617" y="1980140"/>
                <a:ext cx="7015101" cy="4196020"/>
              </a:xfrm>
              <a:prstGeom prst="rect">
                <a:avLst/>
              </a:prstGeom>
              <a:blipFill>
                <a:blip r:embed="rId2"/>
                <a:stretch>
                  <a:fillRect l="-348" t="-436" b="-1017"/>
                </a:stretch>
              </a:blipFill>
            </p:spPr>
            <p:txBody>
              <a:bodyPr/>
              <a:lstStyle/>
              <a:p>
                <a:r>
                  <a:rPr lang="it-IT">
                    <a:noFill/>
                  </a:rPr>
                  <a:t> </a:t>
                </a:r>
              </a:p>
            </p:txBody>
          </p:sp>
        </mc:Fallback>
      </mc:AlternateContent>
      <p:sp>
        <p:nvSpPr>
          <p:cNvPr id="4" name="Slide Number Placeholder 3">
            <a:extLst>
              <a:ext uri="{FF2B5EF4-FFF2-40B4-BE49-F238E27FC236}">
                <a16:creationId xmlns:a16="http://schemas.microsoft.com/office/drawing/2014/main" id="{0E95209F-8B9F-5912-7729-70B7AFE90F5F}"/>
              </a:ext>
            </a:extLst>
          </p:cNvPr>
          <p:cNvSpPr>
            <a:spLocks noGrp="1"/>
          </p:cNvSpPr>
          <p:nvPr>
            <p:ph type="sldNum" sz="quarter" idx="4"/>
          </p:nvPr>
        </p:nvSpPr>
        <p:spPr/>
        <p:txBody>
          <a:bodyPr/>
          <a:lstStyle/>
          <a:p>
            <a:fld id="{005C7FBA-D4E9-46CA-9321-3ADA2E368FCD}" type="slidenum">
              <a:rPr lang="en-GB" smtClean="0"/>
              <a:t>7</a:t>
            </a:fld>
            <a:endParaRPr lang="en-GB"/>
          </a:p>
        </p:txBody>
      </p:sp>
      <p:sp>
        <p:nvSpPr>
          <p:cNvPr id="3" name="CasellaDiTesto 2">
            <a:extLst>
              <a:ext uri="{FF2B5EF4-FFF2-40B4-BE49-F238E27FC236}">
                <a16:creationId xmlns:a16="http://schemas.microsoft.com/office/drawing/2014/main" id="{1766B045-9C5F-C7D9-61D2-682618704598}"/>
              </a:ext>
            </a:extLst>
          </p:cNvPr>
          <p:cNvSpPr txBox="1"/>
          <p:nvPr/>
        </p:nvSpPr>
        <p:spPr>
          <a:xfrm>
            <a:off x="145461" y="1301758"/>
            <a:ext cx="11901077" cy="646331"/>
          </a:xfrm>
          <a:prstGeom prst="rect">
            <a:avLst/>
          </a:prstGeom>
          <a:noFill/>
        </p:spPr>
        <p:txBody>
          <a:bodyPr wrap="square" rtlCol="0">
            <a:spAutoFit/>
          </a:bodyPr>
          <a:lstStyle/>
          <a:p>
            <a:r>
              <a:rPr lang="en-GB" dirty="0"/>
              <a:t>Semi-analytic innovative approach</a:t>
            </a:r>
            <a:r>
              <a:rPr lang="en-GB" baseline="30000" dirty="0"/>
              <a:t>[1,2,3]</a:t>
            </a:r>
            <a:r>
              <a:rPr lang="en-GB" dirty="0"/>
              <a:t> to define upper limits for the magnet performances at different temperatures and budgets, for different technology (Nb-Ti, Nb</a:t>
            </a:r>
            <a:r>
              <a:rPr lang="en-GB" baseline="-25000" dirty="0"/>
              <a:t>3</a:t>
            </a:r>
            <a:r>
              <a:rPr lang="en-GB" dirty="0"/>
              <a:t>Sn, </a:t>
            </a:r>
            <a:r>
              <a:rPr lang="en-GB" dirty="0" err="1"/>
              <a:t>ReBCO</a:t>
            </a:r>
            <a:r>
              <a:rPr lang="en-GB" dirty="0"/>
              <a:t>) considering the following constraints:</a:t>
            </a:r>
          </a:p>
        </p:txBody>
      </p:sp>
      <p:sp>
        <p:nvSpPr>
          <p:cNvPr id="40" name="CasellaDiTesto 39">
            <a:extLst>
              <a:ext uri="{FF2B5EF4-FFF2-40B4-BE49-F238E27FC236}">
                <a16:creationId xmlns:a16="http://schemas.microsoft.com/office/drawing/2014/main" id="{BFE4B6BF-1791-1454-541A-43869B0E38FD}"/>
              </a:ext>
            </a:extLst>
          </p:cNvPr>
          <p:cNvSpPr txBox="1"/>
          <p:nvPr/>
        </p:nvSpPr>
        <p:spPr>
          <a:xfrm>
            <a:off x="5015396" y="5698183"/>
            <a:ext cx="3691871" cy="553998"/>
          </a:xfrm>
          <a:prstGeom prst="rect">
            <a:avLst/>
          </a:prstGeom>
          <a:noFill/>
        </p:spPr>
        <p:txBody>
          <a:bodyPr wrap="square">
            <a:spAutoFit/>
          </a:bodyPr>
          <a:lstStyle/>
          <a:p>
            <a:r>
              <a:rPr lang="it-IT" sz="1000" dirty="0">
                <a:latin typeface="Calibri" panose="020F0502020204030204" pitchFamily="34" charset="0"/>
                <a:cs typeface="Calibri" panose="020F0502020204030204" pitchFamily="34" charset="0"/>
              </a:rPr>
              <a:t>[1] D. Novelli </a:t>
            </a:r>
            <a:r>
              <a:rPr lang="it-IT" sz="1000" i="1" dirty="0">
                <a:latin typeface="Calibri" panose="020F0502020204030204" pitchFamily="34" charset="0"/>
                <a:cs typeface="Calibri" panose="020F0502020204030204" pitchFamily="34" charset="0"/>
              </a:rPr>
              <a:t>et al </a:t>
            </a:r>
            <a:r>
              <a:rPr lang="it-IT" sz="1000" dirty="0">
                <a:latin typeface="Calibri" panose="020F0502020204030204" pitchFamily="34" charset="0"/>
                <a:cs typeface="Calibri" panose="020F0502020204030204" pitchFamily="34" charset="0"/>
              </a:rPr>
              <a:t>10.1109/TASC.2024.3352526 (2024)</a:t>
            </a:r>
            <a:endParaRPr lang="it-IT" sz="1000" b="0" i="0" dirty="0">
              <a:solidFill>
                <a:srgbClr val="333333"/>
              </a:solidFill>
              <a:effectLst/>
              <a:latin typeface="Calibri" panose="020F0502020204030204" pitchFamily="34" charset="0"/>
              <a:cs typeface="Calibri" panose="020F0502020204030204" pitchFamily="34" charset="0"/>
            </a:endParaRPr>
          </a:p>
          <a:p>
            <a:r>
              <a:rPr lang="it-IT" sz="1000" b="0" i="0" dirty="0">
                <a:solidFill>
                  <a:srgbClr val="333333"/>
                </a:solidFill>
                <a:effectLst/>
                <a:latin typeface="Calibri" panose="020F0502020204030204" pitchFamily="34" charset="0"/>
                <a:cs typeface="Calibri" panose="020F0502020204030204" pitchFamily="34" charset="0"/>
              </a:rPr>
              <a:t>[2] D. Novelli </a:t>
            </a:r>
            <a:r>
              <a:rPr lang="it-IT" sz="1000" b="0" i="1" dirty="0">
                <a:solidFill>
                  <a:srgbClr val="333333"/>
                </a:solidFill>
                <a:effectLst/>
                <a:latin typeface="Calibri" panose="020F0502020204030204" pitchFamily="34" charset="0"/>
                <a:cs typeface="Calibri" panose="020F0502020204030204" pitchFamily="34" charset="0"/>
              </a:rPr>
              <a:t>et al</a:t>
            </a:r>
            <a:r>
              <a:rPr lang="it-IT" sz="1000" b="0" i="0" dirty="0">
                <a:solidFill>
                  <a:srgbClr val="333333"/>
                </a:solidFill>
                <a:effectLst/>
                <a:latin typeface="Calibri" panose="020F0502020204030204" pitchFamily="34" charset="0"/>
                <a:cs typeface="Calibri" panose="020F0502020204030204" pitchFamily="34" charset="0"/>
              </a:rPr>
              <a:t>., </a:t>
            </a:r>
            <a:r>
              <a:rPr lang="it-IT" sz="1000" dirty="0">
                <a:latin typeface="Calibri" panose="020F0502020204030204" pitchFamily="34" charset="0"/>
                <a:cs typeface="Calibri" panose="020F0502020204030204" pitchFamily="34" charset="0"/>
              </a:rPr>
              <a:t>10.1109/TASC.2024.3507744 </a:t>
            </a:r>
            <a:r>
              <a:rPr lang="it-IT" sz="1000" b="0" i="0" dirty="0">
                <a:solidFill>
                  <a:srgbClr val="333333"/>
                </a:solidFill>
                <a:effectLst/>
                <a:latin typeface="Calibri" panose="020F0502020204030204" pitchFamily="34" charset="0"/>
                <a:cs typeface="Calibri" panose="020F0502020204030204" pitchFamily="34" charset="0"/>
              </a:rPr>
              <a:t>(2025)</a:t>
            </a:r>
          </a:p>
          <a:p>
            <a:r>
              <a:rPr lang="en-GB" sz="1000" dirty="0">
                <a:latin typeface="Calibri" panose="020F0502020204030204" pitchFamily="34" charset="0"/>
                <a:cs typeface="Calibri" panose="020F0502020204030204" pitchFamily="34" charset="0"/>
              </a:rPr>
              <a:t>[3] D. Novelli, S. Farinon, </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altLang="en-US" sz="1000" i="1" u="sng" dirty="0">
                <a:latin typeface="Calibri" panose="020F0502020204030204" pitchFamily="34" charset="0"/>
                <a:ea typeface="Calibri" panose="020F0502020204030204" pitchFamily="34" charset="0"/>
                <a:cs typeface="Calibri" panose="020F0502020204030204" pitchFamily="34" charset="0"/>
                <a:hlinkClick r:id="rId3"/>
              </a:rPr>
              <a:t>https://doi.org/10.15161/oar.it/143359</a:t>
            </a:r>
            <a:endParaRPr lang="en-GB" sz="1000" dirty="0">
              <a:latin typeface="Calibri" panose="020F0502020204030204" pitchFamily="34" charset="0"/>
              <a:cs typeface="Calibri" panose="020F0502020204030204" pitchFamily="34" charset="0"/>
            </a:endParaRPr>
          </a:p>
        </p:txBody>
      </p:sp>
      <p:sp>
        <p:nvSpPr>
          <p:cNvPr id="53" name="CasellaDiTesto 52">
            <a:extLst>
              <a:ext uri="{FF2B5EF4-FFF2-40B4-BE49-F238E27FC236}">
                <a16:creationId xmlns:a16="http://schemas.microsoft.com/office/drawing/2014/main" id="{0287466D-4921-4667-1082-C46F4F489954}"/>
              </a:ext>
            </a:extLst>
          </p:cNvPr>
          <p:cNvSpPr txBox="1"/>
          <p:nvPr/>
        </p:nvSpPr>
        <p:spPr>
          <a:xfrm>
            <a:off x="1182866" y="3002684"/>
            <a:ext cx="3890549" cy="276999"/>
          </a:xfrm>
          <a:prstGeom prst="rect">
            <a:avLst/>
          </a:prstGeom>
          <a:noFill/>
        </p:spPr>
        <p:txBody>
          <a:bodyPr wrap="square" rtlCol="0">
            <a:spAutoFit/>
          </a:bodyPr>
          <a:lstStyle/>
          <a:p>
            <a:r>
              <a:rPr lang="en-GB" sz="1200" dirty="0"/>
              <a:t>* Margin given by the stability of the cryogenic system</a:t>
            </a:r>
          </a:p>
        </p:txBody>
      </p:sp>
      <p:pic>
        <p:nvPicPr>
          <p:cNvPr id="71" name="Picture 19">
            <a:extLst>
              <a:ext uri="{FF2B5EF4-FFF2-40B4-BE49-F238E27FC236}">
                <a16:creationId xmlns:a16="http://schemas.microsoft.com/office/drawing/2014/main" id="{0D8B431A-5D27-D2EA-CA11-9ABAF17533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70694" y="2722443"/>
            <a:ext cx="3548598" cy="2771342"/>
          </a:xfrm>
          <a:prstGeom prst="rect">
            <a:avLst/>
          </a:prstGeom>
        </p:spPr>
      </p:pic>
      <p:pic>
        <p:nvPicPr>
          <p:cNvPr id="72" name="Picture 20">
            <a:extLst>
              <a:ext uri="{FF2B5EF4-FFF2-40B4-BE49-F238E27FC236}">
                <a16:creationId xmlns:a16="http://schemas.microsoft.com/office/drawing/2014/main" id="{6805DCF2-2606-2692-4A10-F1E33745DA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32855" y="2708795"/>
            <a:ext cx="3487967" cy="2724459"/>
          </a:xfrm>
          <a:prstGeom prst="rect">
            <a:avLst/>
          </a:prstGeom>
        </p:spPr>
      </p:pic>
      <p:sp>
        <p:nvSpPr>
          <p:cNvPr id="75" name="CasellaDiTesto 74">
            <a:extLst>
              <a:ext uri="{FF2B5EF4-FFF2-40B4-BE49-F238E27FC236}">
                <a16:creationId xmlns:a16="http://schemas.microsoft.com/office/drawing/2014/main" id="{F0A3334E-6F48-57C7-95F3-9DE1272F81B6}"/>
              </a:ext>
            </a:extLst>
          </p:cNvPr>
          <p:cNvSpPr txBox="1"/>
          <p:nvPr/>
        </p:nvSpPr>
        <p:spPr>
          <a:xfrm>
            <a:off x="5871701" y="2304494"/>
            <a:ext cx="2258278" cy="584775"/>
          </a:xfrm>
          <a:prstGeom prst="rect">
            <a:avLst/>
          </a:prstGeom>
          <a:solidFill>
            <a:schemeClr val="bg1"/>
          </a:solidFill>
        </p:spPr>
        <p:txBody>
          <a:bodyPr wrap="square" rtlCol="0">
            <a:spAutoFit/>
          </a:bodyPr>
          <a:lstStyle/>
          <a:p>
            <a:r>
              <a:rPr lang="en-GB" b="1" dirty="0"/>
              <a:t>Dipole Nb</a:t>
            </a:r>
            <a:r>
              <a:rPr lang="en-GB" b="1" baseline="-25000" dirty="0"/>
              <a:t>3</a:t>
            </a:r>
            <a:r>
              <a:rPr lang="en-GB" b="1" dirty="0"/>
              <a:t>Sn @ 4.5K </a:t>
            </a:r>
            <a:r>
              <a:rPr lang="en-GB" sz="1400" b="1" dirty="0"/>
              <a:t>( Max cost=400 </a:t>
            </a:r>
            <a:r>
              <a:rPr lang="en-GB" sz="1400" b="1" dirty="0" err="1"/>
              <a:t>kEur</a:t>
            </a:r>
            <a:r>
              <a:rPr lang="en-GB" sz="1400" b="1" dirty="0"/>
              <a:t>/m)</a:t>
            </a:r>
          </a:p>
        </p:txBody>
      </p:sp>
      <p:sp>
        <p:nvSpPr>
          <p:cNvPr id="77" name="CasellaDiTesto 76">
            <a:extLst>
              <a:ext uri="{FF2B5EF4-FFF2-40B4-BE49-F238E27FC236}">
                <a16:creationId xmlns:a16="http://schemas.microsoft.com/office/drawing/2014/main" id="{01225726-BFCC-727A-0A7D-3A6A332EC913}"/>
              </a:ext>
            </a:extLst>
          </p:cNvPr>
          <p:cNvSpPr txBox="1"/>
          <p:nvPr/>
        </p:nvSpPr>
        <p:spPr>
          <a:xfrm>
            <a:off x="9460613" y="2304494"/>
            <a:ext cx="2258278" cy="584775"/>
          </a:xfrm>
          <a:prstGeom prst="rect">
            <a:avLst/>
          </a:prstGeom>
          <a:solidFill>
            <a:schemeClr val="bg1"/>
          </a:solidFill>
        </p:spPr>
        <p:txBody>
          <a:bodyPr wrap="square" rtlCol="0">
            <a:spAutoFit/>
          </a:bodyPr>
          <a:lstStyle/>
          <a:p>
            <a:r>
              <a:rPr lang="en-GB" b="1" dirty="0"/>
              <a:t>Dipole </a:t>
            </a:r>
            <a:r>
              <a:rPr lang="en-GB" b="1" dirty="0" err="1"/>
              <a:t>ReBCO</a:t>
            </a:r>
            <a:r>
              <a:rPr lang="en-GB" b="1" dirty="0"/>
              <a:t> @ 20K</a:t>
            </a:r>
          </a:p>
          <a:p>
            <a:r>
              <a:rPr lang="en-GB" sz="1400" b="1" dirty="0"/>
              <a:t>( Max cost=400 </a:t>
            </a:r>
            <a:r>
              <a:rPr lang="en-GB" sz="1400" b="1" dirty="0" err="1"/>
              <a:t>kEur</a:t>
            </a:r>
            <a:r>
              <a:rPr lang="en-GB" sz="1400" b="1" dirty="0"/>
              <a:t>/m)</a:t>
            </a:r>
          </a:p>
        </p:txBody>
      </p:sp>
      <p:sp>
        <p:nvSpPr>
          <p:cNvPr id="80" name="CasellaDiTesto 79">
            <a:extLst>
              <a:ext uri="{FF2B5EF4-FFF2-40B4-BE49-F238E27FC236}">
                <a16:creationId xmlns:a16="http://schemas.microsoft.com/office/drawing/2014/main" id="{94FBDC0A-FFDC-D25A-405E-E098EA01AA45}"/>
              </a:ext>
            </a:extLst>
          </p:cNvPr>
          <p:cNvSpPr txBox="1"/>
          <p:nvPr/>
        </p:nvSpPr>
        <p:spPr>
          <a:xfrm>
            <a:off x="5608227" y="1915533"/>
            <a:ext cx="6165396" cy="430887"/>
          </a:xfrm>
          <a:prstGeom prst="rect">
            <a:avLst/>
          </a:prstGeom>
          <a:noFill/>
        </p:spPr>
        <p:txBody>
          <a:bodyPr wrap="square" rtlCol="0">
            <a:spAutoFit/>
          </a:bodyPr>
          <a:lstStyle/>
          <a:p>
            <a:pPr algn="ctr"/>
            <a:r>
              <a:rPr lang="en-GB" sz="2200" b="1" dirty="0">
                <a:solidFill>
                  <a:schemeClr val="accent1"/>
                </a:solidFill>
              </a:rPr>
              <a:t>A (aperture) –B (magnetic field) plots</a:t>
            </a:r>
          </a:p>
        </p:txBody>
      </p:sp>
      <p:sp>
        <p:nvSpPr>
          <p:cNvPr id="86" name="CasellaDiTesto 85">
            <a:extLst>
              <a:ext uri="{FF2B5EF4-FFF2-40B4-BE49-F238E27FC236}">
                <a16:creationId xmlns:a16="http://schemas.microsoft.com/office/drawing/2014/main" id="{69F3A70A-9F74-1866-D76D-04574991D357}"/>
              </a:ext>
            </a:extLst>
          </p:cNvPr>
          <p:cNvSpPr txBox="1"/>
          <p:nvPr/>
        </p:nvSpPr>
        <p:spPr>
          <a:xfrm>
            <a:off x="8804677" y="5698183"/>
            <a:ext cx="8084820" cy="553998"/>
          </a:xfrm>
          <a:prstGeom prst="rect">
            <a:avLst/>
          </a:prstGeom>
          <a:noFill/>
        </p:spPr>
        <p:txBody>
          <a:bodyPr wrap="square">
            <a:spAutoFit/>
          </a:bodyPr>
          <a:lstStyle/>
          <a:p>
            <a:pPr>
              <a:lnSpc>
                <a:spcPts val="1200"/>
              </a:lnSpc>
            </a:pPr>
            <a:r>
              <a:rPr lang="en-GB" sz="1000" dirty="0">
                <a:latin typeface="Calibri" panose="020F0502020204030204" pitchFamily="34" charset="0"/>
                <a:cs typeface="Calibri" panose="020F0502020204030204" pitchFamily="34" charset="0"/>
              </a:rPr>
              <a:t>[4] </a:t>
            </a:r>
            <a:r>
              <a:rPr lang="en-GB" sz="1000" dirty="0" err="1">
                <a:latin typeface="Calibri" panose="020F0502020204030204" pitchFamily="34" charset="0"/>
                <a:cs typeface="Calibri" panose="020F0502020204030204" pitchFamily="34" charset="0"/>
                <a:hlinkClick r:id="rId6"/>
              </a:rPr>
              <a:t>Fujikura_Tape</a:t>
            </a:r>
            <a:r>
              <a:rPr lang="en-GB" sz="1000" dirty="0">
                <a:latin typeface="Calibri" panose="020F0502020204030204" pitchFamily="34" charset="0"/>
                <a:cs typeface="Calibri" panose="020F0502020204030204" pitchFamily="34" charset="0"/>
              </a:rPr>
              <a:t> </a:t>
            </a:r>
          </a:p>
          <a:p>
            <a:pPr>
              <a:lnSpc>
                <a:spcPts val="1200"/>
              </a:lnSpc>
            </a:pPr>
            <a:r>
              <a:rPr lang="en-GB" sz="1000" dirty="0">
                <a:latin typeface="Calibri" panose="020F0502020204030204" pitchFamily="34" charset="0"/>
                <a:cs typeface="Calibri" panose="020F0502020204030204" pitchFamily="34" charset="0"/>
              </a:rPr>
              <a:t>[5]</a:t>
            </a:r>
            <a:r>
              <a:rPr lang="it-IT" dirty="0"/>
              <a:t> </a:t>
            </a:r>
            <a:r>
              <a:rPr lang="it-IT" sz="1000" dirty="0"/>
              <a:t>E Todesco </a:t>
            </a:r>
            <a:r>
              <a:rPr lang="it-IT" sz="1000" i="1" dirty="0"/>
              <a:t>et al</a:t>
            </a:r>
            <a:r>
              <a:rPr lang="it-IT" sz="1000" dirty="0"/>
              <a:t> , </a:t>
            </a:r>
            <a:r>
              <a:rPr lang="it-IT" sz="1000" dirty="0">
                <a:latin typeface="Calibri" panose="020F0502020204030204" pitchFamily="34" charset="0"/>
                <a:cs typeface="Calibri" panose="020F0502020204030204" pitchFamily="34" charset="0"/>
              </a:rPr>
              <a:t>10.1088/1361-6668/abdba4</a:t>
            </a:r>
            <a:endParaRPr lang="en-GB" sz="1000" dirty="0">
              <a:latin typeface="Calibri" panose="020F0502020204030204" pitchFamily="34" charset="0"/>
              <a:cs typeface="Calibri" panose="020F0502020204030204" pitchFamily="34" charset="0"/>
            </a:endParaRPr>
          </a:p>
          <a:p>
            <a:pPr>
              <a:lnSpc>
                <a:spcPts val="1200"/>
              </a:lnSpc>
            </a:pPr>
            <a:r>
              <a:rPr lang="en-GB" sz="1000" dirty="0">
                <a:latin typeface="Calibri" panose="020F0502020204030204" pitchFamily="34" charset="0"/>
                <a:cs typeface="Calibri" panose="020F0502020204030204" pitchFamily="34" charset="0"/>
              </a:rPr>
              <a:t>[6] T. Salmi et al., </a:t>
            </a:r>
            <a:r>
              <a:rPr lang="it-IT" sz="1000" dirty="0"/>
              <a:t>10.1109/TASC.2025.3540791</a:t>
            </a:r>
            <a:endParaRPr lang="en-GB" sz="1000" dirty="0"/>
          </a:p>
        </p:txBody>
      </p:sp>
      <p:sp>
        <p:nvSpPr>
          <p:cNvPr id="12" name="Titolo 4">
            <a:extLst>
              <a:ext uri="{FF2B5EF4-FFF2-40B4-BE49-F238E27FC236}">
                <a16:creationId xmlns:a16="http://schemas.microsoft.com/office/drawing/2014/main" id="{651B9D23-62F3-3B67-6076-9103E8442D48}"/>
              </a:ext>
            </a:extLst>
          </p:cNvPr>
          <p:cNvSpPr txBox="1">
            <a:spLocks/>
          </p:cNvSpPr>
          <p:nvPr/>
        </p:nvSpPr>
        <p:spPr>
          <a:xfrm>
            <a:off x="2565615" y="322258"/>
            <a:ext cx="5222026" cy="681716"/>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Segoe UI Semibold" panose="020B0702040204020203" pitchFamily="34" charset="0"/>
                <a:ea typeface="+mj-ea"/>
                <a:cs typeface="Segoe UI Semibold" panose="020B0702040204020203" pitchFamily="34" charset="0"/>
              </a:defRPr>
            </a:lvl1pPr>
          </a:lstStyle>
          <a:p>
            <a:r>
              <a:rPr lang="en-GB" noProof="0" dirty="0">
                <a:solidFill>
                  <a:srgbClr val="003296"/>
                </a:solidFill>
              </a:rPr>
              <a:t>Upper Limit Definition</a:t>
            </a:r>
          </a:p>
        </p:txBody>
      </p:sp>
      <p:sp>
        <p:nvSpPr>
          <p:cNvPr id="2" name="Segnaposto piè di pagina 1">
            <a:extLst>
              <a:ext uri="{FF2B5EF4-FFF2-40B4-BE49-F238E27FC236}">
                <a16:creationId xmlns:a16="http://schemas.microsoft.com/office/drawing/2014/main" id="{176DAD1E-5E95-3F2C-0837-07830F3779CF}"/>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383965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0DA3-8272-EC94-6790-AC28E89601A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8CCED0-D8F9-646B-D2D0-1FFB4267FF6A}"/>
              </a:ext>
            </a:extLst>
          </p:cNvPr>
          <p:cNvSpPr>
            <a:spLocks noGrp="1"/>
          </p:cNvSpPr>
          <p:nvPr>
            <p:ph type="title"/>
          </p:nvPr>
        </p:nvSpPr>
        <p:spPr>
          <a:xfrm>
            <a:off x="2565614" y="322258"/>
            <a:ext cx="9707671" cy="681159"/>
          </a:xfrm>
          <a:prstGeom prst="rect">
            <a:avLst/>
          </a:prstGeom>
        </p:spPr>
        <p:txBody>
          <a:bodyPr/>
          <a:lstStyle/>
          <a:p>
            <a:r>
              <a:rPr lang="en-GB" dirty="0"/>
              <a:t>A-B plots</a:t>
            </a:r>
            <a:br>
              <a:rPr lang="en-GB" dirty="0"/>
            </a:br>
            <a:r>
              <a:rPr kumimoji="0" lang="en-GB" sz="2400" b="0" i="0" u="none" strike="noStrike" kern="1200" cap="none" spc="0" normalizeH="0" baseline="0" noProof="0" dirty="0">
                <a:ln>
                  <a:noFill/>
                </a:ln>
                <a:solidFill>
                  <a:srgbClr val="003296"/>
                </a:solidFill>
                <a:effectLst/>
                <a:uLnTx/>
                <a:uFillTx/>
                <a:ea typeface="+mn-ea"/>
              </a:rPr>
              <a:t>(Aperture)-(Field)</a:t>
            </a:r>
            <a:endParaRPr lang="en-GB" dirty="0"/>
          </a:p>
        </p:txBody>
      </p:sp>
      <p:sp>
        <p:nvSpPr>
          <p:cNvPr id="4" name="Slide Number Placeholder 3">
            <a:extLst>
              <a:ext uri="{FF2B5EF4-FFF2-40B4-BE49-F238E27FC236}">
                <a16:creationId xmlns:a16="http://schemas.microsoft.com/office/drawing/2014/main" id="{F8F42A64-9617-6B7D-5B54-242AC1213B27}"/>
              </a:ext>
            </a:extLst>
          </p:cNvPr>
          <p:cNvSpPr>
            <a:spLocks noGrp="1"/>
          </p:cNvSpPr>
          <p:nvPr>
            <p:ph type="sldNum" sz="quarter" idx="4"/>
          </p:nvPr>
        </p:nvSpPr>
        <p:spPr/>
        <p:txBody>
          <a:bodyPr/>
          <a:lstStyle/>
          <a:p>
            <a:fld id="{005C7FBA-D4E9-46CA-9321-3ADA2E368FCD}" type="slidenum">
              <a:rPr lang="en-GB" smtClean="0"/>
              <a:t>8</a:t>
            </a:fld>
            <a:endParaRPr lang="en-GB"/>
          </a:p>
        </p:txBody>
      </p:sp>
      <p:grpSp>
        <p:nvGrpSpPr>
          <p:cNvPr id="8" name="Group 46">
            <a:extLst>
              <a:ext uri="{FF2B5EF4-FFF2-40B4-BE49-F238E27FC236}">
                <a16:creationId xmlns:a16="http://schemas.microsoft.com/office/drawing/2014/main" id="{1057DBB6-BCC5-5043-48D4-3A4B1419275A}"/>
              </a:ext>
            </a:extLst>
          </p:cNvPr>
          <p:cNvGrpSpPr/>
          <p:nvPr/>
        </p:nvGrpSpPr>
        <p:grpSpPr>
          <a:xfrm>
            <a:off x="19923" y="1628062"/>
            <a:ext cx="4029037" cy="3149132"/>
            <a:chOff x="1481" y="1283427"/>
            <a:chExt cx="4029037" cy="3149132"/>
          </a:xfrm>
        </p:grpSpPr>
        <p:pic>
          <p:nvPicPr>
            <p:cNvPr id="11" name="Picture 1">
              <a:extLst>
                <a:ext uri="{FF2B5EF4-FFF2-40B4-BE49-F238E27FC236}">
                  <a16:creationId xmlns:a16="http://schemas.microsoft.com/office/drawing/2014/main" id="{ED0FA3B8-C14D-293F-EE15-481E22E7FB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1" y="1283427"/>
              <a:ext cx="4029037" cy="3149132"/>
            </a:xfrm>
            <a:prstGeom prst="rect">
              <a:avLst/>
            </a:prstGeom>
          </p:spPr>
        </p:pic>
        <p:sp>
          <p:nvSpPr>
            <p:cNvPr id="12" name="Freeform: Shape 18">
              <a:extLst>
                <a:ext uri="{FF2B5EF4-FFF2-40B4-BE49-F238E27FC236}">
                  <a16:creationId xmlns:a16="http://schemas.microsoft.com/office/drawing/2014/main" id="{B36AFF0D-7799-A2C2-E69C-D540940C5123}"/>
                </a:ext>
              </a:extLst>
            </p:cNvPr>
            <p:cNvSpPr/>
            <p:nvPr/>
          </p:nvSpPr>
          <p:spPr>
            <a:xfrm>
              <a:off x="901148" y="1489544"/>
              <a:ext cx="3010894" cy="2573573"/>
            </a:xfrm>
            <a:custGeom>
              <a:avLst/>
              <a:gdLst>
                <a:gd name="connsiteX0" fmla="*/ 0 w 3010894"/>
                <a:gd name="connsiteY0" fmla="*/ 7952 h 2573573"/>
                <a:gd name="connsiteX1" fmla="*/ 182880 w 3010894"/>
                <a:gd name="connsiteY1" fmla="*/ 416119 h 2573573"/>
                <a:gd name="connsiteX2" fmla="*/ 349857 w 3010894"/>
                <a:gd name="connsiteY2" fmla="*/ 697065 h 2573573"/>
                <a:gd name="connsiteX3" fmla="*/ 506233 w 3010894"/>
                <a:gd name="connsiteY3" fmla="*/ 925002 h 2573573"/>
                <a:gd name="connsiteX4" fmla="*/ 662609 w 3010894"/>
                <a:gd name="connsiteY4" fmla="*/ 1107882 h 2573573"/>
                <a:gd name="connsiteX5" fmla="*/ 781878 w 3010894"/>
                <a:gd name="connsiteY5" fmla="*/ 1269559 h 2573573"/>
                <a:gd name="connsiteX6" fmla="*/ 988612 w 3010894"/>
                <a:gd name="connsiteY6" fmla="*/ 1470992 h 2573573"/>
                <a:gd name="connsiteX7" fmla="*/ 1179443 w 3010894"/>
                <a:gd name="connsiteY7" fmla="*/ 1624717 h 2573573"/>
                <a:gd name="connsiteX8" fmla="*/ 1306664 w 3010894"/>
                <a:gd name="connsiteY8" fmla="*/ 1717482 h 2573573"/>
                <a:gd name="connsiteX9" fmla="*/ 1595562 w 3010894"/>
                <a:gd name="connsiteY9" fmla="*/ 1847353 h 2573573"/>
                <a:gd name="connsiteX10" fmla="*/ 2337683 w 3010894"/>
                <a:gd name="connsiteY10" fmla="*/ 2223715 h 2573573"/>
                <a:gd name="connsiteX11" fmla="*/ 2963186 w 3010894"/>
                <a:gd name="connsiteY11" fmla="*/ 2570922 h 2573573"/>
                <a:gd name="connsiteX12" fmla="*/ 3010894 w 3010894"/>
                <a:gd name="connsiteY12" fmla="*/ 2573573 h 2573573"/>
                <a:gd name="connsiteX13" fmla="*/ 3005593 w 3010894"/>
                <a:gd name="connsiteY13" fmla="*/ 0 h 2573573"/>
                <a:gd name="connsiteX14" fmla="*/ 0 w 3010894"/>
                <a:gd name="connsiteY14" fmla="*/ 7952 h 257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0894" h="2573573">
                  <a:moveTo>
                    <a:pt x="0" y="7952"/>
                  </a:moveTo>
                  <a:lnTo>
                    <a:pt x="182880" y="416119"/>
                  </a:lnTo>
                  <a:lnTo>
                    <a:pt x="349857" y="697065"/>
                  </a:lnTo>
                  <a:lnTo>
                    <a:pt x="506233" y="925002"/>
                  </a:lnTo>
                  <a:lnTo>
                    <a:pt x="662609" y="1107882"/>
                  </a:lnTo>
                  <a:lnTo>
                    <a:pt x="781878" y="1269559"/>
                  </a:lnTo>
                  <a:lnTo>
                    <a:pt x="988612" y="1470992"/>
                  </a:lnTo>
                  <a:lnTo>
                    <a:pt x="1179443" y="1624717"/>
                  </a:lnTo>
                  <a:lnTo>
                    <a:pt x="1306664" y="1717482"/>
                  </a:lnTo>
                  <a:lnTo>
                    <a:pt x="1595562" y="1847353"/>
                  </a:lnTo>
                  <a:lnTo>
                    <a:pt x="2337683" y="2223715"/>
                  </a:lnTo>
                  <a:lnTo>
                    <a:pt x="2963186" y="2570922"/>
                  </a:lnTo>
                  <a:lnTo>
                    <a:pt x="3010894" y="2573573"/>
                  </a:lnTo>
                  <a:lnTo>
                    <a:pt x="3005593" y="0"/>
                  </a:lnTo>
                  <a:lnTo>
                    <a:pt x="0" y="7952"/>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9">
              <a:extLst>
                <a:ext uri="{FF2B5EF4-FFF2-40B4-BE49-F238E27FC236}">
                  <a16:creationId xmlns:a16="http://schemas.microsoft.com/office/drawing/2014/main" id="{E6D0D4A5-BC2B-371F-E2F9-7B6D604C27CE}"/>
                </a:ext>
              </a:extLst>
            </p:cNvPr>
            <p:cNvSpPr/>
            <p:nvPr/>
          </p:nvSpPr>
          <p:spPr>
            <a:xfrm>
              <a:off x="1555805" y="1494845"/>
              <a:ext cx="2350936" cy="2467555"/>
            </a:xfrm>
            <a:custGeom>
              <a:avLst/>
              <a:gdLst>
                <a:gd name="connsiteX0" fmla="*/ 0 w 2350936"/>
                <a:gd name="connsiteY0" fmla="*/ 0 h 2467555"/>
                <a:gd name="connsiteX1" fmla="*/ 129872 w 2350936"/>
                <a:gd name="connsiteY1" fmla="*/ 302150 h 2467555"/>
                <a:gd name="connsiteX2" fmla="*/ 318052 w 2350936"/>
                <a:gd name="connsiteY2" fmla="*/ 641405 h 2467555"/>
                <a:gd name="connsiteX3" fmla="*/ 609600 w 2350936"/>
                <a:gd name="connsiteY3" fmla="*/ 1033670 h 2467555"/>
                <a:gd name="connsiteX4" fmla="*/ 946205 w 2350936"/>
                <a:gd name="connsiteY4" fmla="*/ 1364974 h 2467555"/>
                <a:gd name="connsiteX5" fmla="*/ 1285461 w 2350936"/>
                <a:gd name="connsiteY5" fmla="*/ 1614115 h 2467555"/>
                <a:gd name="connsiteX6" fmla="*/ 1767840 w 2350936"/>
                <a:gd name="connsiteY6" fmla="*/ 1876508 h 2467555"/>
                <a:gd name="connsiteX7" fmla="*/ 1953371 w 2350936"/>
                <a:gd name="connsiteY7" fmla="*/ 1950720 h 2467555"/>
                <a:gd name="connsiteX8" fmla="*/ 2271423 w 2350936"/>
                <a:gd name="connsiteY8" fmla="*/ 2130950 h 2467555"/>
                <a:gd name="connsiteX9" fmla="*/ 2350936 w 2350936"/>
                <a:gd name="connsiteY9" fmla="*/ 2467555 h 2467555"/>
                <a:gd name="connsiteX10" fmla="*/ 2348285 w 2350936"/>
                <a:gd name="connsiteY10" fmla="*/ 7952 h 2467555"/>
                <a:gd name="connsiteX11" fmla="*/ 0 w 2350936"/>
                <a:gd name="connsiteY11" fmla="*/ 0 h 246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936" h="2467555">
                  <a:moveTo>
                    <a:pt x="0" y="0"/>
                  </a:moveTo>
                  <a:lnTo>
                    <a:pt x="129872" y="302150"/>
                  </a:lnTo>
                  <a:lnTo>
                    <a:pt x="318052" y="641405"/>
                  </a:lnTo>
                  <a:lnTo>
                    <a:pt x="609600" y="1033670"/>
                  </a:lnTo>
                  <a:lnTo>
                    <a:pt x="946205" y="1364974"/>
                  </a:lnTo>
                  <a:lnTo>
                    <a:pt x="1285461" y="1614115"/>
                  </a:lnTo>
                  <a:lnTo>
                    <a:pt x="1767840" y="1876508"/>
                  </a:lnTo>
                  <a:lnTo>
                    <a:pt x="1953371" y="1950720"/>
                  </a:lnTo>
                  <a:lnTo>
                    <a:pt x="2271423" y="2130950"/>
                  </a:lnTo>
                  <a:lnTo>
                    <a:pt x="2350936" y="2467555"/>
                  </a:lnTo>
                  <a:cubicBezTo>
                    <a:pt x="2350052" y="1647687"/>
                    <a:pt x="2349169" y="827820"/>
                    <a:pt x="2348285" y="7952"/>
                  </a:cubicBez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20">
              <a:extLst>
                <a:ext uri="{FF2B5EF4-FFF2-40B4-BE49-F238E27FC236}">
                  <a16:creationId xmlns:a16="http://schemas.microsoft.com/office/drawing/2014/main" id="{0D5B433B-3A93-4DAE-3609-62FB3FFE3CE2}"/>
                </a:ext>
              </a:extLst>
            </p:cNvPr>
            <p:cNvSpPr/>
            <p:nvPr/>
          </p:nvSpPr>
          <p:spPr>
            <a:xfrm>
              <a:off x="2009030" y="1494845"/>
              <a:ext cx="1897711" cy="2491409"/>
            </a:xfrm>
            <a:custGeom>
              <a:avLst/>
              <a:gdLst>
                <a:gd name="connsiteX0" fmla="*/ 0 w 1897711"/>
                <a:gd name="connsiteY0" fmla="*/ 0 h 2491409"/>
                <a:gd name="connsiteX1" fmla="*/ 185530 w 1897711"/>
                <a:gd name="connsiteY1" fmla="*/ 344557 h 2491409"/>
                <a:gd name="connsiteX2" fmla="*/ 310100 w 1897711"/>
                <a:gd name="connsiteY2" fmla="*/ 543339 h 2491409"/>
                <a:gd name="connsiteX3" fmla="*/ 432020 w 1897711"/>
                <a:gd name="connsiteY3" fmla="*/ 702365 h 2491409"/>
                <a:gd name="connsiteX4" fmla="*/ 511533 w 1897711"/>
                <a:gd name="connsiteY4" fmla="*/ 853440 h 2491409"/>
                <a:gd name="connsiteX5" fmla="*/ 686462 w 1897711"/>
                <a:gd name="connsiteY5" fmla="*/ 1166192 h 2491409"/>
                <a:gd name="connsiteX6" fmla="*/ 903798 w 1897711"/>
                <a:gd name="connsiteY6" fmla="*/ 1449788 h 2491409"/>
                <a:gd name="connsiteX7" fmla="*/ 1137036 w 1897711"/>
                <a:gd name="connsiteY7" fmla="*/ 1677725 h 2491409"/>
                <a:gd name="connsiteX8" fmla="*/ 1338469 w 1897711"/>
                <a:gd name="connsiteY8" fmla="*/ 1847353 h 2491409"/>
                <a:gd name="connsiteX9" fmla="*/ 1810247 w 1897711"/>
                <a:gd name="connsiteY9" fmla="*/ 2120348 h 2491409"/>
                <a:gd name="connsiteX10" fmla="*/ 1897711 w 1897711"/>
                <a:gd name="connsiteY10" fmla="*/ 2491409 h 2491409"/>
                <a:gd name="connsiteX11" fmla="*/ 1895060 w 1897711"/>
                <a:gd name="connsiteY11" fmla="*/ 2651 h 2491409"/>
                <a:gd name="connsiteX12" fmla="*/ 0 w 1897711"/>
                <a:gd name="connsiteY12" fmla="*/ 0 h 249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7711" h="2491409">
                  <a:moveTo>
                    <a:pt x="0" y="0"/>
                  </a:moveTo>
                  <a:lnTo>
                    <a:pt x="185530" y="344557"/>
                  </a:lnTo>
                  <a:lnTo>
                    <a:pt x="310100" y="543339"/>
                  </a:lnTo>
                  <a:lnTo>
                    <a:pt x="432020" y="702365"/>
                  </a:lnTo>
                  <a:lnTo>
                    <a:pt x="511533" y="853440"/>
                  </a:lnTo>
                  <a:lnTo>
                    <a:pt x="686462" y="1166192"/>
                  </a:lnTo>
                  <a:lnTo>
                    <a:pt x="903798" y="1449788"/>
                  </a:lnTo>
                  <a:lnTo>
                    <a:pt x="1137036" y="1677725"/>
                  </a:lnTo>
                  <a:lnTo>
                    <a:pt x="1338469" y="1847353"/>
                  </a:lnTo>
                  <a:lnTo>
                    <a:pt x="1810247" y="2120348"/>
                  </a:lnTo>
                  <a:lnTo>
                    <a:pt x="1897711" y="2491409"/>
                  </a:lnTo>
                  <a:cubicBezTo>
                    <a:pt x="1896827" y="1661823"/>
                    <a:pt x="1895944" y="832237"/>
                    <a:pt x="1895060" y="265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21">
              <a:extLst>
                <a:ext uri="{FF2B5EF4-FFF2-40B4-BE49-F238E27FC236}">
                  <a16:creationId xmlns:a16="http://schemas.microsoft.com/office/drawing/2014/main" id="{70774117-B427-6FA2-BA0C-37140109E450}"/>
                </a:ext>
              </a:extLst>
            </p:cNvPr>
            <p:cNvSpPr/>
            <p:nvPr/>
          </p:nvSpPr>
          <p:spPr>
            <a:xfrm>
              <a:off x="2181308" y="1494845"/>
              <a:ext cx="1728083" cy="2491409"/>
            </a:xfrm>
            <a:custGeom>
              <a:avLst/>
              <a:gdLst>
                <a:gd name="connsiteX0" fmla="*/ 0 w 1728083"/>
                <a:gd name="connsiteY0" fmla="*/ 0 h 2491409"/>
                <a:gd name="connsiteX1" fmla="*/ 119269 w 1728083"/>
                <a:gd name="connsiteY1" fmla="*/ 363110 h 2491409"/>
                <a:gd name="connsiteX2" fmla="*/ 272995 w 1728083"/>
                <a:gd name="connsiteY2" fmla="*/ 720918 h 2491409"/>
                <a:gd name="connsiteX3" fmla="*/ 394915 w 1728083"/>
                <a:gd name="connsiteY3" fmla="*/ 964758 h 2491409"/>
                <a:gd name="connsiteX4" fmla="*/ 601649 w 1728083"/>
                <a:gd name="connsiteY4" fmla="*/ 1282811 h 2491409"/>
                <a:gd name="connsiteX5" fmla="*/ 853440 w 1728083"/>
                <a:gd name="connsiteY5" fmla="*/ 1577009 h 2491409"/>
                <a:gd name="connsiteX6" fmla="*/ 1081377 w 1728083"/>
                <a:gd name="connsiteY6" fmla="*/ 1778442 h 2491409"/>
                <a:gd name="connsiteX7" fmla="*/ 1325217 w 1728083"/>
                <a:gd name="connsiteY7" fmla="*/ 1948070 h 2491409"/>
                <a:gd name="connsiteX8" fmla="*/ 1640619 w 1728083"/>
                <a:gd name="connsiteY8" fmla="*/ 2125649 h 2491409"/>
                <a:gd name="connsiteX9" fmla="*/ 1728083 w 1728083"/>
                <a:gd name="connsiteY9" fmla="*/ 2491409 h 2491409"/>
                <a:gd name="connsiteX10" fmla="*/ 1728083 w 1728083"/>
                <a:gd name="connsiteY10" fmla="*/ 0 h 2491409"/>
                <a:gd name="connsiteX11" fmla="*/ 0 w 1728083"/>
                <a:gd name="connsiteY11" fmla="*/ 0 h 249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8083" h="2491409">
                  <a:moveTo>
                    <a:pt x="0" y="0"/>
                  </a:moveTo>
                  <a:lnTo>
                    <a:pt x="119269" y="363110"/>
                  </a:lnTo>
                  <a:lnTo>
                    <a:pt x="272995" y="720918"/>
                  </a:lnTo>
                  <a:lnTo>
                    <a:pt x="394915" y="964758"/>
                  </a:lnTo>
                  <a:lnTo>
                    <a:pt x="601649" y="1282811"/>
                  </a:lnTo>
                  <a:lnTo>
                    <a:pt x="853440" y="1577009"/>
                  </a:lnTo>
                  <a:lnTo>
                    <a:pt x="1081377" y="1778442"/>
                  </a:lnTo>
                  <a:lnTo>
                    <a:pt x="1325217" y="1948070"/>
                  </a:lnTo>
                  <a:lnTo>
                    <a:pt x="1640619" y="2125649"/>
                  </a:lnTo>
                  <a:lnTo>
                    <a:pt x="1728083" y="2491409"/>
                  </a:lnTo>
                  <a:lnTo>
                    <a:pt x="1728083" y="0"/>
                  </a:ln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51">
            <a:extLst>
              <a:ext uri="{FF2B5EF4-FFF2-40B4-BE49-F238E27FC236}">
                <a16:creationId xmlns:a16="http://schemas.microsoft.com/office/drawing/2014/main" id="{90FAFECB-AEC6-A83F-3402-91845BC69673}"/>
              </a:ext>
            </a:extLst>
          </p:cNvPr>
          <p:cNvGrpSpPr/>
          <p:nvPr/>
        </p:nvGrpSpPr>
        <p:grpSpPr>
          <a:xfrm>
            <a:off x="8153388" y="1669140"/>
            <a:ext cx="4032000" cy="3147829"/>
            <a:chOff x="8153400" y="1284078"/>
            <a:chExt cx="4032000" cy="3147829"/>
          </a:xfrm>
        </p:grpSpPr>
        <p:pic>
          <p:nvPicPr>
            <p:cNvPr id="17" name="Picture 7">
              <a:extLst>
                <a:ext uri="{FF2B5EF4-FFF2-40B4-BE49-F238E27FC236}">
                  <a16:creationId xmlns:a16="http://schemas.microsoft.com/office/drawing/2014/main" id="{B11ED143-BF6F-D2A9-6587-A1C65BA003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3400" y="1284078"/>
              <a:ext cx="4032000" cy="3147829"/>
            </a:xfrm>
            <a:prstGeom prst="rect">
              <a:avLst/>
            </a:prstGeom>
          </p:spPr>
        </p:pic>
        <p:sp>
          <p:nvSpPr>
            <p:cNvPr id="19" name="Freeform: Shape 22">
              <a:extLst>
                <a:ext uri="{FF2B5EF4-FFF2-40B4-BE49-F238E27FC236}">
                  <a16:creationId xmlns:a16="http://schemas.microsoft.com/office/drawing/2014/main" id="{47926A25-15C2-8302-C10D-FDA75E42BFEC}"/>
                </a:ext>
              </a:extLst>
            </p:cNvPr>
            <p:cNvSpPr/>
            <p:nvPr/>
          </p:nvSpPr>
          <p:spPr>
            <a:xfrm>
              <a:off x="8926664" y="1492195"/>
              <a:ext cx="3138115" cy="2578873"/>
            </a:xfrm>
            <a:custGeom>
              <a:avLst/>
              <a:gdLst>
                <a:gd name="connsiteX0" fmla="*/ 0 w 3138115"/>
                <a:gd name="connsiteY0" fmla="*/ 7951 h 2578873"/>
                <a:gd name="connsiteX1" fmla="*/ 108668 w 3138115"/>
                <a:gd name="connsiteY1" fmla="*/ 363109 h 2578873"/>
                <a:gd name="connsiteX2" fmla="*/ 235889 w 3138115"/>
                <a:gd name="connsiteY2" fmla="*/ 683812 h 2578873"/>
                <a:gd name="connsiteX3" fmla="*/ 376362 w 3138115"/>
                <a:gd name="connsiteY3" fmla="*/ 967408 h 2578873"/>
                <a:gd name="connsiteX4" fmla="*/ 532738 w 3138115"/>
                <a:gd name="connsiteY4" fmla="*/ 1200647 h 2578873"/>
                <a:gd name="connsiteX5" fmla="*/ 715618 w 3138115"/>
                <a:gd name="connsiteY5" fmla="*/ 1457739 h 2578873"/>
                <a:gd name="connsiteX6" fmla="*/ 922352 w 3138115"/>
                <a:gd name="connsiteY6" fmla="*/ 1706880 h 2578873"/>
                <a:gd name="connsiteX7" fmla="*/ 2064689 w 3138115"/>
                <a:gd name="connsiteY7" fmla="*/ 2578873 h 2578873"/>
                <a:gd name="connsiteX8" fmla="*/ 3132814 w 3138115"/>
                <a:gd name="connsiteY8" fmla="*/ 2573572 h 2578873"/>
                <a:gd name="connsiteX9" fmla="*/ 3138115 w 3138115"/>
                <a:gd name="connsiteY9" fmla="*/ 0 h 2578873"/>
                <a:gd name="connsiteX10" fmla="*/ 0 w 3138115"/>
                <a:gd name="connsiteY10" fmla="*/ 7951 h 25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115" h="2578873">
                  <a:moveTo>
                    <a:pt x="0" y="7951"/>
                  </a:moveTo>
                  <a:lnTo>
                    <a:pt x="108668" y="363109"/>
                  </a:lnTo>
                  <a:lnTo>
                    <a:pt x="235889" y="683812"/>
                  </a:lnTo>
                  <a:lnTo>
                    <a:pt x="376362" y="967408"/>
                  </a:lnTo>
                  <a:lnTo>
                    <a:pt x="532738" y="1200647"/>
                  </a:lnTo>
                  <a:lnTo>
                    <a:pt x="715618" y="1457739"/>
                  </a:lnTo>
                  <a:lnTo>
                    <a:pt x="922352" y="1706880"/>
                  </a:lnTo>
                  <a:lnTo>
                    <a:pt x="2064689" y="2578873"/>
                  </a:lnTo>
                  <a:lnTo>
                    <a:pt x="3132814" y="2573572"/>
                  </a:lnTo>
                  <a:lnTo>
                    <a:pt x="3138115" y="0"/>
                  </a:lnTo>
                  <a:lnTo>
                    <a:pt x="0" y="7951"/>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23">
              <a:extLst>
                <a:ext uri="{FF2B5EF4-FFF2-40B4-BE49-F238E27FC236}">
                  <a16:creationId xmlns:a16="http://schemas.microsoft.com/office/drawing/2014/main" id="{679ADA2D-749E-406E-4D67-FFA8A4255DA9}"/>
                </a:ext>
              </a:extLst>
            </p:cNvPr>
            <p:cNvSpPr/>
            <p:nvPr/>
          </p:nvSpPr>
          <p:spPr>
            <a:xfrm>
              <a:off x="9668786" y="1497496"/>
              <a:ext cx="2393343" cy="2568271"/>
            </a:xfrm>
            <a:custGeom>
              <a:avLst/>
              <a:gdLst>
                <a:gd name="connsiteX0" fmla="*/ 0 w 2393343"/>
                <a:gd name="connsiteY0" fmla="*/ 0 h 2568271"/>
                <a:gd name="connsiteX1" fmla="*/ 100717 w 2393343"/>
                <a:gd name="connsiteY1" fmla="*/ 235888 h 2568271"/>
                <a:gd name="connsiteX2" fmla="*/ 230588 w 2393343"/>
                <a:gd name="connsiteY2" fmla="*/ 485029 h 2568271"/>
                <a:gd name="connsiteX3" fmla="*/ 402866 w 2393343"/>
                <a:gd name="connsiteY3" fmla="*/ 784528 h 2568271"/>
                <a:gd name="connsiteX4" fmla="*/ 644056 w 2393343"/>
                <a:gd name="connsiteY4" fmla="*/ 1182094 h 2568271"/>
                <a:gd name="connsiteX5" fmla="*/ 911750 w 2393343"/>
                <a:gd name="connsiteY5" fmla="*/ 1571707 h 2568271"/>
                <a:gd name="connsiteX6" fmla="*/ 1020417 w 2393343"/>
                <a:gd name="connsiteY6" fmla="*/ 1728083 h 2568271"/>
                <a:gd name="connsiteX7" fmla="*/ 1240404 w 2393343"/>
                <a:gd name="connsiteY7" fmla="*/ 1958671 h 2568271"/>
                <a:gd name="connsiteX8" fmla="*/ 1333169 w 2393343"/>
                <a:gd name="connsiteY8" fmla="*/ 2568271 h 2568271"/>
                <a:gd name="connsiteX9" fmla="*/ 2393343 w 2393343"/>
                <a:gd name="connsiteY9" fmla="*/ 2568271 h 2568271"/>
                <a:gd name="connsiteX10" fmla="*/ 2393343 w 2393343"/>
                <a:gd name="connsiteY10" fmla="*/ 2650 h 2568271"/>
                <a:gd name="connsiteX11" fmla="*/ 0 w 2393343"/>
                <a:gd name="connsiteY11" fmla="*/ 0 h 256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43" h="2568271">
                  <a:moveTo>
                    <a:pt x="0" y="0"/>
                  </a:moveTo>
                  <a:lnTo>
                    <a:pt x="100717" y="235888"/>
                  </a:lnTo>
                  <a:lnTo>
                    <a:pt x="230588" y="485029"/>
                  </a:lnTo>
                  <a:lnTo>
                    <a:pt x="402866" y="784528"/>
                  </a:lnTo>
                  <a:lnTo>
                    <a:pt x="644056" y="1182094"/>
                  </a:lnTo>
                  <a:lnTo>
                    <a:pt x="911750" y="1571707"/>
                  </a:lnTo>
                  <a:lnTo>
                    <a:pt x="1020417" y="1728083"/>
                  </a:lnTo>
                  <a:lnTo>
                    <a:pt x="1240404" y="1958671"/>
                  </a:lnTo>
                  <a:lnTo>
                    <a:pt x="1333169" y="2568271"/>
                  </a:lnTo>
                  <a:lnTo>
                    <a:pt x="2393343" y="2568271"/>
                  </a:lnTo>
                  <a:lnTo>
                    <a:pt x="2393343" y="2650"/>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4">
              <a:extLst>
                <a:ext uri="{FF2B5EF4-FFF2-40B4-BE49-F238E27FC236}">
                  <a16:creationId xmlns:a16="http://schemas.microsoft.com/office/drawing/2014/main" id="{A0BAAC2B-5443-71D9-A704-5D489D036A20}"/>
                </a:ext>
              </a:extLst>
            </p:cNvPr>
            <p:cNvSpPr/>
            <p:nvPr/>
          </p:nvSpPr>
          <p:spPr>
            <a:xfrm>
              <a:off x="10161767" y="1494845"/>
              <a:ext cx="1900362" cy="2570922"/>
            </a:xfrm>
            <a:custGeom>
              <a:avLst/>
              <a:gdLst>
                <a:gd name="connsiteX0" fmla="*/ 0 w 1900362"/>
                <a:gd name="connsiteY0" fmla="*/ 0 h 2570922"/>
                <a:gd name="connsiteX1" fmla="*/ 156376 w 1900362"/>
                <a:gd name="connsiteY1" fmla="*/ 283597 h 2570922"/>
                <a:gd name="connsiteX2" fmla="*/ 254442 w 1900362"/>
                <a:gd name="connsiteY2" fmla="*/ 450574 h 2570922"/>
                <a:gd name="connsiteX3" fmla="*/ 432021 w 1900362"/>
                <a:gd name="connsiteY3" fmla="*/ 712967 h 2570922"/>
                <a:gd name="connsiteX4" fmla="*/ 614901 w 1900362"/>
                <a:gd name="connsiteY4" fmla="*/ 1052223 h 2570922"/>
                <a:gd name="connsiteX5" fmla="*/ 840188 w 1900362"/>
                <a:gd name="connsiteY5" fmla="*/ 2570922 h 2570922"/>
                <a:gd name="connsiteX6" fmla="*/ 1900362 w 1900362"/>
                <a:gd name="connsiteY6" fmla="*/ 2565621 h 2570922"/>
                <a:gd name="connsiteX7" fmla="*/ 1897711 w 1900362"/>
                <a:gd name="connsiteY7" fmla="*/ 2651 h 2570922"/>
                <a:gd name="connsiteX8" fmla="*/ 0 w 1900362"/>
                <a:gd name="connsiteY8"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362" h="2570922">
                  <a:moveTo>
                    <a:pt x="0" y="0"/>
                  </a:moveTo>
                  <a:lnTo>
                    <a:pt x="156376" y="283597"/>
                  </a:lnTo>
                  <a:lnTo>
                    <a:pt x="254442" y="450574"/>
                  </a:lnTo>
                  <a:lnTo>
                    <a:pt x="432021" y="712967"/>
                  </a:lnTo>
                  <a:lnTo>
                    <a:pt x="614901" y="1052223"/>
                  </a:lnTo>
                  <a:lnTo>
                    <a:pt x="840188" y="2570922"/>
                  </a:lnTo>
                  <a:lnTo>
                    <a:pt x="1900362" y="2565621"/>
                  </a:lnTo>
                  <a:cubicBezTo>
                    <a:pt x="1899478" y="1711298"/>
                    <a:pt x="1898595" y="856974"/>
                    <a:pt x="1897711" y="265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5">
              <a:extLst>
                <a:ext uri="{FF2B5EF4-FFF2-40B4-BE49-F238E27FC236}">
                  <a16:creationId xmlns:a16="http://schemas.microsoft.com/office/drawing/2014/main" id="{70C74A7E-795A-3041-17EE-F03BF5D76F74}"/>
                </a:ext>
              </a:extLst>
            </p:cNvPr>
            <p:cNvSpPr/>
            <p:nvPr/>
          </p:nvSpPr>
          <p:spPr>
            <a:xfrm>
              <a:off x="10331395" y="1494845"/>
              <a:ext cx="1730734" cy="2568272"/>
            </a:xfrm>
            <a:custGeom>
              <a:avLst/>
              <a:gdLst>
                <a:gd name="connsiteX0" fmla="*/ 0 w 1730734"/>
                <a:gd name="connsiteY0" fmla="*/ 0 h 2568272"/>
                <a:gd name="connsiteX1" fmla="*/ 106017 w 1730734"/>
                <a:gd name="connsiteY1" fmla="*/ 318052 h 2568272"/>
                <a:gd name="connsiteX2" fmla="*/ 254442 w 1730734"/>
                <a:gd name="connsiteY2" fmla="*/ 681162 h 2568272"/>
                <a:gd name="connsiteX3" fmla="*/ 357808 w 1730734"/>
                <a:gd name="connsiteY3" fmla="*/ 882595 h 2568272"/>
                <a:gd name="connsiteX4" fmla="*/ 445273 w 1730734"/>
                <a:gd name="connsiteY4" fmla="*/ 1052223 h 2568272"/>
                <a:gd name="connsiteX5" fmla="*/ 670560 w 1730734"/>
                <a:gd name="connsiteY5" fmla="*/ 2568272 h 2568272"/>
                <a:gd name="connsiteX6" fmla="*/ 1730734 w 1730734"/>
                <a:gd name="connsiteY6" fmla="*/ 2565621 h 2568272"/>
                <a:gd name="connsiteX7" fmla="*/ 1730734 w 1730734"/>
                <a:gd name="connsiteY7" fmla="*/ 5301 h 2568272"/>
                <a:gd name="connsiteX8" fmla="*/ 0 w 1730734"/>
                <a:gd name="connsiteY8" fmla="*/ 0 h 256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734" h="2568272">
                  <a:moveTo>
                    <a:pt x="0" y="0"/>
                  </a:moveTo>
                  <a:lnTo>
                    <a:pt x="106017" y="318052"/>
                  </a:lnTo>
                  <a:lnTo>
                    <a:pt x="254442" y="681162"/>
                  </a:lnTo>
                  <a:lnTo>
                    <a:pt x="357808" y="882595"/>
                  </a:lnTo>
                  <a:lnTo>
                    <a:pt x="445273" y="1052223"/>
                  </a:lnTo>
                  <a:lnTo>
                    <a:pt x="670560" y="2568272"/>
                  </a:lnTo>
                  <a:lnTo>
                    <a:pt x="1730734" y="2565621"/>
                  </a:lnTo>
                  <a:lnTo>
                    <a:pt x="1730734" y="5301"/>
                  </a:lnTo>
                  <a:lnTo>
                    <a:pt x="0" y="0"/>
                  </a:lnTo>
                  <a:close/>
                </a:path>
              </a:pathLst>
            </a:custGeom>
            <a:solidFill>
              <a:srgbClr val="FF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50">
            <a:extLst>
              <a:ext uri="{FF2B5EF4-FFF2-40B4-BE49-F238E27FC236}">
                <a16:creationId xmlns:a16="http://schemas.microsoft.com/office/drawing/2014/main" id="{A8D4409A-AEE3-2319-2E04-B8126C816610}"/>
              </a:ext>
            </a:extLst>
          </p:cNvPr>
          <p:cNvGrpSpPr/>
          <p:nvPr/>
        </p:nvGrpSpPr>
        <p:grpSpPr>
          <a:xfrm>
            <a:off x="4084441" y="1659835"/>
            <a:ext cx="4023118" cy="3149131"/>
            <a:chOff x="4081140" y="1283427"/>
            <a:chExt cx="4023118" cy="3149131"/>
          </a:xfrm>
        </p:grpSpPr>
        <p:pic>
          <p:nvPicPr>
            <p:cNvPr id="24" name="Picture 6">
              <a:extLst>
                <a:ext uri="{FF2B5EF4-FFF2-40B4-BE49-F238E27FC236}">
                  <a16:creationId xmlns:a16="http://schemas.microsoft.com/office/drawing/2014/main" id="{1C65B0AF-82C7-1042-0BE7-D2525C0BDA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81140" y="1283427"/>
              <a:ext cx="4023118" cy="3149131"/>
            </a:xfrm>
            <a:prstGeom prst="rect">
              <a:avLst/>
            </a:prstGeom>
          </p:spPr>
        </p:pic>
        <p:sp>
          <p:nvSpPr>
            <p:cNvPr id="25" name="Freeform: Shape 26">
              <a:extLst>
                <a:ext uri="{FF2B5EF4-FFF2-40B4-BE49-F238E27FC236}">
                  <a16:creationId xmlns:a16="http://schemas.microsoft.com/office/drawing/2014/main" id="{E7DB09DC-F4FC-0BE8-18E1-D20991828FA5}"/>
                </a:ext>
              </a:extLst>
            </p:cNvPr>
            <p:cNvSpPr/>
            <p:nvPr/>
          </p:nvSpPr>
          <p:spPr>
            <a:xfrm>
              <a:off x="4927158" y="1492195"/>
              <a:ext cx="3058602" cy="2578873"/>
            </a:xfrm>
            <a:custGeom>
              <a:avLst/>
              <a:gdLst>
                <a:gd name="connsiteX0" fmla="*/ 0 w 3058602"/>
                <a:gd name="connsiteY0" fmla="*/ 2650 h 2578873"/>
                <a:gd name="connsiteX1" fmla="*/ 103367 w 3058602"/>
                <a:gd name="connsiteY1" fmla="*/ 278295 h 2578873"/>
                <a:gd name="connsiteX2" fmla="*/ 238539 w 3058602"/>
                <a:gd name="connsiteY2" fmla="*/ 588396 h 2578873"/>
                <a:gd name="connsiteX3" fmla="*/ 418769 w 3058602"/>
                <a:gd name="connsiteY3" fmla="*/ 879944 h 2578873"/>
                <a:gd name="connsiteX4" fmla="*/ 620202 w 3058602"/>
                <a:gd name="connsiteY4" fmla="*/ 1166191 h 2578873"/>
                <a:gd name="connsiteX5" fmla="*/ 834887 w 3058602"/>
                <a:gd name="connsiteY5" fmla="*/ 1407381 h 2578873"/>
                <a:gd name="connsiteX6" fmla="*/ 996564 w 3058602"/>
                <a:gd name="connsiteY6" fmla="*/ 1561106 h 2578873"/>
                <a:gd name="connsiteX7" fmla="*/ 1168842 w 3058602"/>
                <a:gd name="connsiteY7" fmla="*/ 1722782 h 2578873"/>
                <a:gd name="connsiteX8" fmla="*/ 1521350 w 3058602"/>
                <a:gd name="connsiteY8" fmla="*/ 1921565 h 2578873"/>
                <a:gd name="connsiteX9" fmla="*/ 2016981 w 3058602"/>
                <a:gd name="connsiteY9" fmla="*/ 2215763 h 2578873"/>
                <a:gd name="connsiteX10" fmla="*/ 2581524 w 3058602"/>
                <a:gd name="connsiteY10" fmla="*/ 2578873 h 2578873"/>
                <a:gd name="connsiteX11" fmla="*/ 3058602 w 3058602"/>
                <a:gd name="connsiteY11" fmla="*/ 2576222 h 2578873"/>
                <a:gd name="connsiteX12" fmla="*/ 3055952 w 3058602"/>
                <a:gd name="connsiteY12" fmla="*/ 0 h 2578873"/>
                <a:gd name="connsiteX13" fmla="*/ 0 w 3058602"/>
                <a:gd name="connsiteY13" fmla="*/ 2650 h 25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8602" h="2578873">
                  <a:moveTo>
                    <a:pt x="0" y="2650"/>
                  </a:moveTo>
                  <a:lnTo>
                    <a:pt x="103367" y="278295"/>
                  </a:lnTo>
                  <a:lnTo>
                    <a:pt x="238539" y="588396"/>
                  </a:lnTo>
                  <a:lnTo>
                    <a:pt x="418769" y="879944"/>
                  </a:lnTo>
                  <a:lnTo>
                    <a:pt x="620202" y="1166191"/>
                  </a:lnTo>
                  <a:lnTo>
                    <a:pt x="834887" y="1407381"/>
                  </a:lnTo>
                  <a:lnTo>
                    <a:pt x="996564" y="1561106"/>
                  </a:lnTo>
                  <a:lnTo>
                    <a:pt x="1168842" y="1722782"/>
                  </a:lnTo>
                  <a:lnTo>
                    <a:pt x="1521350" y="1921565"/>
                  </a:lnTo>
                  <a:lnTo>
                    <a:pt x="2016981" y="2215763"/>
                  </a:lnTo>
                  <a:lnTo>
                    <a:pt x="2581524" y="2578873"/>
                  </a:lnTo>
                  <a:lnTo>
                    <a:pt x="3058602" y="2576222"/>
                  </a:lnTo>
                  <a:cubicBezTo>
                    <a:pt x="3057719" y="1717481"/>
                    <a:pt x="3056835" y="858741"/>
                    <a:pt x="3055952" y="0"/>
                  </a:cubicBezTo>
                  <a:lnTo>
                    <a:pt x="0" y="2650"/>
                  </a:lnTo>
                  <a:close/>
                </a:path>
              </a:pathLst>
            </a:custGeom>
            <a:solidFill>
              <a:srgbClr val="0F9ED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7">
              <a:extLst>
                <a:ext uri="{FF2B5EF4-FFF2-40B4-BE49-F238E27FC236}">
                  <a16:creationId xmlns:a16="http://schemas.microsoft.com/office/drawing/2014/main" id="{B96AFC8D-B749-64BB-26F6-63950E1DA7E1}"/>
                </a:ext>
              </a:extLst>
            </p:cNvPr>
            <p:cNvSpPr/>
            <p:nvPr/>
          </p:nvSpPr>
          <p:spPr>
            <a:xfrm>
              <a:off x="5632174" y="1494845"/>
              <a:ext cx="2353586" cy="2570922"/>
            </a:xfrm>
            <a:custGeom>
              <a:avLst/>
              <a:gdLst>
                <a:gd name="connsiteX0" fmla="*/ 0 w 2353586"/>
                <a:gd name="connsiteY0" fmla="*/ 0 h 2570922"/>
                <a:gd name="connsiteX1" fmla="*/ 132522 w 2353586"/>
                <a:gd name="connsiteY1" fmla="*/ 302150 h 2570922"/>
                <a:gd name="connsiteX2" fmla="*/ 265043 w 2353586"/>
                <a:gd name="connsiteY2" fmla="*/ 548640 h 2570922"/>
                <a:gd name="connsiteX3" fmla="*/ 410817 w 2353586"/>
                <a:gd name="connsiteY3" fmla="*/ 779228 h 2570922"/>
                <a:gd name="connsiteX4" fmla="*/ 596348 w 2353586"/>
                <a:gd name="connsiteY4" fmla="*/ 1017767 h 2570922"/>
                <a:gd name="connsiteX5" fmla="*/ 858741 w 2353586"/>
                <a:gd name="connsiteY5" fmla="*/ 1288112 h 2570922"/>
                <a:gd name="connsiteX6" fmla="*/ 1152939 w 2353586"/>
                <a:gd name="connsiteY6" fmla="*/ 1524000 h 2570922"/>
                <a:gd name="connsiteX7" fmla="*/ 1447137 w 2353586"/>
                <a:gd name="connsiteY7" fmla="*/ 1717482 h 2570922"/>
                <a:gd name="connsiteX8" fmla="*/ 1595562 w 2353586"/>
                <a:gd name="connsiteY8" fmla="*/ 1786393 h 2570922"/>
                <a:gd name="connsiteX9" fmla="*/ 1791694 w 2353586"/>
                <a:gd name="connsiteY9" fmla="*/ 1966623 h 2570922"/>
                <a:gd name="connsiteX10" fmla="*/ 1903012 w 2353586"/>
                <a:gd name="connsiteY10" fmla="*/ 2570922 h 2570922"/>
                <a:gd name="connsiteX11" fmla="*/ 2353586 w 2353586"/>
                <a:gd name="connsiteY11" fmla="*/ 2562971 h 2570922"/>
                <a:gd name="connsiteX12" fmla="*/ 2348285 w 2353586"/>
                <a:gd name="connsiteY12" fmla="*/ 0 h 2570922"/>
                <a:gd name="connsiteX13" fmla="*/ 0 w 2353586"/>
                <a:gd name="connsiteY13"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3586" h="2570922">
                  <a:moveTo>
                    <a:pt x="0" y="0"/>
                  </a:moveTo>
                  <a:lnTo>
                    <a:pt x="132522" y="302150"/>
                  </a:lnTo>
                  <a:lnTo>
                    <a:pt x="265043" y="548640"/>
                  </a:lnTo>
                  <a:lnTo>
                    <a:pt x="410817" y="779228"/>
                  </a:lnTo>
                  <a:lnTo>
                    <a:pt x="596348" y="1017767"/>
                  </a:lnTo>
                  <a:lnTo>
                    <a:pt x="858741" y="1288112"/>
                  </a:lnTo>
                  <a:lnTo>
                    <a:pt x="1152939" y="1524000"/>
                  </a:lnTo>
                  <a:lnTo>
                    <a:pt x="1447137" y="1717482"/>
                  </a:lnTo>
                  <a:lnTo>
                    <a:pt x="1595562" y="1786393"/>
                  </a:lnTo>
                  <a:lnTo>
                    <a:pt x="1791694" y="1966623"/>
                  </a:lnTo>
                  <a:lnTo>
                    <a:pt x="1903012" y="2570922"/>
                  </a:lnTo>
                  <a:lnTo>
                    <a:pt x="2353586" y="2562971"/>
                  </a:lnTo>
                  <a:lnTo>
                    <a:pt x="2348285" y="0"/>
                  </a:lnTo>
                  <a:lnTo>
                    <a:pt x="0" y="0"/>
                  </a:lnTo>
                  <a:close/>
                </a:path>
              </a:pathLst>
            </a:custGeom>
            <a:solidFill>
              <a:srgbClr val="FFC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8">
              <a:extLst>
                <a:ext uri="{FF2B5EF4-FFF2-40B4-BE49-F238E27FC236}">
                  <a16:creationId xmlns:a16="http://schemas.microsoft.com/office/drawing/2014/main" id="{5E0D5A4F-B93A-72EB-711D-C2B3E5914BF6}"/>
                </a:ext>
              </a:extLst>
            </p:cNvPr>
            <p:cNvSpPr/>
            <p:nvPr/>
          </p:nvSpPr>
          <p:spPr>
            <a:xfrm>
              <a:off x="6088049" y="1494845"/>
              <a:ext cx="1895061" cy="2573572"/>
            </a:xfrm>
            <a:custGeom>
              <a:avLst/>
              <a:gdLst>
                <a:gd name="connsiteX0" fmla="*/ 0 w 1895061"/>
                <a:gd name="connsiteY0" fmla="*/ 0 h 2573572"/>
                <a:gd name="connsiteX1" fmla="*/ 140473 w 1895061"/>
                <a:gd name="connsiteY1" fmla="*/ 275645 h 2573572"/>
                <a:gd name="connsiteX2" fmla="*/ 286247 w 1895061"/>
                <a:gd name="connsiteY2" fmla="*/ 503583 h 2573572"/>
                <a:gd name="connsiteX3" fmla="*/ 424069 w 1895061"/>
                <a:gd name="connsiteY3" fmla="*/ 702365 h 2573572"/>
                <a:gd name="connsiteX4" fmla="*/ 532737 w 1895061"/>
                <a:gd name="connsiteY4" fmla="*/ 909099 h 2573572"/>
                <a:gd name="connsiteX5" fmla="*/ 697064 w 1895061"/>
                <a:gd name="connsiteY5" fmla="*/ 1192696 h 2573572"/>
                <a:gd name="connsiteX6" fmla="*/ 917050 w 1895061"/>
                <a:gd name="connsiteY6" fmla="*/ 1470992 h 2573572"/>
                <a:gd name="connsiteX7" fmla="*/ 1131735 w 1895061"/>
                <a:gd name="connsiteY7" fmla="*/ 1690978 h 2573572"/>
                <a:gd name="connsiteX8" fmla="*/ 1166191 w 1895061"/>
                <a:gd name="connsiteY8" fmla="*/ 1704230 h 2573572"/>
                <a:gd name="connsiteX9" fmla="*/ 1311965 w 1895061"/>
                <a:gd name="connsiteY9" fmla="*/ 1831451 h 2573572"/>
                <a:gd name="connsiteX10" fmla="*/ 1444487 w 1895061"/>
                <a:gd name="connsiteY10" fmla="*/ 2573572 h 2573572"/>
                <a:gd name="connsiteX11" fmla="*/ 1895061 w 1895061"/>
                <a:gd name="connsiteY11" fmla="*/ 2565621 h 2573572"/>
                <a:gd name="connsiteX12" fmla="*/ 1892410 w 1895061"/>
                <a:gd name="connsiteY12" fmla="*/ 2651 h 2573572"/>
                <a:gd name="connsiteX13" fmla="*/ 0 w 1895061"/>
                <a:gd name="connsiteY13" fmla="*/ 0 h 257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061" h="2573572">
                  <a:moveTo>
                    <a:pt x="0" y="0"/>
                  </a:moveTo>
                  <a:lnTo>
                    <a:pt x="140473" y="275645"/>
                  </a:lnTo>
                  <a:lnTo>
                    <a:pt x="286247" y="503583"/>
                  </a:lnTo>
                  <a:lnTo>
                    <a:pt x="424069" y="702365"/>
                  </a:lnTo>
                  <a:lnTo>
                    <a:pt x="532737" y="909099"/>
                  </a:lnTo>
                  <a:lnTo>
                    <a:pt x="697064" y="1192696"/>
                  </a:lnTo>
                  <a:lnTo>
                    <a:pt x="917050" y="1470992"/>
                  </a:lnTo>
                  <a:lnTo>
                    <a:pt x="1131735" y="1690978"/>
                  </a:lnTo>
                  <a:cubicBezTo>
                    <a:pt x="1160834" y="1702616"/>
                    <a:pt x="1149213" y="1698569"/>
                    <a:pt x="1166191" y="1704230"/>
                  </a:cubicBezTo>
                  <a:lnTo>
                    <a:pt x="1311965" y="1831451"/>
                  </a:lnTo>
                  <a:lnTo>
                    <a:pt x="1444487" y="2573572"/>
                  </a:lnTo>
                  <a:lnTo>
                    <a:pt x="1895061" y="2565621"/>
                  </a:lnTo>
                  <a:cubicBezTo>
                    <a:pt x="1894177" y="1711298"/>
                    <a:pt x="1893294" y="856974"/>
                    <a:pt x="1892410" y="2651"/>
                  </a:cubicBezTo>
                  <a:lnTo>
                    <a:pt x="0" y="0"/>
                  </a:lnTo>
                  <a:close/>
                </a:path>
              </a:pathLst>
            </a:custGeom>
            <a:solidFill>
              <a:srgbClr val="1BFC1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9">
              <a:extLst>
                <a:ext uri="{FF2B5EF4-FFF2-40B4-BE49-F238E27FC236}">
                  <a16:creationId xmlns:a16="http://schemas.microsoft.com/office/drawing/2014/main" id="{D5AA0BD3-3F28-8EDB-4547-17F14C8AD77B}"/>
                </a:ext>
              </a:extLst>
            </p:cNvPr>
            <p:cNvSpPr/>
            <p:nvPr/>
          </p:nvSpPr>
          <p:spPr>
            <a:xfrm>
              <a:off x="6255026" y="1494845"/>
              <a:ext cx="1730734" cy="2570922"/>
            </a:xfrm>
            <a:custGeom>
              <a:avLst/>
              <a:gdLst>
                <a:gd name="connsiteX0" fmla="*/ 0 w 1730734"/>
                <a:gd name="connsiteY0" fmla="*/ 0 h 2570922"/>
                <a:gd name="connsiteX1" fmla="*/ 116619 w 1730734"/>
                <a:gd name="connsiteY1" fmla="*/ 352508 h 2570922"/>
                <a:gd name="connsiteX2" fmla="*/ 272995 w 1730734"/>
                <a:gd name="connsiteY2" fmla="*/ 728870 h 2570922"/>
                <a:gd name="connsiteX3" fmla="*/ 432021 w 1730734"/>
                <a:gd name="connsiteY3" fmla="*/ 1031019 h 2570922"/>
                <a:gd name="connsiteX4" fmla="*/ 673211 w 1730734"/>
                <a:gd name="connsiteY4" fmla="*/ 1375576 h 2570922"/>
                <a:gd name="connsiteX5" fmla="*/ 938254 w 1730734"/>
                <a:gd name="connsiteY5" fmla="*/ 1659172 h 2570922"/>
                <a:gd name="connsiteX6" fmla="*/ 1142337 w 1730734"/>
                <a:gd name="connsiteY6" fmla="*/ 1826150 h 2570922"/>
                <a:gd name="connsiteX7" fmla="*/ 1285461 w 1730734"/>
                <a:gd name="connsiteY7" fmla="*/ 2570922 h 2570922"/>
                <a:gd name="connsiteX8" fmla="*/ 1730734 w 1730734"/>
                <a:gd name="connsiteY8" fmla="*/ 2570922 h 2570922"/>
                <a:gd name="connsiteX9" fmla="*/ 1722783 w 1730734"/>
                <a:gd name="connsiteY9" fmla="*/ 5301 h 2570922"/>
                <a:gd name="connsiteX10" fmla="*/ 0 w 1730734"/>
                <a:gd name="connsiteY10"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0734" h="2570922">
                  <a:moveTo>
                    <a:pt x="0" y="0"/>
                  </a:moveTo>
                  <a:lnTo>
                    <a:pt x="116619" y="352508"/>
                  </a:lnTo>
                  <a:lnTo>
                    <a:pt x="272995" y="728870"/>
                  </a:lnTo>
                  <a:lnTo>
                    <a:pt x="432021" y="1031019"/>
                  </a:lnTo>
                  <a:lnTo>
                    <a:pt x="673211" y="1375576"/>
                  </a:lnTo>
                  <a:lnTo>
                    <a:pt x="938254" y="1659172"/>
                  </a:lnTo>
                  <a:lnTo>
                    <a:pt x="1142337" y="1826150"/>
                  </a:lnTo>
                  <a:lnTo>
                    <a:pt x="1285461" y="2570922"/>
                  </a:lnTo>
                  <a:lnTo>
                    <a:pt x="1730734" y="2570922"/>
                  </a:lnTo>
                  <a:cubicBezTo>
                    <a:pt x="1728084" y="1715715"/>
                    <a:pt x="1725433" y="860508"/>
                    <a:pt x="1722783" y="5301"/>
                  </a:cubicBezTo>
                  <a:lnTo>
                    <a:pt x="0" y="0"/>
                  </a:lnTo>
                  <a:close/>
                </a:path>
              </a:pathLst>
            </a:custGeom>
            <a:solidFill>
              <a:srgbClr val="C000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Rettangolo 46">
            <a:extLst>
              <a:ext uri="{FF2B5EF4-FFF2-40B4-BE49-F238E27FC236}">
                <a16:creationId xmlns:a16="http://schemas.microsoft.com/office/drawing/2014/main" id="{E852CD24-6ABB-1884-DB56-5A3EDD48DB71}"/>
              </a:ext>
            </a:extLst>
          </p:cNvPr>
          <p:cNvSpPr/>
          <p:nvPr/>
        </p:nvSpPr>
        <p:spPr>
          <a:xfrm>
            <a:off x="1209368" y="1459879"/>
            <a:ext cx="2066274" cy="16818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F09CF251-4550-8B66-29EE-58118FE09AA3}"/>
              </a:ext>
            </a:extLst>
          </p:cNvPr>
          <p:cNvSpPr txBox="1"/>
          <p:nvPr/>
        </p:nvSpPr>
        <p:spPr>
          <a:xfrm>
            <a:off x="1199447" y="1451067"/>
            <a:ext cx="2258278" cy="369332"/>
          </a:xfrm>
          <a:prstGeom prst="rect">
            <a:avLst/>
          </a:prstGeom>
          <a:solidFill>
            <a:schemeClr val="bg1"/>
          </a:solidFill>
        </p:spPr>
        <p:txBody>
          <a:bodyPr wrap="square" rtlCol="0">
            <a:spAutoFit/>
          </a:bodyPr>
          <a:lstStyle/>
          <a:p>
            <a:r>
              <a:rPr lang="en-GB" b="1" dirty="0" err="1"/>
              <a:t>ReBCO</a:t>
            </a:r>
            <a:r>
              <a:rPr lang="en-GB" b="1" dirty="0"/>
              <a:t> @ 4.5K</a:t>
            </a:r>
          </a:p>
        </p:txBody>
      </p:sp>
      <p:sp>
        <p:nvSpPr>
          <p:cNvPr id="50" name="CasellaDiTesto 49">
            <a:extLst>
              <a:ext uri="{FF2B5EF4-FFF2-40B4-BE49-F238E27FC236}">
                <a16:creationId xmlns:a16="http://schemas.microsoft.com/office/drawing/2014/main" id="{DF1FF20C-596B-349A-776B-B2A3D9865C77}"/>
              </a:ext>
            </a:extLst>
          </p:cNvPr>
          <p:cNvSpPr txBox="1"/>
          <p:nvPr/>
        </p:nvSpPr>
        <p:spPr>
          <a:xfrm>
            <a:off x="5267658" y="1484474"/>
            <a:ext cx="2258278" cy="369332"/>
          </a:xfrm>
          <a:prstGeom prst="rect">
            <a:avLst/>
          </a:prstGeom>
          <a:solidFill>
            <a:schemeClr val="bg1"/>
          </a:solidFill>
        </p:spPr>
        <p:txBody>
          <a:bodyPr wrap="square" rtlCol="0">
            <a:spAutoFit/>
          </a:bodyPr>
          <a:lstStyle/>
          <a:p>
            <a:r>
              <a:rPr lang="en-GB" b="1" dirty="0" err="1"/>
              <a:t>ReBCO</a:t>
            </a:r>
            <a:r>
              <a:rPr lang="en-GB" b="1" dirty="0"/>
              <a:t> @ 10K</a:t>
            </a:r>
          </a:p>
        </p:txBody>
      </p:sp>
      <p:sp>
        <p:nvSpPr>
          <p:cNvPr id="51" name="CasellaDiTesto 50">
            <a:extLst>
              <a:ext uri="{FF2B5EF4-FFF2-40B4-BE49-F238E27FC236}">
                <a16:creationId xmlns:a16="http://schemas.microsoft.com/office/drawing/2014/main" id="{F31EAB71-357B-112F-2F89-0C1440B07AD5}"/>
              </a:ext>
            </a:extLst>
          </p:cNvPr>
          <p:cNvSpPr txBox="1"/>
          <p:nvPr/>
        </p:nvSpPr>
        <p:spPr>
          <a:xfrm>
            <a:off x="9268450" y="1497096"/>
            <a:ext cx="2258278" cy="369332"/>
          </a:xfrm>
          <a:prstGeom prst="rect">
            <a:avLst/>
          </a:prstGeom>
          <a:solidFill>
            <a:schemeClr val="bg1"/>
          </a:solidFill>
        </p:spPr>
        <p:txBody>
          <a:bodyPr wrap="square" rtlCol="0">
            <a:spAutoFit/>
          </a:bodyPr>
          <a:lstStyle/>
          <a:p>
            <a:r>
              <a:rPr lang="en-GB" b="1" dirty="0" err="1"/>
              <a:t>ReBCO</a:t>
            </a:r>
            <a:r>
              <a:rPr lang="en-GB" b="1" dirty="0"/>
              <a:t> @ 20K</a:t>
            </a:r>
          </a:p>
        </p:txBody>
      </p:sp>
      <p:sp>
        <p:nvSpPr>
          <p:cNvPr id="52" name="Ovale 51">
            <a:extLst>
              <a:ext uri="{FF2B5EF4-FFF2-40B4-BE49-F238E27FC236}">
                <a16:creationId xmlns:a16="http://schemas.microsoft.com/office/drawing/2014/main" id="{8E558E01-DBE8-663A-E7DA-96423BB88D62}"/>
              </a:ext>
            </a:extLst>
          </p:cNvPr>
          <p:cNvSpPr/>
          <p:nvPr/>
        </p:nvSpPr>
        <p:spPr>
          <a:xfrm>
            <a:off x="2599589" y="3177830"/>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ttangolo 52">
            <a:extLst>
              <a:ext uri="{FF2B5EF4-FFF2-40B4-BE49-F238E27FC236}">
                <a16:creationId xmlns:a16="http://schemas.microsoft.com/office/drawing/2014/main" id="{BFD4563B-7718-D64A-B0BB-EF7B8F2F56BC}"/>
              </a:ext>
            </a:extLst>
          </p:cNvPr>
          <p:cNvSpPr/>
          <p:nvPr/>
        </p:nvSpPr>
        <p:spPr>
          <a:xfrm>
            <a:off x="2050237" y="3022116"/>
            <a:ext cx="1225405" cy="251093"/>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asellaDiTesto 53">
            <a:extLst>
              <a:ext uri="{FF2B5EF4-FFF2-40B4-BE49-F238E27FC236}">
                <a16:creationId xmlns:a16="http://schemas.microsoft.com/office/drawing/2014/main" id="{04180048-C675-A658-077E-C0E0D886E8C6}"/>
              </a:ext>
            </a:extLst>
          </p:cNvPr>
          <p:cNvSpPr txBox="1"/>
          <p:nvPr/>
        </p:nvSpPr>
        <p:spPr>
          <a:xfrm>
            <a:off x="2050237" y="2860064"/>
            <a:ext cx="1802965" cy="276999"/>
          </a:xfrm>
          <a:prstGeom prst="rect">
            <a:avLst/>
          </a:prstGeom>
          <a:noFill/>
        </p:spPr>
        <p:txBody>
          <a:bodyPr wrap="square" rtlCol="0">
            <a:spAutoFit/>
          </a:bodyPr>
          <a:lstStyle/>
          <a:p>
            <a:r>
              <a:rPr lang="en-GB" sz="1200" dirty="0"/>
              <a:t>ARC [16T, 160 mm]</a:t>
            </a:r>
          </a:p>
        </p:txBody>
      </p:sp>
      <p:sp>
        <p:nvSpPr>
          <p:cNvPr id="55" name="Ovale 54">
            <a:extLst>
              <a:ext uri="{FF2B5EF4-FFF2-40B4-BE49-F238E27FC236}">
                <a16:creationId xmlns:a16="http://schemas.microsoft.com/office/drawing/2014/main" id="{97C970B7-4B44-9235-1993-493E814B72FB}"/>
              </a:ext>
            </a:extLst>
          </p:cNvPr>
          <p:cNvSpPr/>
          <p:nvPr/>
        </p:nvSpPr>
        <p:spPr>
          <a:xfrm>
            <a:off x="6686755" y="3238820"/>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ttangolo 55">
            <a:extLst>
              <a:ext uri="{FF2B5EF4-FFF2-40B4-BE49-F238E27FC236}">
                <a16:creationId xmlns:a16="http://schemas.microsoft.com/office/drawing/2014/main" id="{DA45496E-DC24-396F-06B3-70F54898C66E}"/>
              </a:ext>
            </a:extLst>
          </p:cNvPr>
          <p:cNvSpPr/>
          <p:nvPr/>
        </p:nvSpPr>
        <p:spPr>
          <a:xfrm>
            <a:off x="6137403" y="3020476"/>
            <a:ext cx="1210498" cy="209832"/>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asellaDiTesto 56">
            <a:extLst>
              <a:ext uri="{FF2B5EF4-FFF2-40B4-BE49-F238E27FC236}">
                <a16:creationId xmlns:a16="http://schemas.microsoft.com/office/drawing/2014/main" id="{29C38FB4-F03A-1778-9146-759698BA6B08}"/>
              </a:ext>
            </a:extLst>
          </p:cNvPr>
          <p:cNvSpPr txBox="1"/>
          <p:nvPr/>
        </p:nvSpPr>
        <p:spPr>
          <a:xfrm>
            <a:off x="6060108" y="2919801"/>
            <a:ext cx="1515688" cy="276999"/>
          </a:xfrm>
          <a:prstGeom prst="rect">
            <a:avLst/>
          </a:prstGeom>
          <a:noFill/>
        </p:spPr>
        <p:txBody>
          <a:bodyPr wrap="square" rtlCol="0">
            <a:spAutoFit/>
          </a:bodyPr>
          <a:lstStyle/>
          <a:p>
            <a:r>
              <a:rPr lang="en-GB" sz="1200" dirty="0"/>
              <a:t>ARC [16T, 160 mm]</a:t>
            </a:r>
          </a:p>
        </p:txBody>
      </p:sp>
      <p:sp>
        <p:nvSpPr>
          <p:cNvPr id="58" name="Ovale 57">
            <a:extLst>
              <a:ext uri="{FF2B5EF4-FFF2-40B4-BE49-F238E27FC236}">
                <a16:creationId xmlns:a16="http://schemas.microsoft.com/office/drawing/2014/main" id="{578546F1-4408-3CF5-0DAC-2DDF1AE0EDFA}"/>
              </a:ext>
            </a:extLst>
          </p:cNvPr>
          <p:cNvSpPr/>
          <p:nvPr/>
        </p:nvSpPr>
        <p:spPr>
          <a:xfrm>
            <a:off x="10760126" y="3319553"/>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ttangolo 58">
            <a:extLst>
              <a:ext uri="{FF2B5EF4-FFF2-40B4-BE49-F238E27FC236}">
                <a16:creationId xmlns:a16="http://schemas.microsoft.com/office/drawing/2014/main" id="{1914FF09-DD5A-8AA5-F0BB-AAA60C74559E}"/>
              </a:ext>
            </a:extLst>
          </p:cNvPr>
          <p:cNvSpPr/>
          <p:nvPr/>
        </p:nvSpPr>
        <p:spPr>
          <a:xfrm>
            <a:off x="10210774" y="3038579"/>
            <a:ext cx="1263471" cy="234630"/>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asellaDiTesto 59">
            <a:extLst>
              <a:ext uri="{FF2B5EF4-FFF2-40B4-BE49-F238E27FC236}">
                <a16:creationId xmlns:a16="http://schemas.microsoft.com/office/drawing/2014/main" id="{C37C6E44-454B-DCFA-A814-7679D483ED24}"/>
              </a:ext>
            </a:extLst>
          </p:cNvPr>
          <p:cNvSpPr txBox="1"/>
          <p:nvPr/>
        </p:nvSpPr>
        <p:spPr>
          <a:xfrm>
            <a:off x="10169400" y="3013984"/>
            <a:ext cx="1802965" cy="276999"/>
          </a:xfrm>
          <a:prstGeom prst="rect">
            <a:avLst/>
          </a:prstGeom>
          <a:noFill/>
        </p:spPr>
        <p:txBody>
          <a:bodyPr wrap="square" rtlCol="0">
            <a:spAutoFit/>
          </a:bodyPr>
          <a:lstStyle/>
          <a:p>
            <a:r>
              <a:rPr lang="en-GB" sz="1200" dirty="0"/>
              <a:t>ARC [16T, 140 mm]</a:t>
            </a:r>
          </a:p>
        </p:txBody>
      </p:sp>
      <p:sp>
        <p:nvSpPr>
          <p:cNvPr id="61" name="Ovale 60">
            <a:extLst>
              <a:ext uri="{FF2B5EF4-FFF2-40B4-BE49-F238E27FC236}">
                <a16:creationId xmlns:a16="http://schemas.microsoft.com/office/drawing/2014/main" id="{5EAE213C-F772-7BB0-E5D7-A38A83C8475A}"/>
              </a:ext>
            </a:extLst>
          </p:cNvPr>
          <p:cNvSpPr/>
          <p:nvPr/>
        </p:nvSpPr>
        <p:spPr>
          <a:xfrm>
            <a:off x="1794283" y="2122345"/>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asellaDiTesto 61">
            <a:extLst>
              <a:ext uri="{FF2B5EF4-FFF2-40B4-BE49-F238E27FC236}">
                <a16:creationId xmlns:a16="http://schemas.microsoft.com/office/drawing/2014/main" id="{F8700524-9D41-6796-5A38-A779B84ED062}"/>
              </a:ext>
            </a:extLst>
          </p:cNvPr>
          <p:cNvSpPr txBox="1"/>
          <p:nvPr/>
        </p:nvSpPr>
        <p:spPr>
          <a:xfrm>
            <a:off x="1417744" y="2168619"/>
            <a:ext cx="1354850" cy="276999"/>
          </a:xfrm>
          <a:prstGeom prst="rect">
            <a:avLst/>
          </a:prstGeom>
          <a:noFill/>
        </p:spPr>
        <p:txBody>
          <a:bodyPr wrap="square" rtlCol="0">
            <a:spAutoFit/>
          </a:bodyPr>
          <a:lstStyle/>
          <a:p>
            <a:r>
              <a:rPr lang="en-GB" sz="1200" dirty="0"/>
              <a:t>IR [10T, 300 mm]</a:t>
            </a:r>
          </a:p>
        </p:txBody>
      </p:sp>
      <p:sp>
        <p:nvSpPr>
          <p:cNvPr id="63" name="Rettangolo 62">
            <a:extLst>
              <a:ext uri="{FF2B5EF4-FFF2-40B4-BE49-F238E27FC236}">
                <a16:creationId xmlns:a16="http://schemas.microsoft.com/office/drawing/2014/main" id="{28756927-EB3B-F2D6-1ECD-B46C2DA3AB7B}"/>
              </a:ext>
            </a:extLst>
          </p:cNvPr>
          <p:cNvSpPr/>
          <p:nvPr/>
        </p:nvSpPr>
        <p:spPr>
          <a:xfrm>
            <a:off x="1457071" y="2230713"/>
            <a:ext cx="1168039" cy="216935"/>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e 63">
            <a:extLst>
              <a:ext uri="{FF2B5EF4-FFF2-40B4-BE49-F238E27FC236}">
                <a16:creationId xmlns:a16="http://schemas.microsoft.com/office/drawing/2014/main" id="{AECF5CF7-03F7-7464-EB19-2E092A937285}"/>
              </a:ext>
            </a:extLst>
          </p:cNvPr>
          <p:cNvSpPr/>
          <p:nvPr/>
        </p:nvSpPr>
        <p:spPr>
          <a:xfrm>
            <a:off x="5869326" y="2125233"/>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asellaDiTesto 64">
            <a:extLst>
              <a:ext uri="{FF2B5EF4-FFF2-40B4-BE49-F238E27FC236}">
                <a16:creationId xmlns:a16="http://schemas.microsoft.com/office/drawing/2014/main" id="{BEE432BB-0881-2F96-FF96-EB0323FA7B45}"/>
              </a:ext>
            </a:extLst>
          </p:cNvPr>
          <p:cNvSpPr txBox="1"/>
          <p:nvPr/>
        </p:nvSpPr>
        <p:spPr>
          <a:xfrm>
            <a:off x="5492787" y="2171507"/>
            <a:ext cx="1354850" cy="276999"/>
          </a:xfrm>
          <a:prstGeom prst="rect">
            <a:avLst/>
          </a:prstGeom>
          <a:noFill/>
        </p:spPr>
        <p:txBody>
          <a:bodyPr wrap="square" rtlCol="0">
            <a:spAutoFit/>
          </a:bodyPr>
          <a:lstStyle/>
          <a:p>
            <a:r>
              <a:rPr lang="en-GB" sz="1200" dirty="0"/>
              <a:t>IR [10T, 300 mm]</a:t>
            </a:r>
          </a:p>
        </p:txBody>
      </p:sp>
      <p:sp>
        <p:nvSpPr>
          <p:cNvPr id="66" name="Rettangolo 65">
            <a:extLst>
              <a:ext uri="{FF2B5EF4-FFF2-40B4-BE49-F238E27FC236}">
                <a16:creationId xmlns:a16="http://schemas.microsoft.com/office/drawing/2014/main" id="{CE0B79EA-921E-9FD0-0A58-C7A4E3225BC0}"/>
              </a:ext>
            </a:extLst>
          </p:cNvPr>
          <p:cNvSpPr/>
          <p:nvPr/>
        </p:nvSpPr>
        <p:spPr>
          <a:xfrm>
            <a:off x="5532114" y="2233601"/>
            <a:ext cx="1168039" cy="216935"/>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e 66">
            <a:extLst>
              <a:ext uri="{FF2B5EF4-FFF2-40B4-BE49-F238E27FC236}">
                <a16:creationId xmlns:a16="http://schemas.microsoft.com/office/drawing/2014/main" id="{29CDCE76-C970-61EC-ED58-0CF857367C9F}"/>
              </a:ext>
            </a:extLst>
          </p:cNvPr>
          <p:cNvSpPr/>
          <p:nvPr/>
        </p:nvSpPr>
        <p:spPr>
          <a:xfrm>
            <a:off x="9945695" y="2114896"/>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asellaDiTesto 67">
            <a:extLst>
              <a:ext uri="{FF2B5EF4-FFF2-40B4-BE49-F238E27FC236}">
                <a16:creationId xmlns:a16="http://schemas.microsoft.com/office/drawing/2014/main" id="{270FB23F-1936-3C9E-740E-3889E89071BA}"/>
              </a:ext>
            </a:extLst>
          </p:cNvPr>
          <p:cNvSpPr txBox="1"/>
          <p:nvPr/>
        </p:nvSpPr>
        <p:spPr>
          <a:xfrm>
            <a:off x="9569156" y="2161170"/>
            <a:ext cx="1354850" cy="276999"/>
          </a:xfrm>
          <a:prstGeom prst="rect">
            <a:avLst/>
          </a:prstGeom>
          <a:noFill/>
        </p:spPr>
        <p:txBody>
          <a:bodyPr wrap="square" rtlCol="0">
            <a:spAutoFit/>
          </a:bodyPr>
          <a:lstStyle/>
          <a:p>
            <a:r>
              <a:rPr lang="en-GB" sz="1200" dirty="0"/>
              <a:t>IR [10T, 300 mm]</a:t>
            </a:r>
          </a:p>
        </p:txBody>
      </p:sp>
      <p:sp>
        <p:nvSpPr>
          <p:cNvPr id="69" name="Rettangolo 68">
            <a:extLst>
              <a:ext uri="{FF2B5EF4-FFF2-40B4-BE49-F238E27FC236}">
                <a16:creationId xmlns:a16="http://schemas.microsoft.com/office/drawing/2014/main" id="{B05EE99C-D9A2-55F7-76D7-922A15B259AC}"/>
              </a:ext>
            </a:extLst>
          </p:cNvPr>
          <p:cNvSpPr/>
          <p:nvPr/>
        </p:nvSpPr>
        <p:spPr>
          <a:xfrm>
            <a:off x="9608483" y="2223264"/>
            <a:ext cx="1168039" cy="216935"/>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 descr="A diagram of a mathematical equation&#10;&#10;Description automatically generated with medium confidence">
            <a:extLst>
              <a:ext uri="{FF2B5EF4-FFF2-40B4-BE49-F238E27FC236}">
                <a16:creationId xmlns:a16="http://schemas.microsoft.com/office/drawing/2014/main" id="{0A9CD052-9D10-CFFA-B0E0-171868311359}"/>
              </a:ext>
            </a:extLst>
          </p:cNvPr>
          <p:cNvPicPr>
            <a:picLocks noChangeAspect="1"/>
          </p:cNvPicPr>
          <p:nvPr/>
        </p:nvPicPr>
        <p:blipFill>
          <a:blip r:embed="rId5"/>
          <a:srcRect r="49238"/>
          <a:stretch>
            <a:fillRect/>
          </a:stretch>
        </p:blipFill>
        <p:spPr>
          <a:xfrm>
            <a:off x="406374" y="4646493"/>
            <a:ext cx="1462263" cy="1384950"/>
          </a:xfrm>
          <a:prstGeom prst="rect">
            <a:avLst/>
          </a:prstGeom>
        </p:spPr>
      </p:pic>
      <mc:AlternateContent xmlns:mc="http://schemas.openxmlformats.org/markup-compatibility/2006" xmlns:a14="http://schemas.microsoft.com/office/drawing/2010/main">
        <mc:Choice Requires="a14">
          <p:sp>
            <p:nvSpPr>
              <p:cNvPr id="74" name="TextBox 10">
                <a:extLst>
                  <a:ext uri="{FF2B5EF4-FFF2-40B4-BE49-F238E27FC236}">
                    <a16:creationId xmlns:a16="http://schemas.microsoft.com/office/drawing/2014/main" id="{ADB6C3E9-6D4E-B21D-0C49-F3D7470187CF}"/>
                  </a:ext>
                </a:extLst>
              </p:cNvPr>
              <p:cNvSpPr txBox="1"/>
              <p:nvPr/>
            </p:nvSpPr>
            <p:spPr>
              <a:xfrm>
                <a:off x="1868637" y="5252474"/>
                <a:ext cx="2862185" cy="444032"/>
              </a:xfrm>
              <a:prstGeom prst="rect">
                <a:avLst/>
              </a:prstGeom>
              <a:noFill/>
            </p:spPr>
            <p:txBody>
              <a:bodyPr wrap="square">
                <a:spAutoFit/>
              </a:bodyPr>
              <a:lstStyle/>
              <a:p>
                <a:pPr algn="just">
                  <a:defRPr/>
                </a:pPr>
                <a14:m>
                  <m:oMathPara xmlns:m="http://schemas.openxmlformats.org/officeDocument/2006/math">
                    <m:oMathParaPr>
                      <m:jc m:val="centerGroup"/>
                    </m:oMathParaPr>
                    <m:oMath xmlns:m="http://schemas.openxmlformats.org/officeDocument/2006/math">
                      <m:r>
                        <a:rPr lang="en-US" sz="1200" b="0" i="1" smtClean="0">
                          <a:solidFill>
                            <a:prstClr val="black"/>
                          </a:solidFill>
                          <a:latin typeface="Cambria Math" panose="02040503050406030204" pitchFamily="18" charset="0"/>
                          <a:cs typeface="Arial" panose="020B0604020202020204" pitchFamily="34" charset="0"/>
                        </a:rPr>
                        <m:t>𝐵</m:t>
                      </m:r>
                      <m:d>
                        <m:dPr>
                          <m:ctrlPr>
                            <a:rPr lang="en-US" sz="1200" i="1" smtClean="0">
                              <a:solidFill>
                                <a:prstClr val="black"/>
                              </a:solidFill>
                              <a:latin typeface="Cambria Math" panose="02040503050406030204" pitchFamily="18" charset="0"/>
                              <a:cs typeface="Arial" panose="020B0604020202020204" pitchFamily="34" charset="0"/>
                            </a:rPr>
                          </m:ctrlPr>
                        </m:dPr>
                        <m:e>
                          <m:r>
                            <a:rPr lang="en-US" sz="1200" b="0" i="1" smtClean="0">
                              <a:solidFill>
                                <a:prstClr val="black"/>
                              </a:solidFill>
                              <a:latin typeface="Cambria Math" panose="02040503050406030204" pitchFamily="18" charset="0"/>
                              <a:cs typeface="Arial" panose="020B0604020202020204" pitchFamily="34" charset="0"/>
                            </a:rPr>
                            <m:t>𝑤</m:t>
                          </m:r>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𝐽</m:t>
                          </m:r>
                        </m:e>
                      </m:d>
                      <m:r>
                        <a:rPr lang="en-US" sz="1200" b="0" i="1" smtClean="0">
                          <a:solidFill>
                            <a:prstClr val="black"/>
                          </a:solidFill>
                          <a:latin typeface="Cambria Math" panose="02040503050406030204" pitchFamily="18" charset="0"/>
                          <a:cs typeface="Arial" panose="020B0604020202020204" pitchFamily="34" charset="0"/>
                        </a:rPr>
                        <m:t>=</m:t>
                      </m:r>
                      <m:f>
                        <m:fPr>
                          <m:ctrlPr>
                            <a:rPr lang="en-US" sz="1200" i="1" smtClean="0">
                              <a:solidFill>
                                <a:prstClr val="black"/>
                              </a:solidFill>
                              <a:latin typeface="Cambria Math" panose="02040503050406030204" pitchFamily="18" charset="0"/>
                              <a:cs typeface="Arial" panose="020B0604020202020204" pitchFamily="34" charset="0"/>
                            </a:rPr>
                          </m:ctrlPr>
                        </m:fPr>
                        <m:num>
                          <m:r>
                            <a:rPr lang="en-US" sz="1200" b="0" i="1" smtClean="0">
                              <a:solidFill>
                                <a:prstClr val="black"/>
                              </a:solidFill>
                              <a:latin typeface="Cambria Math" panose="02040503050406030204" pitchFamily="18" charset="0"/>
                              <a:cs typeface="Arial" panose="020B0604020202020204" pitchFamily="34" charset="0"/>
                            </a:rPr>
                            <m:t>2</m:t>
                          </m:r>
                          <m:sSub>
                            <m:sSubPr>
                              <m:ctrlPr>
                                <a:rPr lang="en-US" sz="120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𝜇</m:t>
                              </m:r>
                            </m:e>
                            <m:sub>
                              <m:r>
                                <a:rPr lang="en-US" sz="1200" b="0" i="1" smtClean="0">
                                  <a:solidFill>
                                    <a:prstClr val="black"/>
                                  </a:solidFill>
                                  <a:latin typeface="Cambria Math" panose="02040503050406030204" pitchFamily="18" charset="0"/>
                                  <a:cs typeface="Arial" panose="020B0604020202020204" pitchFamily="34" charset="0"/>
                                </a:rPr>
                                <m:t>0</m:t>
                              </m:r>
                            </m:sub>
                          </m:sSub>
                          <m:r>
                            <a:rPr lang="en-US" sz="1200" b="0" i="1" smtClean="0">
                              <a:solidFill>
                                <a:prstClr val="black"/>
                              </a:solidFill>
                              <a:latin typeface="Cambria Math" panose="02040503050406030204" pitchFamily="18" charset="0"/>
                              <a:cs typeface="Arial" panose="020B0604020202020204" pitchFamily="34" charset="0"/>
                            </a:rPr>
                            <m:t>𝐽</m:t>
                          </m:r>
                          <m:r>
                            <a:rPr lang="en-US" sz="1200" b="0" i="1" smtClean="0">
                              <a:solidFill>
                                <a:prstClr val="black"/>
                              </a:solidFill>
                              <a:latin typeface="Cambria Math" panose="02040503050406030204" pitchFamily="18" charset="0"/>
                              <a:cs typeface="Arial" panose="020B0604020202020204" pitchFamily="34" charset="0"/>
                            </a:rPr>
                            <m:t> </m:t>
                          </m:r>
                          <m:r>
                            <a:rPr lang="en-US" sz="1200" b="0" i="1" smtClean="0">
                              <a:solidFill>
                                <a:prstClr val="black"/>
                              </a:solidFill>
                              <a:latin typeface="Cambria Math" panose="02040503050406030204" pitchFamily="18" charset="0"/>
                              <a:cs typeface="Arial" panose="020B0604020202020204" pitchFamily="34" charset="0"/>
                            </a:rPr>
                            <m:t>𝑤</m:t>
                          </m:r>
                          <m:r>
                            <a:rPr lang="en-US" sz="1200" b="0" i="1" smtClean="0">
                              <a:solidFill>
                                <a:prstClr val="black"/>
                              </a:solidFill>
                              <a:latin typeface="Cambria Math" panose="02040503050406030204" pitchFamily="18" charset="0"/>
                              <a:cs typeface="Arial" panose="020B0604020202020204" pitchFamily="34" charset="0"/>
                            </a:rPr>
                            <m:t> </m:t>
                          </m:r>
                          <m:r>
                            <a:rPr lang="en-US" sz="1200" b="0" i="1" smtClean="0">
                              <a:solidFill>
                                <a:prstClr val="black"/>
                              </a:solidFill>
                              <a:latin typeface="Cambria Math" panose="02040503050406030204" pitchFamily="18" charset="0"/>
                              <a:cs typeface="Arial" panose="020B0604020202020204" pitchFamily="34" charset="0"/>
                            </a:rPr>
                            <m:t>𝑠𝑖𝑛</m:t>
                          </m:r>
                          <m:r>
                            <a:rPr lang="en-US" sz="1200" b="0" i="1" smtClean="0">
                              <a:solidFill>
                                <a:prstClr val="black"/>
                              </a:solidFill>
                              <a:latin typeface="Cambria Math" panose="02040503050406030204" pitchFamily="18" charset="0"/>
                              <a:cs typeface="Arial" panose="020B0604020202020204" pitchFamily="34" charset="0"/>
                            </a:rPr>
                            <m:t>𝛼</m:t>
                          </m:r>
                        </m:num>
                        <m:den>
                          <m:r>
                            <a:rPr lang="en-US" sz="1200" b="0" i="1" smtClean="0">
                              <a:solidFill>
                                <a:prstClr val="black"/>
                              </a:solidFill>
                              <a:latin typeface="Cambria Math" panose="02040503050406030204" pitchFamily="18" charset="0"/>
                              <a:cs typeface="Arial" panose="020B0604020202020204" pitchFamily="34" charset="0"/>
                            </a:rPr>
                            <m:t>𝜋</m:t>
                          </m:r>
                        </m:den>
                      </m:f>
                    </m:oMath>
                  </m:oMathPara>
                </a14:m>
                <a:endParaRPr lang="en-GB"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74" name="TextBox 10">
                <a:extLst>
                  <a:ext uri="{FF2B5EF4-FFF2-40B4-BE49-F238E27FC236}">
                    <a16:creationId xmlns:a16="http://schemas.microsoft.com/office/drawing/2014/main" id="{ADB6C3E9-6D4E-B21D-0C49-F3D7470187CF}"/>
                  </a:ext>
                </a:extLst>
              </p:cNvPr>
              <p:cNvSpPr txBox="1">
                <a:spLocks noRot="1" noChangeAspect="1" noMove="1" noResize="1" noEditPoints="1" noAdjustHandles="1" noChangeArrowheads="1" noChangeShapeType="1" noTextEdit="1"/>
              </p:cNvSpPr>
              <p:nvPr/>
            </p:nvSpPr>
            <p:spPr>
              <a:xfrm>
                <a:off x="1868637" y="5252474"/>
                <a:ext cx="2862185" cy="444032"/>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6" name="TextBox 22">
                <a:extLst>
                  <a:ext uri="{FF2B5EF4-FFF2-40B4-BE49-F238E27FC236}">
                    <a16:creationId xmlns:a16="http://schemas.microsoft.com/office/drawing/2014/main" id="{012F9DDA-9830-5625-2BEF-097C189FE37F}"/>
                  </a:ext>
                </a:extLst>
              </p:cNvPr>
              <p:cNvSpPr txBox="1"/>
              <p:nvPr/>
            </p:nvSpPr>
            <p:spPr>
              <a:xfrm>
                <a:off x="2286388" y="5729796"/>
                <a:ext cx="1762572" cy="276999"/>
              </a:xfrm>
              <a:prstGeom prst="rect">
                <a:avLst/>
              </a:prstGeom>
              <a:noFill/>
            </p:spPr>
            <p:txBody>
              <a:bodyPr wrap="square">
                <a:spAutoFit/>
              </a:bodyPr>
              <a:lstStyle/>
              <a:p>
                <a:pPr algn="just">
                  <a:defRPr/>
                </a:pPr>
                <a:r>
                  <a:rPr lang="en-US" sz="1200" b="0"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14:m>
                  <m:oMath xmlns:m="http://schemas.openxmlformats.org/officeDocument/2006/math">
                    <m:r>
                      <a:rPr lang="en-US" sz="1200" b="0" i="0"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𝑐𝑜𝑖𝑙</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𝑤𝑖𝑑𝑡h</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oMath>
                </a14:m>
                <a:endParaRPr lang="en-GB" sz="1200" i="1"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76" name="TextBox 22">
                <a:extLst>
                  <a:ext uri="{FF2B5EF4-FFF2-40B4-BE49-F238E27FC236}">
                    <a16:creationId xmlns:a16="http://schemas.microsoft.com/office/drawing/2014/main" id="{012F9DDA-9830-5625-2BEF-097C189FE37F}"/>
                  </a:ext>
                </a:extLst>
              </p:cNvPr>
              <p:cNvSpPr txBox="1">
                <a:spLocks noRot="1" noChangeAspect="1" noMove="1" noResize="1" noEditPoints="1" noAdjustHandles="1" noChangeArrowheads="1" noChangeShapeType="1" noTextEdit="1"/>
              </p:cNvSpPr>
              <p:nvPr/>
            </p:nvSpPr>
            <p:spPr>
              <a:xfrm>
                <a:off x="2286388" y="5729796"/>
                <a:ext cx="1762572" cy="276999"/>
              </a:xfrm>
              <a:prstGeom prst="rect">
                <a:avLst/>
              </a:prstGeom>
              <a:blipFill>
                <a:blip r:embed="rId7"/>
                <a:stretch>
                  <a:fillRect t="-2222" b="-17778"/>
                </a:stretch>
              </a:blipFill>
            </p:spPr>
            <p:txBody>
              <a:bodyPr/>
              <a:lstStyle/>
              <a:p>
                <a:r>
                  <a:rPr lang="it-IT">
                    <a:noFill/>
                  </a:rPr>
                  <a:t> </a:t>
                </a:r>
              </a:p>
            </p:txBody>
          </p:sp>
        </mc:Fallback>
      </mc:AlternateContent>
      <p:sp>
        <p:nvSpPr>
          <p:cNvPr id="77" name="CasellaDiTesto 76">
            <a:extLst>
              <a:ext uri="{FF2B5EF4-FFF2-40B4-BE49-F238E27FC236}">
                <a16:creationId xmlns:a16="http://schemas.microsoft.com/office/drawing/2014/main" id="{947AB160-7BD8-A3BD-03E9-2E11F7D88EA4}"/>
              </a:ext>
            </a:extLst>
          </p:cNvPr>
          <p:cNvSpPr txBox="1"/>
          <p:nvPr/>
        </p:nvSpPr>
        <p:spPr>
          <a:xfrm>
            <a:off x="2165987" y="4846583"/>
            <a:ext cx="2659148" cy="307777"/>
          </a:xfrm>
          <a:prstGeom prst="rect">
            <a:avLst/>
          </a:prstGeom>
          <a:noFill/>
        </p:spPr>
        <p:txBody>
          <a:bodyPr wrap="square" rtlCol="0">
            <a:spAutoFit/>
          </a:bodyPr>
          <a:lstStyle/>
          <a:p>
            <a:r>
              <a:rPr lang="en-GB" sz="1400" dirty="0"/>
              <a:t>Sector coil approximation</a:t>
            </a:r>
          </a:p>
        </p:txBody>
      </p:sp>
      <mc:AlternateContent xmlns:mc="http://schemas.openxmlformats.org/markup-compatibility/2006" xmlns:a14="http://schemas.microsoft.com/office/drawing/2010/main">
        <mc:Choice Requires="a14">
          <p:sp>
            <p:nvSpPr>
              <p:cNvPr id="81" name="CasellaDiTesto 80">
                <a:extLst>
                  <a:ext uri="{FF2B5EF4-FFF2-40B4-BE49-F238E27FC236}">
                    <a16:creationId xmlns:a16="http://schemas.microsoft.com/office/drawing/2014/main" id="{6CD47709-7A89-555C-EB22-D24D77129361}"/>
                  </a:ext>
                </a:extLst>
              </p:cNvPr>
              <p:cNvSpPr txBox="1"/>
              <p:nvPr/>
            </p:nvSpPr>
            <p:spPr>
              <a:xfrm>
                <a:off x="4239184" y="4878584"/>
                <a:ext cx="4038285"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𝑪</m:t>
                      </m:r>
                      <m:r>
                        <a:rPr lang="en-US" sz="1600" b="1" i="1" smtClean="0">
                          <a:latin typeface="Cambria Math" panose="02040503050406030204" pitchFamily="18" charset="0"/>
                        </a:rPr>
                        <m:t> </m:t>
                      </m:r>
                      <m:d>
                        <m:dPr>
                          <m:begChr m:val="["/>
                          <m:endChr m:val="]"/>
                          <m:ctrlPr>
                            <a:rPr lang="en-US" sz="1600" b="1" i="1">
                              <a:latin typeface="Cambria Math" panose="02040503050406030204" pitchFamily="18" charset="0"/>
                            </a:rPr>
                          </m:ctrlPr>
                        </m:dPr>
                        <m:e>
                          <m:f>
                            <m:fPr>
                              <m:ctrlPr>
                                <a:rPr lang="en-US" sz="1600" b="1" i="1">
                                  <a:latin typeface="Cambria Math" panose="02040503050406030204" pitchFamily="18" charset="0"/>
                                </a:rPr>
                              </m:ctrlPr>
                            </m:fPr>
                            <m:num>
                              <m:r>
                                <a:rPr lang="en-US" sz="1600" b="1" i="1">
                                  <a:latin typeface="Cambria Math" panose="02040503050406030204" pitchFamily="18" charset="0"/>
                                </a:rPr>
                                <m:t>𝒌𝑬𝑼𝑹</m:t>
                              </m:r>
                            </m:num>
                            <m:den>
                              <m:r>
                                <a:rPr lang="en-US" sz="1600" b="1" i="1">
                                  <a:latin typeface="Cambria Math" panose="02040503050406030204" pitchFamily="18" charset="0"/>
                                </a:rPr>
                                <m:t>𝒎</m:t>
                              </m:r>
                            </m:den>
                          </m:f>
                        </m:e>
                      </m:d>
                      <m:r>
                        <a:rPr lang="en-US" sz="1600" b="1" i="1">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𝒄𝒐𝒊𝒍</m:t>
                          </m:r>
                        </m:sub>
                      </m:sSub>
                      <m:r>
                        <a:rPr lang="en-US" sz="1600" b="1" i="1" smtClean="0">
                          <a:solidFill>
                            <a:schemeClr val="tx1"/>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𝑪𝒐𝒍𝒅𝑴𝒂𝒔𝒔</m:t>
                          </m:r>
                        </m:sub>
                      </m:sSub>
                      <m:r>
                        <a:rPr lang="en-US" sz="1600" b="1" i="1" smtClean="0">
                          <a:solidFill>
                            <a:schemeClr val="tx1"/>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𝑪</m:t>
                          </m:r>
                        </m:e>
                        <m:sub>
                          <m:r>
                            <a:rPr lang="en-US" sz="1600" b="1" i="1" smtClean="0">
                              <a:solidFill>
                                <a:schemeClr val="tx1"/>
                              </a:solidFill>
                              <a:latin typeface="Cambria Math" panose="02040503050406030204" pitchFamily="18" charset="0"/>
                            </a:rPr>
                            <m:t>𝑪𝒓𝒚𝒐𝑴𝒂𝒈𝒏𝒆𝒕</m:t>
                          </m:r>
                        </m:sub>
                      </m:sSub>
                    </m:oMath>
                  </m:oMathPara>
                </a14:m>
                <a:endParaRPr lang="en-GB" sz="1600" b="1" dirty="0">
                  <a:solidFill>
                    <a:schemeClr val="tx1"/>
                  </a:solidFill>
                </a:endParaRPr>
              </a:p>
            </p:txBody>
          </p:sp>
        </mc:Choice>
        <mc:Fallback xmlns="">
          <p:sp>
            <p:nvSpPr>
              <p:cNvPr id="81" name="CasellaDiTesto 80">
                <a:extLst>
                  <a:ext uri="{FF2B5EF4-FFF2-40B4-BE49-F238E27FC236}">
                    <a16:creationId xmlns:a16="http://schemas.microsoft.com/office/drawing/2014/main" id="{0774986B-BBF7-46E7-AFA3-26468E82C9CA}"/>
                  </a:ext>
                </a:extLst>
              </p:cNvPr>
              <p:cNvSpPr txBox="1">
                <a:spLocks noRot="1" noChangeAspect="1" noMove="1" noResize="1" noEditPoints="1" noAdjustHandles="1" noChangeArrowheads="1" noChangeShapeType="1" noTextEdit="1"/>
              </p:cNvSpPr>
              <p:nvPr/>
            </p:nvSpPr>
            <p:spPr>
              <a:xfrm>
                <a:off x="4239184" y="4878584"/>
                <a:ext cx="4038285" cy="474361"/>
              </a:xfrm>
              <a:prstGeom prst="rect">
                <a:avLst/>
              </a:prstGeom>
              <a:blipFill>
                <a:blip r:embed="rId13"/>
                <a:stretch>
                  <a:fillRect l="-627" r="-313" b="-10526"/>
                </a:stretch>
              </a:blipFill>
            </p:spPr>
            <p:txBody>
              <a:bodyPr/>
              <a:lstStyle/>
              <a:p>
                <a:r>
                  <a:rPr lang="en-GB">
                    <a:noFill/>
                  </a:rPr>
                  <a:t> </a:t>
                </a:r>
              </a:p>
            </p:txBody>
          </p:sp>
        </mc:Fallback>
      </mc:AlternateContent>
      <p:sp>
        <p:nvSpPr>
          <p:cNvPr id="85" name="TextBox 72">
            <a:extLst>
              <a:ext uri="{FF2B5EF4-FFF2-40B4-BE49-F238E27FC236}">
                <a16:creationId xmlns:a16="http://schemas.microsoft.com/office/drawing/2014/main" id="{89FD1C98-E664-9E60-009F-3EF2F40651AB}"/>
              </a:ext>
            </a:extLst>
          </p:cNvPr>
          <p:cNvSpPr txBox="1"/>
          <p:nvPr/>
        </p:nvSpPr>
        <p:spPr>
          <a:xfrm>
            <a:off x="8284493" y="4964616"/>
            <a:ext cx="3715376" cy="1323439"/>
          </a:xfrm>
          <a:prstGeom prst="rect">
            <a:avLst/>
          </a:prstGeom>
          <a:noFill/>
        </p:spPr>
        <p:txBody>
          <a:bodyPr wrap="non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Summary of technical assumptions:</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Single sector coil</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Maximum allowed stress: 400 MPa</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Fujikura Tape, </a:t>
            </a:r>
            <a:r>
              <a:rPr lang="en-US" sz="1600" dirty="0" err="1">
                <a:latin typeface="Calibri" panose="020F0502020204030204" pitchFamily="34" charset="0"/>
                <a:ea typeface="Calibri" panose="020F0502020204030204" pitchFamily="34" charset="0"/>
                <a:cs typeface="Calibri" panose="020F0502020204030204" pitchFamily="34" charset="0"/>
              </a:rPr>
              <a:t>Roebel</a:t>
            </a:r>
            <a:r>
              <a:rPr lang="en-US" sz="1600" dirty="0">
                <a:latin typeface="Calibri" panose="020F0502020204030204" pitchFamily="34" charset="0"/>
                <a:ea typeface="Calibri" panose="020F0502020204030204" pitchFamily="34" charset="0"/>
                <a:cs typeface="Calibri" panose="020F0502020204030204" pitchFamily="34" charset="0"/>
              </a:rPr>
              <a:t> cable</a:t>
            </a:r>
          </a:p>
          <a:p>
            <a:pPr marL="285750" indent="-28575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Non-insulated or Metal-insulated cable</a:t>
            </a:r>
          </a:p>
        </p:txBody>
      </p:sp>
      <p:sp>
        <p:nvSpPr>
          <p:cNvPr id="86" name="Angolo ripiegato 85">
            <a:extLst>
              <a:ext uri="{FF2B5EF4-FFF2-40B4-BE49-F238E27FC236}">
                <a16:creationId xmlns:a16="http://schemas.microsoft.com/office/drawing/2014/main" id="{52503110-C270-BFDB-1F59-0C069E85C7C8}"/>
              </a:ext>
            </a:extLst>
          </p:cNvPr>
          <p:cNvSpPr/>
          <p:nvPr/>
        </p:nvSpPr>
        <p:spPr>
          <a:xfrm>
            <a:off x="8284493" y="4903477"/>
            <a:ext cx="3852561" cy="1499684"/>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asellaDiTesto 88">
            <a:extLst>
              <a:ext uri="{FF2B5EF4-FFF2-40B4-BE49-F238E27FC236}">
                <a16:creationId xmlns:a16="http://schemas.microsoft.com/office/drawing/2014/main" id="{9BA3088B-9194-B883-937A-44EF07381912}"/>
              </a:ext>
            </a:extLst>
          </p:cNvPr>
          <p:cNvSpPr txBox="1"/>
          <p:nvPr/>
        </p:nvSpPr>
        <p:spPr>
          <a:xfrm>
            <a:off x="7685332" y="4798501"/>
            <a:ext cx="870772" cy="261610"/>
          </a:xfrm>
          <a:prstGeom prst="rect">
            <a:avLst/>
          </a:prstGeom>
          <a:noFill/>
        </p:spPr>
        <p:txBody>
          <a:bodyPr wrap="square" rtlCol="0">
            <a:spAutoFit/>
          </a:bodyPr>
          <a:lstStyle/>
          <a:p>
            <a:r>
              <a:rPr lang="en-GB" sz="1100" dirty="0"/>
              <a:t>[3]</a:t>
            </a:r>
          </a:p>
        </p:txBody>
      </p:sp>
      <p:sp>
        <p:nvSpPr>
          <p:cNvPr id="29" name="Rettangolo 28">
            <a:extLst>
              <a:ext uri="{FF2B5EF4-FFF2-40B4-BE49-F238E27FC236}">
                <a16:creationId xmlns:a16="http://schemas.microsoft.com/office/drawing/2014/main" id="{BAC845EF-0760-E3AA-3C93-ACC751FF030D}"/>
              </a:ext>
            </a:extLst>
          </p:cNvPr>
          <p:cNvSpPr/>
          <p:nvPr/>
        </p:nvSpPr>
        <p:spPr>
          <a:xfrm>
            <a:off x="10505237" y="3394528"/>
            <a:ext cx="112516" cy="11676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asellaDiTesto 29">
            <a:extLst>
              <a:ext uri="{FF2B5EF4-FFF2-40B4-BE49-F238E27FC236}">
                <a16:creationId xmlns:a16="http://schemas.microsoft.com/office/drawing/2014/main" id="{2BE3A9F2-705C-20C2-95E0-6AD4BE61FFA5}"/>
              </a:ext>
            </a:extLst>
          </p:cNvPr>
          <p:cNvSpPr txBox="1"/>
          <p:nvPr/>
        </p:nvSpPr>
        <p:spPr>
          <a:xfrm>
            <a:off x="9747362" y="3471414"/>
            <a:ext cx="1802965" cy="461665"/>
          </a:xfrm>
          <a:prstGeom prst="rect">
            <a:avLst/>
          </a:prstGeom>
          <a:noFill/>
        </p:spPr>
        <p:txBody>
          <a:bodyPr wrap="square" rtlCol="0">
            <a:spAutoFit/>
          </a:bodyPr>
          <a:lstStyle/>
          <a:p>
            <a:pPr algn="ctr"/>
            <a:r>
              <a:rPr lang="en-GB" sz="1200" dirty="0">
                <a:solidFill>
                  <a:srgbClr val="FF0000"/>
                </a:solidFill>
              </a:rPr>
              <a:t>[14T, 140 mm] </a:t>
            </a:r>
          </a:p>
          <a:p>
            <a:pPr algn="ctr"/>
            <a:r>
              <a:rPr lang="en-GB" sz="1200" b="1" i="1" dirty="0">
                <a:solidFill>
                  <a:srgbClr val="FF0000"/>
                </a:solidFill>
              </a:rPr>
              <a:t>Proposed design point</a:t>
            </a:r>
          </a:p>
        </p:txBody>
      </p:sp>
      <p:sp>
        <p:nvSpPr>
          <p:cNvPr id="31" name="CasellaDiTesto 30">
            <a:extLst>
              <a:ext uri="{FF2B5EF4-FFF2-40B4-BE49-F238E27FC236}">
                <a16:creationId xmlns:a16="http://schemas.microsoft.com/office/drawing/2014/main" id="{179E56A3-722B-1F20-7043-4AB56AE882E0}"/>
              </a:ext>
            </a:extLst>
          </p:cNvPr>
          <p:cNvSpPr txBox="1"/>
          <p:nvPr/>
        </p:nvSpPr>
        <p:spPr>
          <a:xfrm>
            <a:off x="4609227" y="5659709"/>
            <a:ext cx="4023118" cy="646331"/>
          </a:xfrm>
          <a:prstGeom prst="rect">
            <a:avLst/>
          </a:prstGeom>
          <a:noFill/>
        </p:spPr>
        <p:txBody>
          <a:bodyPr wrap="square" rtlCol="0">
            <a:spAutoFit/>
          </a:bodyPr>
          <a:lstStyle/>
          <a:p>
            <a:r>
              <a:rPr lang="en-GB" dirty="0" err="1"/>
              <a:t>C</a:t>
            </a:r>
            <a:r>
              <a:rPr lang="en-GB" baseline="-25000" dirty="0" err="1"/>
              <a:t>ReBCO</a:t>
            </a:r>
            <a:r>
              <a:rPr lang="en-GB" dirty="0"/>
              <a:t>=8013 EUR/kg (today’s prize)</a:t>
            </a:r>
          </a:p>
          <a:p>
            <a:r>
              <a:rPr lang="en-GB" b="1" dirty="0" err="1">
                <a:solidFill>
                  <a:srgbClr val="FF0000"/>
                </a:solidFill>
              </a:rPr>
              <a:t>C</a:t>
            </a:r>
            <a:r>
              <a:rPr lang="en-GB" b="1" baseline="-25000" dirty="0" err="1">
                <a:solidFill>
                  <a:srgbClr val="FF0000"/>
                </a:solidFill>
              </a:rPr>
              <a:t>ReBCO</a:t>
            </a:r>
            <a:r>
              <a:rPr lang="en-GB" b="1" dirty="0">
                <a:solidFill>
                  <a:srgbClr val="FF0000"/>
                </a:solidFill>
              </a:rPr>
              <a:t>= 2671 EUR/kg (aspirational)</a:t>
            </a:r>
          </a:p>
        </p:txBody>
      </p:sp>
      <p:sp>
        <p:nvSpPr>
          <p:cNvPr id="2" name="Segnaposto piè di pagina 1">
            <a:extLst>
              <a:ext uri="{FF2B5EF4-FFF2-40B4-BE49-F238E27FC236}">
                <a16:creationId xmlns:a16="http://schemas.microsoft.com/office/drawing/2014/main" id="{1C6C3CF7-E8E4-D534-3959-F0B13342B75B}"/>
              </a:ext>
            </a:extLst>
          </p:cNvPr>
          <p:cNvSpPr>
            <a:spLocks noGrp="1"/>
          </p:cNvSpPr>
          <p:nvPr>
            <p:ph type="ftr" sz="quarter" idx="3"/>
          </p:nvPr>
        </p:nvSpPr>
        <p:spPr/>
        <p:txBody>
          <a:bodyPr/>
          <a:lstStyle/>
          <a:p>
            <a:r>
              <a:rPr lang="en-US"/>
              <a:t>S. Mariotto, B. Caiffi - Collider Magnets - Seminar Series "National Lab Muon Accelerator Study Group"</a:t>
            </a:r>
            <a:endParaRPr lang="it-IT" dirty="0"/>
          </a:p>
        </p:txBody>
      </p:sp>
    </p:spTree>
    <p:extLst>
      <p:ext uri="{BB962C8B-B14F-4D97-AF65-F5344CB8AC3E}">
        <p14:creationId xmlns:p14="http://schemas.microsoft.com/office/powerpoint/2010/main" val="28670937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_Titolo">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Slide_Titolo">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lide_Principali">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En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e10e44d-c7b9-43e3-b020-1292482e504a}" enabled="0" method="" siteId="{2e10e44d-c7b9-43e3-b020-1292482e504a}" removed="1"/>
</clbl:labelList>
</file>

<file path=docProps/app.xml><?xml version="1.0" encoding="utf-8"?>
<Properties xmlns="http://schemas.openxmlformats.org/officeDocument/2006/extended-properties" xmlns:vt="http://schemas.openxmlformats.org/officeDocument/2006/docPropsVTypes">
  <TotalTime>9666</TotalTime>
  <Words>6270</Words>
  <Application>Microsoft Office PowerPoint</Application>
  <PresentationFormat>Widescreen</PresentationFormat>
  <Paragraphs>914</Paragraphs>
  <Slides>34</Slides>
  <Notes>20</Notes>
  <HiddenSlides>0</HiddenSlides>
  <MMClips>0</MMClips>
  <ScaleCrop>false</ScaleCrop>
  <HeadingPairs>
    <vt:vector size="4" baseType="variant">
      <vt:variant>
        <vt:lpstr>Theme</vt:lpstr>
      </vt:variant>
      <vt:variant>
        <vt:i4>5</vt:i4>
      </vt:variant>
      <vt:variant>
        <vt:lpstr>Slide Titles</vt:lpstr>
      </vt:variant>
      <vt:variant>
        <vt:i4>34</vt:i4>
      </vt:variant>
    </vt:vector>
  </HeadingPairs>
  <TitlesOfParts>
    <vt:vector size="39" baseType="lpstr">
      <vt:lpstr>Tema di Office</vt:lpstr>
      <vt:lpstr>Slide_Titolo</vt:lpstr>
      <vt:lpstr>1_Slide_Titolo</vt:lpstr>
      <vt:lpstr>Slide_Principali</vt:lpstr>
      <vt:lpstr>End</vt:lpstr>
      <vt:lpstr>Muon Collider Ring Magnets Seminar Series for the National Lab Muon Accelerator Study Group</vt:lpstr>
      <vt:lpstr>PowerPoint Presentation</vt:lpstr>
      <vt:lpstr>PowerPoint Presentation</vt:lpstr>
      <vt:lpstr>PowerPoint Presentation</vt:lpstr>
      <vt:lpstr>PowerPoint Presentation</vt:lpstr>
      <vt:lpstr>Interaction with other WPs</vt:lpstr>
      <vt:lpstr>Different Magnet Options: Specs from Beam Optic Studies</vt:lpstr>
      <vt:lpstr>PowerPoint Presentation</vt:lpstr>
      <vt:lpstr>A-B plots (Aperture)-(Field)</vt:lpstr>
      <vt:lpstr>A-G plots (Aperture)-(Gradient)</vt:lpstr>
      <vt:lpstr>PowerPoint Presentation</vt:lpstr>
      <vt:lpstr>PowerPoint Presentation</vt:lpstr>
      <vt:lpstr>PowerPoint Presentation</vt:lpstr>
      <vt:lpstr>PowerPoint Presentation</vt:lpstr>
      <vt:lpstr>PowerPoint Presentation</vt:lpstr>
      <vt:lpstr>PowerPoint Presentation</vt:lpstr>
      <vt:lpstr>Practical studies PhD. Program D. Novelli </vt:lpstr>
      <vt:lpstr>Feasibility Study</vt:lpstr>
      <vt:lpstr>Working Point for FEM Models</vt:lpstr>
      <vt:lpstr>HTS Cable Assumptions</vt:lpstr>
      <vt:lpstr>Electromagnetic Design: Block-coil layout</vt:lpstr>
      <vt:lpstr>Electromagnetic Design: cosθ-coil layout</vt:lpstr>
      <vt:lpstr>HTS Persistent Current Models</vt:lpstr>
      <vt:lpstr>Preliminary Mechanical Analysis  Assumptions</vt:lpstr>
      <vt:lpstr>Mechanical Design: Block-coil layout</vt:lpstr>
      <vt:lpstr>Mechanical Design: Cosθ</vt:lpstr>
      <vt:lpstr>Magnet Cost</vt:lpstr>
      <vt:lpstr>IR Field Free drift </vt:lpstr>
      <vt:lpstr>Magnet Connection Length</vt:lpstr>
      <vt:lpstr>Wobbling</vt:lpstr>
      <vt:lpstr>Next Steps and Perspectives</vt:lpstr>
      <vt:lpstr>Conclusions</vt:lpstr>
      <vt:lpstr>PowerPoint Presentation</vt:lpstr>
      <vt:lpstr>Recommendations for ESPP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MuColl WP7 – task 4 Collider Complex</dc:title>
  <dc:creator>BARBARA CAIFFI</dc:creator>
  <cp:lastModifiedBy>Samuele Mariotto</cp:lastModifiedBy>
  <cp:revision>7</cp:revision>
  <dcterms:created xsi:type="dcterms:W3CDTF">2022-09-13T13:16:53Z</dcterms:created>
  <dcterms:modified xsi:type="dcterms:W3CDTF">2026-03-09T15:28:59Z</dcterms:modified>
</cp:coreProperties>
</file>