
<file path=[Content_Types].xml><?xml version="1.0" encoding="utf-8"?>
<Types xmlns="http://schemas.openxmlformats.org/package/2006/content-types">
  <Default Extension="emf" ContentType="image/x-emf"/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52" r:id="rId1"/>
  </p:sldMasterIdLst>
  <p:notesMasterIdLst>
    <p:notesMasterId r:id="rId16"/>
  </p:notesMasterIdLst>
  <p:handoutMasterIdLst>
    <p:handoutMasterId r:id="rId17"/>
  </p:handoutMasterIdLst>
  <p:sldIdLst>
    <p:sldId id="364" r:id="rId2"/>
    <p:sldId id="1503" r:id="rId3"/>
    <p:sldId id="1504" r:id="rId4"/>
    <p:sldId id="1490" r:id="rId5"/>
    <p:sldId id="1509" r:id="rId6"/>
    <p:sldId id="1498" r:id="rId7"/>
    <p:sldId id="260" r:id="rId8"/>
    <p:sldId id="259" r:id="rId9"/>
    <p:sldId id="263" r:id="rId10"/>
    <p:sldId id="1506" r:id="rId11"/>
    <p:sldId id="1507" r:id="rId12"/>
    <p:sldId id="1508" r:id="rId13"/>
    <p:sldId id="1510" r:id="rId14"/>
    <p:sldId id="1512" r:id="rId15"/>
  </p:sldIdLst>
  <p:sldSz cx="9144000" cy="5143500" type="screen16x9"/>
  <p:notesSz cx="6858000" cy="9144000"/>
  <p:defaultTextStyle>
    <a:defPPr>
      <a:defRPr lang="fr-FR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387" userDrawn="1">
          <p15:clr>
            <a:srgbClr val="A4A3A4"/>
          </p15:clr>
        </p15:guide>
        <p15:guide id="3" pos="5375" userDrawn="1">
          <p15:clr>
            <a:srgbClr val="A4A3A4"/>
          </p15:clr>
        </p15:guide>
        <p15:guide id="4" pos="2880" userDrawn="1">
          <p15:clr>
            <a:srgbClr val="A4A3A4"/>
          </p15:clr>
        </p15:guide>
        <p15:guide id="5" orient="horz" pos="2028" userDrawn="1">
          <p15:clr>
            <a:srgbClr val="A4A3A4"/>
          </p15:clr>
        </p15:guide>
        <p15:guide id="6" pos="385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AE8FC"/>
    <a:srgbClr val="B9CDE5"/>
    <a:srgbClr val="2B7EB8"/>
    <a:srgbClr val="FF3645"/>
    <a:srgbClr val="0046D0"/>
    <a:srgbClr val="FF7D0A"/>
    <a:srgbClr val="FF0000"/>
    <a:srgbClr val="1F497D"/>
    <a:srgbClr val="FCD5B5"/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90" autoAdjust="0"/>
    <p:restoredTop sz="94609" autoAdjust="0"/>
  </p:normalViewPr>
  <p:slideViewPr>
    <p:cSldViewPr snapToObjects="1" showGuides="1">
      <p:cViewPr varScale="1">
        <p:scale>
          <a:sx n="194" d="100"/>
          <a:sy n="194" d="100"/>
        </p:scale>
        <p:origin x="756" y="138"/>
      </p:cViewPr>
      <p:guideLst>
        <p:guide orient="horz" pos="1387"/>
        <p:guide pos="5375"/>
        <p:guide pos="2880"/>
        <p:guide orient="horz" pos="2028"/>
        <p:guide pos="385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en-tête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Espace réservé de la date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9D03EEF-9089-C744-8C93-EE73F8B15776}" type="datetimeFigureOut">
              <a:rPr lang="fr-FR" smtClean="0"/>
              <a:pPr/>
              <a:t>16/03/2026</a:t>
            </a:fld>
            <a:endParaRPr lang="en-GB"/>
          </a:p>
        </p:txBody>
      </p:sp>
      <p:sp>
        <p:nvSpPr>
          <p:cNvPr id="4" name="Espace réservé du pied de page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Espace réservé du numéro de diapositive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AF8E451-F231-B046-B379-61FE019F64C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en-tête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Espace réservé de la date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557F9A8-E4A4-1C40-93CC-37CDF0C3283E}" type="datetimeFigureOut">
              <a:rPr lang="fr-FR" smtClean="0"/>
              <a:pPr/>
              <a:t>16/03/2026</a:t>
            </a:fld>
            <a:endParaRPr lang="en-GB"/>
          </a:p>
        </p:txBody>
      </p:sp>
      <p:sp>
        <p:nvSpPr>
          <p:cNvPr id="4" name="Espace réservé de l'image des diapositives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Espace réservé des commentaires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GB"/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9393A5D-14D6-4646-84B9-A0E78F83D06C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egnaposto numero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CCD972E-0056-4BF1-90FE-D1ABF2EF4DC0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052779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9393A5D-14D6-4646-84B9-A0E78F83D06C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95538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sposition personnalisé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Espace réservé du contenu 5"/>
          <p:cNvSpPr>
            <a:spLocks noGrp="1"/>
          </p:cNvSpPr>
          <p:nvPr>
            <p:ph sz="quarter" idx="12"/>
          </p:nvPr>
        </p:nvSpPr>
        <p:spPr>
          <a:xfrm>
            <a:off x="457200" y="1016794"/>
            <a:ext cx="8305800" cy="379571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GB"/>
          </a:p>
        </p:txBody>
      </p:sp>
      <p:sp>
        <p:nvSpPr>
          <p:cNvPr id="9" name="Espace réservé du numéro de diapositive 5"/>
          <p:cNvSpPr>
            <a:spLocks noGrp="1"/>
          </p:cNvSpPr>
          <p:nvPr>
            <p:ph type="sldNum" sz="quarter" idx="4"/>
          </p:nvPr>
        </p:nvSpPr>
        <p:spPr>
          <a:xfrm>
            <a:off x="7848600" y="4904185"/>
            <a:ext cx="4572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bg1"/>
                </a:solidFill>
                <a:latin typeface="Arial Narrow"/>
                <a:cs typeface="Arial Narrow"/>
              </a:defRPr>
            </a:lvl1pPr>
          </a:lstStyle>
          <a:p>
            <a:fld id="{974172A1-1CBF-0B40-9234-7D4D80EC19EA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0" name="Titre 6"/>
          <p:cNvSpPr>
            <a:spLocks noGrp="1"/>
          </p:cNvSpPr>
          <p:nvPr>
            <p:ph type="title"/>
          </p:nvPr>
        </p:nvSpPr>
        <p:spPr>
          <a:xfrm>
            <a:off x="1295400" y="206375"/>
            <a:ext cx="6781800" cy="857250"/>
          </a:xfrm>
          <a:prstGeom prst="rect">
            <a:avLst/>
          </a:prstGeom>
        </p:spPr>
        <p:txBody>
          <a:bodyPr vert="horz" lIns="0" tIns="0" rIns="0" bIns="0"/>
          <a:lstStyle/>
          <a:p>
            <a:r>
              <a:rPr lang="fr-FR" dirty="0"/>
              <a:t>Cliquez et modifiez le titre</a:t>
            </a:r>
            <a:endParaRPr lang="en-GB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uCol">
    <p:bg>
      <p:bgPr>
        <a:gradFill flip="none" rotWithShape="1">
          <a:gsLst>
            <a:gs pos="100000">
              <a:srgbClr val="FF0000">
                <a:alpha val="20000"/>
              </a:srgbClr>
            </a:gs>
            <a:gs pos="60000">
              <a:schemeClr val="bg1">
                <a:alpha val="3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Image 7" descr="MUON-SlideGraph-LogoBkgnd2.png">
            <a:extLst>
              <a:ext uri="{FF2B5EF4-FFF2-40B4-BE49-F238E27FC236}">
                <a16:creationId xmlns:a16="http://schemas.microsoft.com/office/drawing/2014/main" id="{CDD86A70-1684-5687-9B24-688C9B637BEF}"/>
              </a:ext>
            </a:extLst>
          </p:cNvPr>
          <p:cNvPicPr/>
          <p:nvPr userDrawn="1"/>
        </p:nvPicPr>
        <p:blipFill>
          <a:blip r:embed="rId2"/>
          <a:stretch>
            <a:fillRect/>
          </a:stretch>
        </p:blipFill>
        <p:spPr>
          <a:xfrm>
            <a:off x="0" y="174754"/>
            <a:ext cx="9139986" cy="4968746"/>
          </a:xfrm>
          <a:prstGeom prst="rect">
            <a:avLst/>
          </a:prstGeom>
        </p:spPr>
      </p:pic>
      <p:pic>
        <p:nvPicPr>
          <p:cNvPr id="7" name="Image 85" descr="MCC-inernational-finalV01.png">
            <a:extLst>
              <a:ext uri="{FF2B5EF4-FFF2-40B4-BE49-F238E27FC236}">
                <a16:creationId xmlns:a16="http://schemas.microsoft.com/office/drawing/2014/main" id="{6C521FE5-D103-75B1-DE28-0B4E6C62DB7A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5266" t="6185" r="5690" b="3960"/>
          <a:stretch/>
        </p:blipFill>
        <p:spPr>
          <a:xfrm>
            <a:off x="4" y="550431"/>
            <a:ext cx="933269" cy="945000"/>
          </a:xfrm>
          <a:prstGeom prst="rect">
            <a:avLst/>
          </a:prstGeom>
        </p:spPr>
      </p:pic>
      <p:sp>
        <p:nvSpPr>
          <p:cNvPr id="10" name="Segnaposto data 3">
            <a:extLst>
              <a:ext uri="{FF2B5EF4-FFF2-40B4-BE49-F238E27FC236}">
                <a16:creationId xmlns:a16="http://schemas.microsoft.com/office/drawing/2014/main" id="{6FCD0CB2-11EE-3A65-99E3-E28B7356B37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" y="4902226"/>
            <a:ext cx="1089878" cy="181904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fld id="{E95BC658-28E3-4B4A-B928-1E68A3E2462B}" type="datetime3">
              <a:rPr lang="en-US" sz="900" b="1" smtClean="0">
                <a:solidFill>
                  <a:schemeClr val="bg1"/>
                </a:solidFill>
              </a:rPr>
              <a:t>16 March 2026</a:t>
            </a:fld>
            <a:endParaRPr lang="en-GB" sz="900" b="1" dirty="0">
              <a:solidFill>
                <a:schemeClr val="bg1"/>
              </a:solidFill>
            </a:endParaRPr>
          </a:p>
        </p:txBody>
      </p:sp>
      <p:sp>
        <p:nvSpPr>
          <p:cNvPr id="24" name="Content Placeholder 2">
            <a:extLst>
              <a:ext uri="{FF2B5EF4-FFF2-40B4-BE49-F238E27FC236}">
                <a16:creationId xmlns:a16="http://schemas.microsoft.com/office/drawing/2014/main" id="{C8B5E67C-BE51-0205-E88C-3DD9005E4140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014" y="4545436"/>
            <a:ext cx="9135972" cy="29742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ctr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None/>
              <a:defRPr lang="en-US" sz="1200" b="1" i="1" kern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pPr lvl="0"/>
            <a:r>
              <a:rPr lang="en-US" dirty="0" err="1"/>
              <a:t>Affiliazioni</a:t>
            </a:r>
            <a:endParaRPr lang="en-US" dirty="0"/>
          </a:p>
        </p:txBody>
      </p:sp>
      <p:sp>
        <p:nvSpPr>
          <p:cNvPr id="26" name="Title 1">
            <a:extLst>
              <a:ext uri="{FF2B5EF4-FFF2-40B4-BE49-F238E27FC236}">
                <a16:creationId xmlns:a16="http://schemas.microsoft.com/office/drawing/2014/main" id="{58B7D1FF-1167-D02F-3953-14DC673F726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740159" y="2074297"/>
            <a:ext cx="5635690" cy="1410694"/>
          </a:xfrm>
          <a:prstGeom prst="rect">
            <a:avLst/>
          </a:prstGeom>
        </p:spPr>
        <p:txBody>
          <a:bodyPr>
            <a:normAutofit/>
          </a:bodyPr>
          <a:lstStyle>
            <a:lvl1pPr algn="ctr">
              <a:defRPr lang="en-GB" sz="2700" b="1" kern="1200" dirty="0">
                <a:ln w="6350" cap="flat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r>
              <a:rPr lang="en-US" dirty="0"/>
              <a:t>TITOLO</a:t>
            </a:r>
            <a:endParaRPr lang="en-GB" dirty="0"/>
          </a:p>
        </p:txBody>
      </p:sp>
      <p:sp>
        <p:nvSpPr>
          <p:cNvPr id="29" name="Content Placeholder 2">
            <a:extLst>
              <a:ext uri="{FF2B5EF4-FFF2-40B4-BE49-F238E27FC236}">
                <a16:creationId xmlns:a16="http://schemas.microsoft.com/office/drawing/2014/main" id="{25C2EB20-FFD4-92A9-3F7F-B9B3395DC112}"/>
              </a:ext>
            </a:extLst>
          </p:cNvPr>
          <p:cNvSpPr>
            <a:spLocks noGrp="1"/>
          </p:cNvSpPr>
          <p:nvPr>
            <p:ph idx="10" hasCustomPrompt="1"/>
          </p:nvPr>
        </p:nvSpPr>
        <p:spPr>
          <a:xfrm>
            <a:off x="4014" y="3818764"/>
            <a:ext cx="9135972" cy="56592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ctr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None/>
              <a:defRPr lang="en-US" sz="1650" b="1" kern="1200" dirty="0">
                <a:ln w="6350" cap="flat" cmpd="sng">
                  <a:noFill/>
                  <a:prstDash val="solid"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pPr lvl="0"/>
            <a:r>
              <a:rPr lang="en-US" dirty="0" err="1"/>
              <a:t>Autori</a:t>
            </a:r>
            <a:endParaRPr lang="en-US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5AD695B5-E184-994E-B69B-11358DC402D9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clrChange>
              <a:clrFrom>
                <a:srgbClr val="F9F9FA"/>
              </a:clrFrom>
              <a:clrTo>
                <a:srgbClr val="F9F9FA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57953" y="52549"/>
            <a:ext cx="2828095" cy="540000"/>
          </a:xfrm>
          <a:prstGeom prst="rect">
            <a:avLst/>
          </a:prstGeom>
        </p:spPr>
      </p:pic>
      <p:pic>
        <p:nvPicPr>
          <p:cNvPr id="13" name="Picture 2" descr="Mucologo">
            <a:extLst>
              <a:ext uri="{FF2B5EF4-FFF2-40B4-BE49-F238E27FC236}">
                <a16:creationId xmlns:a16="http://schemas.microsoft.com/office/drawing/2014/main" id="{AC5B479C-B6C8-25CE-8237-609B483EDEA3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27275" y="550431"/>
            <a:ext cx="680147" cy="75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2AABE3C-580B-3018-287A-5DFF9F5FC7DE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6"/>
          <a:srcRect l="7635" r="7597" b="43284"/>
          <a:stretch/>
        </p:blipFill>
        <p:spPr>
          <a:xfrm>
            <a:off x="0" y="981246"/>
            <a:ext cx="9144000" cy="41622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74509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png"/><Relationship Id="rId5" Type="http://schemas.openxmlformats.org/officeDocument/2006/relationships/image" Target="../media/image2.jpeg"/><Relationship Id="rId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Image 8" descr="MUON-Slide-graphBase-pagebottom.jpg"/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4705350"/>
            <a:ext cx="9144000" cy="508000"/>
          </a:xfrm>
          <a:prstGeom prst="rect">
            <a:avLst/>
          </a:prstGeom>
        </p:spPr>
      </p:pic>
      <p:pic>
        <p:nvPicPr>
          <p:cNvPr id="5" name="Image 4" descr="MCC-LogoCERN.jpg"/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8305800" y="209550"/>
            <a:ext cx="609600" cy="609600"/>
          </a:xfrm>
          <a:prstGeom prst="rect">
            <a:avLst/>
          </a:prstGeom>
        </p:spPr>
      </p:pic>
      <p:pic>
        <p:nvPicPr>
          <p:cNvPr id="2" name="Picture 1" descr="A picture containing text, font, graphics, graphic design&#10;&#10;Description automatically generated">
            <a:extLst>
              <a:ext uri="{FF2B5EF4-FFF2-40B4-BE49-F238E27FC236}">
                <a16:creationId xmlns:a16="http://schemas.microsoft.com/office/drawing/2014/main" id="{9C7895D8-1DF8-6FCF-0F4A-001A90607BE0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129201" y="133350"/>
            <a:ext cx="1346455" cy="666943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  <p:sldLayoutId id="2147483655" r:id="rId2"/>
  </p:sldLayoutIdLst>
  <p:hf hdr="0" ftr="0" dt="0"/>
  <p:txStyles>
    <p:titleStyle>
      <a:lvl1pPr algn="ctr" defTabSz="457200" rtl="0" eaLnBrk="1" latinLnBrk="0" hangingPunct="1">
        <a:spcBef>
          <a:spcPct val="0"/>
        </a:spcBef>
        <a:buNone/>
        <a:defRPr sz="2800" b="1" kern="1200">
          <a:solidFill>
            <a:schemeClr val="tx1"/>
          </a:solidFill>
          <a:latin typeface="Arial Narrow"/>
          <a:ea typeface="+mj-ea"/>
          <a:cs typeface="Arial Narrow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Clr>
          <a:schemeClr val="accent1"/>
        </a:buClr>
        <a:buFont typeface="Wingdings" charset="2"/>
        <a:buChar char="§"/>
        <a:defRPr sz="2800" kern="1200">
          <a:solidFill>
            <a:schemeClr val="tx1"/>
          </a:solidFill>
          <a:latin typeface="Arial Narrow"/>
          <a:ea typeface="+mn-ea"/>
          <a:cs typeface="Arial Narrow"/>
        </a:defRPr>
      </a:lvl1pPr>
      <a:lvl2pPr marL="742950" indent="-285750" algn="l" defTabSz="457200" rtl="0" eaLnBrk="1" latinLnBrk="0" hangingPunct="1">
        <a:spcBef>
          <a:spcPct val="20000"/>
        </a:spcBef>
        <a:buClr>
          <a:schemeClr val="accent1"/>
        </a:buClr>
        <a:buFont typeface="Wingdings" charset="2"/>
        <a:buChar char="§"/>
        <a:defRPr sz="2400" kern="1200">
          <a:solidFill>
            <a:schemeClr val="tx1"/>
          </a:solidFill>
          <a:latin typeface="Arial Narrow"/>
          <a:ea typeface="+mn-ea"/>
          <a:cs typeface="Arial Narrow"/>
        </a:defRPr>
      </a:lvl2pPr>
      <a:lvl3pPr marL="1143000" indent="-228600" algn="l" defTabSz="457200" rtl="0" eaLnBrk="1" latinLnBrk="0" hangingPunct="1">
        <a:spcBef>
          <a:spcPct val="20000"/>
        </a:spcBef>
        <a:buClr>
          <a:schemeClr val="accent1"/>
        </a:buClr>
        <a:buFont typeface="Wingdings" charset="2"/>
        <a:buChar char="§"/>
        <a:defRPr sz="2000" kern="1200">
          <a:solidFill>
            <a:schemeClr val="tx1"/>
          </a:solidFill>
          <a:latin typeface="Arial Narrow"/>
          <a:ea typeface="+mn-ea"/>
          <a:cs typeface="Arial Narrow"/>
        </a:defRPr>
      </a:lvl3pPr>
      <a:lvl4pPr marL="1600200" indent="-228600" algn="l" defTabSz="457200" rtl="0" eaLnBrk="1" latinLnBrk="0" hangingPunct="1">
        <a:spcBef>
          <a:spcPct val="20000"/>
        </a:spcBef>
        <a:buClr>
          <a:schemeClr val="accent1"/>
        </a:buClr>
        <a:buFont typeface="Wingdings" charset="2"/>
        <a:buChar char="§"/>
        <a:defRPr sz="2000" kern="1200">
          <a:solidFill>
            <a:schemeClr val="tx1"/>
          </a:solidFill>
          <a:latin typeface="Arial Narrow"/>
          <a:ea typeface="+mn-ea"/>
          <a:cs typeface="Arial Narrow"/>
        </a:defRPr>
      </a:lvl4pPr>
      <a:lvl5pPr marL="2057400" indent="-228600" algn="l" defTabSz="457200" rtl="0" eaLnBrk="1" latinLnBrk="0" hangingPunct="1">
        <a:spcBef>
          <a:spcPct val="20000"/>
        </a:spcBef>
        <a:buClr>
          <a:schemeClr val="accent1"/>
        </a:buClr>
        <a:buFont typeface="Wingdings" charset="2"/>
        <a:buChar char="§"/>
        <a:defRPr sz="2000" kern="1200">
          <a:solidFill>
            <a:schemeClr val="tx1"/>
          </a:solidFill>
          <a:latin typeface="Arial Narrow"/>
          <a:ea typeface="+mn-ea"/>
          <a:cs typeface="Arial Narrow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fr-FR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620" userDrawn="1">
          <p15:clr>
            <a:srgbClr val="F26B43"/>
          </p15:clr>
        </p15:guide>
        <p15:guide id="2" pos="288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5" Type="http://schemas.openxmlformats.org/officeDocument/2006/relationships/image" Target="../media/image11.svg"/><Relationship Id="rId4" Type="http://schemas.openxmlformats.org/officeDocument/2006/relationships/image" Target="../media/image10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6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doi.org/10.1109/TMAG.2025.3639643" TargetMode="External"/><Relationship Id="rId5" Type="http://schemas.openxmlformats.org/officeDocument/2006/relationships/image" Target="../media/image18.png"/><Relationship Id="rId4" Type="http://schemas.openxmlformats.org/officeDocument/2006/relationships/image" Target="../media/image17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3.gif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7" Type="http://schemas.openxmlformats.org/officeDocument/2006/relationships/image" Target="../media/image28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0.png"/><Relationship Id="rId13" Type="http://schemas.openxmlformats.org/officeDocument/2006/relationships/image" Target="../media/image290.png"/><Relationship Id="rId3" Type="http://schemas.openxmlformats.org/officeDocument/2006/relationships/image" Target="../media/image210.png"/><Relationship Id="rId7" Type="http://schemas.openxmlformats.org/officeDocument/2006/relationships/image" Target="../media/image30.png"/><Relationship Id="rId2" Type="http://schemas.openxmlformats.org/officeDocument/2006/relationships/image" Target="../media/image200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40.png"/><Relationship Id="rId5" Type="http://schemas.openxmlformats.org/officeDocument/2006/relationships/image" Target="../media/image29.png"/><Relationship Id="rId10" Type="http://schemas.openxmlformats.org/officeDocument/2006/relationships/image" Target="../media/image280.png"/><Relationship Id="rId4" Type="http://schemas.openxmlformats.org/officeDocument/2006/relationships/image" Target="../media/image220.png"/><Relationship Id="rId9" Type="http://schemas.openxmlformats.org/officeDocument/2006/relationships/image" Target="../media/image270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png"/><Relationship Id="rId3" Type="http://schemas.openxmlformats.org/officeDocument/2006/relationships/package" Target="../embeddings/Microsoft_Excel_Worksheet.xlsx"/><Relationship Id="rId7" Type="http://schemas.openxmlformats.org/officeDocument/2006/relationships/image" Target="../media/image20.png"/><Relationship Id="rId2" Type="http://schemas.openxmlformats.org/officeDocument/2006/relationships/image" Target="../media/image300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7.png"/><Relationship Id="rId5" Type="http://schemas.openxmlformats.org/officeDocument/2006/relationships/image" Target="../media/image32.emf"/><Relationship Id="rId4" Type="http://schemas.openxmlformats.org/officeDocument/2006/relationships/image" Target="../media/image31.e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emf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4.emf"/><Relationship Id="rId4" Type="http://schemas.openxmlformats.org/officeDocument/2006/relationships/image" Target="../media/image3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9.png"/><Relationship Id="rId4" Type="http://schemas.openxmlformats.org/officeDocument/2006/relationships/image" Target="../media/image3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7" Type="http://schemas.openxmlformats.org/officeDocument/2006/relationships/image" Target="../media/image47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4.png"/><Relationship Id="rId5" Type="http://schemas.openxmlformats.org/officeDocument/2006/relationships/image" Target="../media/image43.png"/><Relationship Id="rId4" Type="http://schemas.openxmlformats.org/officeDocument/2006/relationships/image" Target="../media/image4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0.png"/><Relationship Id="rId5" Type="http://schemas.openxmlformats.org/officeDocument/2006/relationships/image" Target="../media/image49.png"/><Relationship Id="rId4" Type="http://schemas.openxmlformats.org/officeDocument/2006/relationships/image" Target="../media/image48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0.png"/><Relationship Id="rId4" Type="http://schemas.openxmlformats.org/officeDocument/2006/relationships/image" Target="../media/image5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7.png"/><Relationship Id="rId5" Type="http://schemas.openxmlformats.org/officeDocument/2006/relationships/image" Target="../media/image56.png"/><Relationship Id="rId4" Type="http://schemas.openxmlformats.org/officeDocument/2006/relationships/image" Target="../media/image55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7" Type="http://schemas.openxmlformats.org/officeDocument/2006/relationships/image" Target="../media/image59.png"/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2.png"/><Relationship Id="rId5" Type="http://schemas.openxmlformats.org/officeDocument/2006/relationships/image" Target="../media/image58.png"/><Relationship Id="rId4" Type="http://schemas.openxmlformats.org/officeDocument/2006/relationships/image" Target="../media/image5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99CEF08-B44B-66D4-3578-9DD76FF180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4298872"/>
            <a:ext cx="9144000" cy="281344"/>
          </a:xfrm>
        </p:spPr>
        <p:txBody>
          <a:bodyPr/>
          <a:lstStyle/>
          <a:p>
            <a:r>
              <a:rPr lang="en-US" baseline="30000" dirty="0"/>
              <a:t>1 </a:t>
            </a:r>
            <a:r>
              <a:rPr lang="en-US" dirty="0"/>
              <a:t>CERN ,</a:t>
            </a:r>
            <a:r>
              <a:rPr lang="en-US" baseline="30000" dirty="0"/>
              <a:t> 2 </a:t>
            </a:r>
            <a:r>
              <a:rPr lang="en-US" dirty="0"/>
              <a:t>UNR –</a:t>
            </a:r>
            <a:r>
              <a:rPr lang="en-US" dirty="0" err="1"/>
              <a:t>Còrdoba</a:t>
            </a:r>
            <a:r>
              <a:rPr lang="en-US" dirty="0"/>
              <a:t> (AR) , </a:t>
            </a:r>
            <a:r>
              <a:rPr lang="en-US" baseline="30000" noProof="0" dirty="0"/>
              <a:t>3</a:t>
            </a:r>
            <a:r>
              <a:rPr lang="en-US" baseline="30000" dirty="0"/>
              <a:t> </a:t>
            </a:r>
            <a:r>
              <a:rPr lang="en-US" dirty="0"/>
              <a:t>KIT –Karlsruhe (DE), </a:t>
            </a:r>
            <a:r>
              <a:rPr lang="en-US" baseline="30000" dirty="0"/>
              <a:t>4 </a:t>
            </a:r>
            <a:r>
              <a:rPr lang="en-US" dirty="0"/>
              <a:t>UNIBO – Bologna (IT), </a:t>
            </a:r>
            <a:r>
              <a:rPr lang="en-US" baseline="30000" dirty="0"/>
              <a:t>5 </a:t>
            </a:r>
            <a:r>
              <a:rPr lang="en-US" dirty="0"/>
              <a:t>TUD-Darmstadt (DE), </a:t>
            </a:r>
            <a:r>
              <a:rPr lang="en-US" baseline="30000" dirty="0"/>
              <a:t>6 </a:t>
            </a:r>
            <a:r>
              <a:rPr lang="en-US" dirty="0"/>
              <a:t>UNILAVAL-Quebec (CA)</a:t>
            </a:r>
            <a:endParaRPr lang="en-US" dirty="0">
              <a:ln w="3175">
                <a:solidFill>
                  <a:schemeClr val="tx1">
                    <a:alpha val="59000"/>
                  </a:schemeClr>
                </a:solidFill>
              </a:ln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9EA02371-8D4F-B9A1-773A-398BF5C569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1803" y="1741713"/>
            <a:ext cx="7322012" cy="1508105"/>
          </a:xfrm>
        </p:spPr>
        <p:txBody>
          <a:bodyPr wrap="square">
            <a:spAutoFit/>
          </a:bodyPr>
          <a:lstStyle/>
          <a:p>
            <a:r>
              <a:rPr lang="en-GB" sz="3600" dirty="0"/>
              <a:t>RCS power system and magnets</a:t>
            </a:r>
            <a:br>
              <a:rPr lang="en-GB" sz="3600" dirty="0"/>
            </a:br>
            <a:br>
              <a:rPr lang="en-GB" sz="3600" dirty="0"/>
            </a:br>
            <a:r>
              <a:rPr lang="en-GB" sz="2000" dirty="0"/>
              <a:t>Seminar Series for the National Lab Muon Accelerator Study Group</a:t>
            </a:r>
            <a:endParaRPr lang="en-GB" sz="3600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4DAC2C7-56C2-40FC-37FC-65972E2FB20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90000" y="3632795"/>
            <a:ext cx="8964000" cy="565928"/>
          </a:xfrm>
        </p:spPr>
        <p:txBody>
          <a:bodyPr>
            <a:normAutofit/>
          </a:bodyPr>
          <a:lstStyle/>
          <a:p>
            <a:r>
              <a:rPr lang="en-US" sz="1800" dirty="0">
                <a:effectLst/>
              </a:rPr>
              <a:t>F. Boattini</a:t>
            </a:r>
            <a:r>
              <a:rPr lang="en-US" sz="1800" baseline="30000" dirty="0">
                <a:effectLst/>
              </a:rPr>
              <a:t>1</a:t>
            </a:r>
            <a:r>
              <a:rPr lang="en-US" sz="1800" dirty="0">
                <a:effectLst/>
              </a:rPr>
              <a:t>, G. Brauchli</a:t>
            </a:r>
            <a:r>
              <a:rPr lang="en-US" sz="1800" baseline="30000" dirty="0">
                <a:effectLst/>
              </a:rPr>
              <a:t>2</a:t>
            </a:r>
            <a:r>
              <a:rPr lang="en-US" sz="1800" dirty="0">
                <a:effectLst/>
              </a:rPr>
              <a:t>, M. Gast</a:t>
            </a:r>
            <a:r>
              <a:rPr lang="en-US" sz="1800" baseline="30000" dirty="0">
                <a:effectLst/>
              </a:rPr>
              <a:t>3</a:t>
            </a:r>
            <a:r>
              <a:rPr lang="en-US" sz="1800" dirty="0">
                <a:effectLst/>
              </a:rPr>
              <a:t>, D. Fazioli</a:t>
            </a:r>
            <a:r>
              <a:rPr lang="en-US" sz="1800" baseline="30000" dirty="0">
                <a:effectLst/>
              </a:rPr>
              <a:t>4</a:t>
            </a:r>
            <a:r>
              <a:rPr lang="en-US" sz="1800" dirty="0">
                <a:effectLst/>
              </a:rPr>
              <a:t>,</a:t>
            </a:r>
            <a:r>
              <a:rPr lang="en-US" sz="1800" u="sng" dirty="0">
                <a:effectLst/>
              </a:rPr>
              <a:t>D. Moll</a:t>
            </a:r>
            <a:r>
              <a:rPr lang="en-US" sz="1800" u="sng" baseline="30000" dirty="0">
                <a:effectLst/>
              </a:rPr>
              <a:t>5</a:t>
            </a:r>
            <a:r>
              <a:rPr lang="en-US" sz="1800" dirty="0">
                <a:effectLst/>
              </a:rPr>
              <a:t>, M. Breschi</a:t>
            </a:r>
            <a:r>
              <a:rPr lang="en-US" sz="1800" baseline="30000" dirty="0">
                <a:effectLst/>
              </a:rPr>
              <a:t>4</a:t>
            </a:r>
            <a:r>
              <a:rPr lang="en-US" sz="1800" dirty="0">
                <a:effectLst/>
              </a:rPr>
              <a:t>, D. Aguglia</a:t>
            </a:r>
            <a:r>
              <a:rPr lang="en-US" sz="1800" baseline="30000" dirty="0">
                <a:effectLst/>
              </a:rPr>
              <a:t>1</a:t>
            </a:r>
            <a:r>
              <a:rPr lang="en-US" sz="1800" dirty="0">
                <a:effectLst/>
              </a:rPr>
              <a:t>, P. Viarouge</a:t>
            </a:r>
            <a:r>
              <a:rPr lang="en-US" sz="1800" baseline="30000" dirty="0">
                <a:effectLst/>
              </a:rPr>
              <a:t>6</a:t>
            </a:r>
            <a:endParaRPr lang="en-US" sz="1800" dirty="0">
              <a:effectLst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8D576A3-5EB5-6BDE-2B44-2180A6D0295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0413" y="629236"/>
            <a:ext cx="1224136" cy="508983"/>
          </a:xfrm>
          <a:prstGeom prst="rect">
            <a:avLst/>
          </a:prstGeom>
        </p:spPr>
      </p:pic>
      <p:pic>
        <p:nvPicPr>
          <p:cNvPr id="3" name="Graphic 2">
            <a:extLst>
              <a:ext uri="{FF2B5EF4-FFF2-40B4-BE49-F238E27FC236}">
                <a16:creationId xmlns:a16="http://schemas.microsoft.com/office/drawing/2014/main" id="{F629C540-D1BF-BD59-B0C7-AEE48160199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 l="8535" t="22996" r="5277" b="20574"/>
          <a:stretch>
            <a:fillRect/>
          </a:stretch>
        </p:blipFill>
        <p:spPr>
          <a:xfrm>
            <a:off x="1691680" y="710036"/>
            <a:ext cx="1224136" cy="503330"/>
          </a:xfrm>
          <a:prstGeom prst="rect">
            <a:avLst/>
          </a:prstGeom>
        </p:spPr>
      </p:pic>
      <p:pic>
        <p:nvPicPr>
          <p:cNvPr id="7" name="Picture 6" descr="A logo for a company&#10;&#10;AI-generated content may be incorrect.">
            <a:extLst>
              <a:ext uri="{FF2B5EF4-FFF2-40B4-BE49-F238E27FC236}">
                <a16:creationId xmlns:a16="http://schemas.microsoft.com/office/drawing/2014/main" id="{5E32DCC9-377E-E8D7-F947-5E7D135AE09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60032" y="611311"/>
            <a:ext cx="885782" cy="562591"/>
          </a:xfrm>
          <a:prstGeom prst="rect">
            <a:avLst/>
          </a:prstGeom>
        </p:spPr>
      </p:pic>
      <p:pic>
        <p:nvPicPr>
          <p:cNvPr id="8" name="그림 11">
            <a:extLst>
              <a:ext uri="{FF2B5EF4-FFF2-40B4-BE49-F238E27FC236}">
                <a16:creationId xmlns:a16="http://schemas.microsoft.com/office/drawing/2014/main" id="{0F63D951-1F81-749F-5472-060A45D4416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83588" y="672824"/>
            <a:ext cx="560620" cy="5405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74129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FAB5DDD-A950-61C1-06A6-881C0F5F8B5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Inhaltsplatzhalter 1">
            <a:extLst>
              <a:ext uri="{FF2B5EF4-FFF2-40B4-BE49-F238E27FC236}">
                <a16:creationId xmlns:a16="http://schemas.microsoft.com/office/drawing/2014/main" id="{64D1D272-40D5-080C-7338-1FC899A2BCD4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457200" y="1080294"/>
            <a:ext cx="8305800" cy="3795712"/>
          </a:xfrm>
        </p:spPr>
        <p:txBody>
          <a:bodyPr/>
          <a:lstStyle/>
          <a:p>
            <a:r>
              <a:rPr lang="en-US" sz="2000" b="1" noProof="0" dirty="0"/>
              <a:t>Transient problem</a:t>
            </a:r>
          </a:p>
          <a:p>
            <a:r>
              <a:rPr lang="en-US" sz="2000" b="1" noProof="0" dirty="0"/>
              <a:t>Main components:</a:t>
            </a:r>
          </a:p>
          <a:p>
            <a:pPr lvl="1"/>
            <a:r>
              <a:rPr lang="en-US" sz="1600" b="1" noProof="0" dirty="0"/>
              <a:t>Laminated iron core</a:t>
            </a:r>
            <a:r>
              <a:rPr lang="en-US" sz="1600" noProof="0" dirty="0"/>
              <a:t>: nonlinear, hysteretic</a:t>
            </a:r>
          </a:p>
          <a:p>
            <a:pPr lvl="1"/>
            <a:r>
              <a:rPr lang="en-US" sz="1600" b="1" noProof="0" dirty="0"/>
              <a:t>Conductors</a:t>
            </a:r>
            <a:r>
              <a:rPr lang="en-US" sz="1600" noProof="0" dirty="0"/>
              <a:t>: skin- &amp; proximity effects</a:t>
            </a:r>
          </a:p>
          <a:p>
            <a:pPr lvl="2"/>
            <a:r>
              <a:rPr lang="en-US" sz="1200" noProof="0" dirty="0"/>
              <a:t>Cooling system?</a:t>
            </a:r>
          </a:p>
          <a:p>
            <a:pPr lvl="1"/>
            <a:r>
              <a:rPr lang="en-US" sz="1600" b="1" noProof="0" dirty="0"/>
              <a:t>Beam pipe: </a:t>
            </a:r>
            <a:r>
              <a:rPr lang="en-US" sz="1600" noProof="0" dirty="0"/>
              <a:t>induced currents</a:t>
            </a:r>
          </a:p>
          <a:p>
            <a:endParaRPr lang="en-US" sz="2000" b="1" noProof="0" dirty="0"/>
          </a:p>
          <a:p>
            <a:r>
              <a:rPr lang="en-US" sz="2000" b="1" noProof="0" dirty="0"/>
              <a:t>Different operation modes:</a:t>
            </a:r>
          </a:p>
          <a:p>
            <a:pPr lvl="1"/>
            <a:r>
              <a:rPr lang="en-US" sz="1600" noProof="0" dirty="0"/>
              <a:t>RCS 2,3,4: zero mean operation</a:t>
            </a:r>
          </a:p>
          <a:p>
            <a:pPr lvl="1"/>
            <a:r>
              <a:rPr lang="en-US" sz="1600" noProof="0" dirty="0"/>
              <a:t>RCS 1 with DC offset</a:t>
            </a:r>
          </a:p>
          <a:p>
            <a:pPr lvl="1"/>
            <a:r>
              <a:rPr lang="en-US" sz="1600" noProof="0" dirty="0"/>
              <a:t>Duty cycle ~ 1% </a:t>
            </a:r>
          </a:p>
          <a:p>
            <a:r>
              <a:rPr lang="en-US" sz="2000" dirty="0"/>
              <a:t>Focus on RCS1 and RCS2</a:t>
            </a:r>
            <a:endParaRPr lang="en-US" sz="2000" noProof="0" dirty="0"/>
          </a:p>
          <a:p>
            <a:pPr marL="0" indent="0">
              <a:buNone/>
            </a:pPr>
            <a:endParaRPr lang="en-US" sz="1600" b="1" noProof="0" dirty="0"/>
          </a:p>
          <a:p>
            <a:endParaRPr lang="en-US" sz="2000" noProof="0" dirty="0"/>
          </a:p>
          <a:p>
            <a:pPr lvl="1"/>
            <a:endParaRPr lang="en-US" sz="1600" noProof="0" dirty="0"/>
          </a:p>
          <a:p>
            <a:endParaRPr lang="en-US" sz="2000" noProof="0" dirty="0"/>
          </a:p>
          <a:p>
            <a:endParaRPr lang="en-US" sz="2000" noProof="0" dirty="0"/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25D3F086-8C3C-54D8-8163-3A9C05D2997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74172A1-1CBF-0B40-9234-7D4D80EC19EA}" type="slidenum">
              <a:rPr lang="en-US" noProof="0" smtClean="0"/>
              <a:pPr/>
              <a:t>2</a:t>
            </a:fld>
            <a:endParaRPr lang="en-US" noProof="0" dirty="0"/>
          </a:p>
        </p:txBody>
      </p:sp>
      <p:sp>
        <p:nvSpPr>
          <p:cNvPr id="4" name="Titel 3">
            <a:extLst>
              <a:ext uri="{FF2B5EF4-FFF2-40B4-BE49-F238E27FC236}">
                <a16:creationId xmlns:a16="http://schemas.microsoft.com/office/drawing/2014/main" id="{F9D8F6A1-53FF-BFFB-8F29-A7355B44A0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 dirty="0"/>
              <a:t>Fast Ramping Magnets</a:t>
            </a:r>
          </a:p>
        </p:txBody>
      </p:sp>
      <p:pic>
        <p:nvPicPr>
          <p:cNvPr id="5" name="Inhaltsplatzhalter 6">
            <a:extLst>
              <a:ext uri="{FF2B5EF4-FFF2-40B4-BE49-F238E27FC236}">
                <a16:creationId xmlns:a16="http://schemas.microsoft.com/office/drawing/2014/main" id="{38DC5ADD-29A2-2E74-D269-FBCE0B91A6B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93670" y="956013"/>
            <a:ext cx="3276370" cy="2270348"/>
          </a:xfrm>
          <a:prstGeom prst="rect">
            <a:avLst/>
          </a:prstGeom>
        </p:spPr>
      </p:pic>
      <p:cxnSp>
        <p:nvCxnSpPr>
          <p:cNvPr id="9" name="Gerade Verbindung mit Pfeil 8">
            <a:extLst>
              <a:ext uri="{FF2B5EF4-FFF2-40B4-BE49-F238E27FC236}">
                <a16:creationId xmlns:a16="http://schemas.microsoft.com/office/drawing/2014/main" id="{E7E5C66A-0593-1858-84D5-3DD0CA4D8B0B}"/>
              </a:ext>
            </a:extLst>
          </p:cNvPr>
          <p:cNvCxnSpPr>
            <a:cxnSpLocks/>
          </p:cNvCxnSpPr>
          <p:nvPr/>
        </p:nvCxnSpPr>
        <p:spPr>
          <a:xfrm>
            <a:off x="4572000" y="2025425"/>
            <a:ext cx="1656184" cy="72008"/>
          </a:xfrm>
          <a:prstGeom prst="straightConnector1">
            <a:avLst/>
          </a:prstGeom>
          <a:ln>
            <a:solidFill>
              <a:srgbClr val="00B05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Gerade Verbindung mit Pfeil 14">
            <a:extLst>
              <a:ext uri="{FF2B5EF4-FFF2-40B4-BE49-F238E27FC236}">
                <a16:creationId xmlns:a16="http://schemas.microsoft.com/office/drawing/2014/main" id="{CA6290D3-E574-D957-C617-E5E19F9E5E67}"/>
              </a:ext>
            </a:extLst>
          </p:cNvPr>
          <p:cNvCxnSpPr>
            <a:cxnSpLocks/>
          </p:cNvCxnSpPr>
          <p:nvPr/>
        </p:nvCxnSpPr>
        <p:spPr>
          <a:xfrm>
            <a:off x="3650331" y="2859782"/>
            <a:ext cx="1925815" cy="307102"/>
          </a:xfrm>
          <a:prstGeom prst="straightConnector1">
            <a:avLst/>
          </a:prstGeom>
          <a:ln>
            <a:solidFill>
              <a:srgbClr val="00B05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Gerade Verbindung mit Pfeil 19">
            <a:extLst>
              <a:ext uri="{FF2B5EF4-FFF2-40B4-BE49-F238E27FC236}">
                <a16:creationId xmlns:a16="http://schemas.microsoft.com/office/drawing/2014/main" id="{9C317DA5-88D9-246A-54D7-56542F67CFE0}"/>
              </a:ext>
            </a:extLst>
          </p:cNvPr>
          <p:cNvCxnSpPr>
            <a:cxnSpLocks/>
          </p:cNvCxnSpPr>
          <p:nvPr/>
        </p:nvCxnSpPr>
        <p:spPr>
          <a:xfrm>
            <a:off x="4211960" y="2283718"/>
            <a:ext cx="2585786" cy="504056"/>
          </a:xfrm>
          <a:prstGeom prst="straightConnector1">
            <a:avLst/>
          </a:prstGeom>
          <a:ln>
            <a:solidFill>
              <a:srgbClr val="00B05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31" name="Grafik 30">
            <a:extLst>
              <a:ext uri="{FF2B5EF4-FFF2-40B4-BE49-F238E27FC236}">
                <a16:creationId xmlns:a16="http://schemas.microsoft.com/office/drawing/2014/main" id="{514BE07B-CAFB-3797-3B22-EA0CE7A2A1B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4129" y="3243792"/>
            <a:ext cx="2151206" cy="1456033"/>
          </a:xfrm>
          <a:prstGeom prst="rect">
            <a:avLst/>
          </a:prstGeom>
        </p:spPr>
      </p:pic>
      <p:sp>
        <p:nvSpPr>
          <p:cNvPr id="32" name="Textfeld 31">
            <a:extLst>
              <a:ext uri="{FF2B5EF4-FFF2-40B4-BE49-F238E27FC236}">
                <a16:creationId xmlns:a16="http://schemas.microsoft.com/office/drawing/2014/main" id="{5E5B6DAB-F844-FAAC-F570-BFFCF07EF8DF}"/>
              </a:ext>
            </a:extLst>
          </p:cNvPr>
          <p:cNvSpPr txBox="1"/>
          <p:nvPr/>
        </p:nvSpPr>
        <p:spPr>
          <a:xfrm>
            <a:off x="5830718" y="4668393"/>
            <a:ext cx="260227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noProof="0" dirty="0"/>
              <a:t>IMCC Interim report, 2024</a:t>
            </a:r>
          </a:p>
        </p:txBody>
      </p:sp>
      <p:pic>
        <p:nvPicPr>
          <p:cNvPr id="7" name="Grafik 6">
            <a:extLst>
              <a:ext uri="{FF2B5EF4-FFF2-40B4-BE49-F238E27FC236}">
                <a16:creationId xmlns:a16="http://schemas.microsoft.com/office/drawing/2014/main" id="{83F9BD4E-895B-DD03-049F-E72312672C2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58456" y="3598932"/>
            <a:ext cx="1800576" cy="13874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5062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DC4A255-798D-6289-A7CF-BF51501422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Inhaltsplatzhalter 1">
                <a:extLst>
                  <a:ext uri="{FF2B5EF4-FFF2-40B4-BE49-F238E27FC236}">
                    <a16:creationId xmlns:a16="http://schemas.microsoft.com/office/drawing/2014/main" id="{89EC2099-7AAD-5AE3-C904-320BA71D2B04}"/>
                  </a:ext>
                </a:extLst>
              </p:cNvPr>
              <p:cNvSpPr>
                <a:spLocks noGrp="1"/>
              </p:cNvSpPr>
              <p:nvPr>
                <p:ph sz="quarter" idx="12"/>
              </p:nvPr>
            </p:nvSpPr>
            <p:spPr/>
            <p:txBody>
              <a:bodyPr/>
              <a:lstStyle/>
              <a:p>
                <a:r>
                  <a:rPr lang="en-US" sz="2000" noProof="0" dirty="0"/>
                  <a:t>Developed transient electrodynamic FEM framework</a:t>
                </a:r>
              </a:p>
              <a:p>
                <a:r>
                  <a:rPr lang="en-US" sz="2000" noProof="0" dirty="0"/>
                  <a:t>Nonlinear constitutive relationship </a:t>
                </a:r>
                <a14:m>
                  <m:oMath xmlns:m="http://schemas.openxmlformats.org/officeDocument/2006/math">
                    <m:r>
                      <a:rPr lang="en-US" sz="2000" b="1" noProof="0" smtClean="0">
                        <a:latin typeface="Cambria Math" panose="02040503050406030204" pitchFamily="18" charset="0"/>
                      </a:rPr>
                      <m:t>𝐁</m:t>
                    </m:r>
                    <m:r>
                      <a:rPr lang="en-US" sz="2000" b="1" i="1" noProof="0" smtClean="0">
                        <a:latin typeface="Cambria Math" panose="02040503050406030204" pitchFamily="18" charset="0"/>
                      </a:rPr>
                      <m:t>→</m:t>
                    </m:r>
                    <m:r>
                      <a:rPr lang="en-US" sz="2000" b="1" noProof="0" smtClean="0">
                        <a:latin typeface="Cambria Math" panose="02040503050406030204" pitchFamily="18" charset="0"/>
                      </a:rPr>
                      <m:t>𝐇</m:t>
                    </m:r>
                  </m:oMath>
                </a14:m>
                <a:r>
                  <a:rPr lang="en-US" sz="2000" noProof="0" dirty="0"/>
                  <a:t> </a:t>
                </a:r>
              </a:p>
              <a:p>
                <a:pPr lvl="1"/>
                <a:r>
                  <a:rPr lang="en-US" sz="1600" noProof="0" dirty="0"/>
                  <a:t>Saturation</a:t>
                </a:r>
              </a:p>
              <a:p>
                <a:pPr lvl="1"/>
                <a:r>
                  <a:rPr lang="en-US" sz="1600" noProof="0" dirty="0"/>
                  <a:t>Hysteresis (Energy-based model)</a:t>
                </a:r>
              </a:p>
              <a:p>
                <a:pPr lvl="1"/>
                <a:r>
                  <a:rPr lang="en-US" sz="1600" noProof="0" dirty="0"/>
                  <a:t>Eddy currents</a:t>
                </a:r>
              </a:p>
              <a:p>
                <a:r>
                  <a:rPr lang="en-US" sz="2000" noProof="0" dirty="0"/>
                  <a:t>Detailed loss calculation in time and space</a:t>
                </a:r>
                <a:endParaRPr lang="en-US" sz="1600" noProof="0" dirty="0"/>
              </a:p>
              <a:p>
                <a:r>
                  <a:rPr lang="en-US" sz="2000" noProof="0" dirty="0"/>
                  <a:t>Maxwell‘s equations:</a:t>
                </a:r>
              </a:p>
              <a:p>
                <a:pPr lvl="1"/>
                <a:r>
                  <a:rPr lang="en-US" sz="1600" noProof="0" dirty="0"/>
                  <a:t>Magnetic Gauss: 	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US" sz="1600" b="0" i="0" noProof="0" smtClean="0">
                        <a:latin typeface="Cambria Math" panose="02040503050406030204" pitchFamily="18" charset="0"/>
                      </a:rPr>
                      <m:t>∇</m:t>
                    </m:r>
                    <m:r>
                      <a:rPr lang="en-US" sz="1600" b="0" i="1" noProof="0" smtClean="0">
                        <a:latin typeface="Cambria Math" panose="02040503050406030204" pitchFamily="18" charset="0"/>
                      </a:rPr>
                      <m:t>⋅</m:t>
                    </m:r>
                    <m:r>
                      <a:rPr lang="en-US" sz="1600" b="1" i="0" noProof="0" smtClean="0">
                        <a:latin typeface="Cambria Math" panose="02040503050406030204" pitchFamily="18" charset="0"/>
                      </a:rPr>
                      <m:t>𝐁</m:t>
                    </m:r>
                    <m:r>
                      <a:rPr lang="en-US" sz="1600" b="0" i="0" noProof="0" smtClean="0">
                        <a:latin typeface="Cambria Math" panose="02040503050406030204" pitchFamily="18" charset="0"/>
                      </a:rPr>
                      <m:t>=0    </m:t>
                    </m:r>
                    <m:r>
                      <a:rPr lang="en-US" sz="1600" b="0" i="1" noProof="0" smtClean="0">
                        <a:latin typeface="Cambria Math" panose="02040503050406030204" pitchFamily="18" charset="0"/>
                      </a:rPr>
                      <m:t>    ⇒     </m:t>
                    </m:r>
                    <m:r>
                      <a:rPr lang="en-US" sz="1600" b="1" i="0" noProof="0" smtClean="0">
                        <a:latin typeface="Cambria Math" panose="02040503050406030204" pitchFamily="18" charset="0"/>
                      </a:rPr>
                      <m:t>𝐁</m:t>
                    </m:r>
                    <m:r>
                      <a:rPr lang="en-US" sz="1600" b="0" i="0" noProof="0" smtClean="0">
                        <a:latin typeface="Cambria Math" panose="02040503050406030204" pitchFamily="18" charset="0"/>
                      </a:rPr>
                      <m:t>=</m:t>
                    </m:r>
                    <m:r>
                      <m:rPr>
                        <m:sty m:val="p"/>
                      </m:rPr>
                      <a:rPr lang="en-US" sz="1600" b="0" i="0" noProof="0" smtClean="0">
                        <a:latin typeface="Cambria Math" panose="02040503050406030204" pitchFamily="18" charset="0"/>
                      </a:rPr>
                      <m:t>∇</m:t>
                    </m:r>
                    <m:r>
                      <a:rPr lang="en-US" sz="1600" b="0" i="1" noProof="0" smtClean="0">
                        <a:latin typeface="Cambria Math" panose="02040503050406030204" pitchFamily="18" charset="0"/>
                      </a:rPr>
                      <m:t>×</m:t>
                    </m:r>
                    <m:r>
                      <a:rPr lang="en-US" sz="1600" b="1" i="0" noProof="0" smtClean="0">
                        <a:latin typeface="Cambria Math" panose="02040503050406030204" pitchFamily="18" charset="0"/>
                      </a:rPr>
                      <m:t>𝐀</m:t>
                    </m:r>
                    <m:r>
                      <a:rPr lang="en-US" sz="1600" b="0" i="1" noProof="0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US" sz="1600" noProof="0" dirty="0"/>
                  <a:t> 	</a:t>
                </a:r>
              </a:p>
              <a:p>
                <a:pPr lvl="1"/>
                <a:r>
                  <a:rPr lang="en-US" sz="1600" noProof="0" dirty="0"/>
                  <a:t>Faraday-Lenz:   	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US" sz="1600" b="0" i="0" noProof="0" smtClean="0">
                        <a:latin typeface="Cambria Math" panose="02040503050406030204" pitchFamily="18" charset="0"/>
                      </a:rPr>
                      <m:t>∇</m:t>
                    </m:r>
                    <m:r>
                      <a:rPr lang="en-US" sz="1600" b="0" i="1" noProof="0" smtClean="0">
                        <a:latin typeface="Cambria Math" panose="02040503050406030204" pitchFamily="18" charset="0"/>
                      </a:rPr>
                      <m:t>×</m:t>
                    </m:r>
                    <m:r>
                      <a:rPr lang="en-US" sz="1600" b="1" i="0" noProof="0" smtClean="0">
                        <a:latin typeface="Cambria Math" panose="02040503050406030204" pitchFamily="18" charset="0"/>
                      </a:rPr>
                      <m:t>𝐄</m:t>
                    </m:r>
                    <m:r>
                      <a:rPr lang="en-US" sz="1600" b="0" i="0" noProof="0" smtClean="0">
                        <a:latin typeface="Cambria Math" panose="02040503050406030204" pitchFamily="18" charset="0"/>
                      </a:rPr>
                      <m:t>=−</m:t>
                    </m:r>
                    <m:acc>
                      <m:accPr>
                        <m:chr m:val="̇"/>
                        <m:ctrlPr>
                          <a:rPr lang="en-US" sz="1600" b="0" i="1" noProof="0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sz="1600" b="1" i="0" noProof="0" smtClean="0">
                            <a:latin typeface="Cambria Math" panose="02040503050406030204" pitchFamily="18" charset="0"/>
                          </a:rPr>
                          <m:t>𝐁</m:t>
                        </m:r>
                      </m:e>
                    </m:acc>
                    <m:r>
                      <a:rPr lang="en-US" sz="1600" b="0" i="0" noProof="0" smtClean="0">
                        <a:latin typeface="Cambria Math" panose="02040503050406030204" pitchFamily="18" charset="0"/>
                      </a:rPr>
                      <m:t>  </m:t>
                    </m:r>
                    <m:r>
                      <a:rPr lang="en-US" sz="1600" b="0" i="1" noProof="0" smtClean="0">
                        <a:latin typeface="Cambria Math" panose="02040503050406030204" pitchFamily="18" charset="0"/>
                      </a:rPr>
                      <m:t>⇒      </m:t>
                    </m:r>
                    <m:r>
                      <a:rPr lang="en-US" sz="1600" b="1" i="0" noProof="0" smtClean="0">
                        <a:latin typeface="Cambria Math" panose="02040503050406030204" pitchFamily="18" charset="0"/>
                      </a:rPr>
                      <m:t>𝐄</m:t>
                    </m:r>
                    <m:r>
                      <a:rPr lang="en-US" sz="1600" b="0" i="1" noProof="0" smtClean="0">
                        <a:latin typeface="Cambria Math" panose="02040503050406030204" pitchFamily="18" charset="0"/>
                      </a:rPr>
                      <m:t>=−</m:t>
                    </m:r>
                    <m:acc>
                      <m:accPr>
                        <m:chr m:val="̇"/>
                        <m:ctrlPr>
                          <a:rPr lang="en-US" sz="1600" i="1" noProof="0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sz="1600" b="1" i="0" noProof="0" smtClean="0">
                            <a:latin typeface="Cambria Math" panose="02040503050406030204" pitchFamily="18" charset="0"/>
                          </a:rPr>
                          <m:t>𝐀</m:t>
                        </m:r>
                      </m:e>
                    </m:acc>
                    <m:r>
                      <a:rPr lang="en-US" sz="1600" b="1" i="0" noProof="0" smtClean="0">
                        <a:latin typeface="Cambria Math" panose="02040503050406030204" pitchFamily="18" charset="0"/>
                      </a:rPr>
                      <m:t>−</m:t>
                    </m:r>
                    <m:r>
                      <m:rPr>
                        <m:sty m:val="p"/>
                      </m:rPr>
                      <a:rPr lang="en-US" sz="1600" b="0" i="0" noProof="0" smtClean="0">
                        <a:latin typeface="Cambria Math" panose="02040503050406030204" pitchFamily="18" charset="0"/>
                      </a:rPr>
                      <m:t>∇</m:t>
                    </m:r>
                    <m:r>
                      <a:rPr lang="en-US" sz="1600" b="1" i="1" noProof="0" smtClean="0">
                        <a:latin typeface="Cambria Math" panose="02040503050406030204" pitchFamily="18" charset="0"/>
                      </a:rPr>
                      <m:t>𝝋</m:t>
                    </m:r>
                  </m:oMath>
                </a14:m>
                <a:r>
                  <a:rPr lang="en-US" sz="1600" noProof="0" dirty="0"/>
                  <a:t> </a:t>
                </a:r>
              </a:p>
              <a:p>
                <a:pPr lvl="1"/>
                <a:r>
                  <a:rPr lang="en-US" sz="1600" noProof="0" dirty="0"/>
                  <a:t>Ampère: 	  	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US" sz="1600" b="0" i="0" noProof="0" smtClean="0">
                        <a:latin typeface="Cambria Math" panose="02040503050406030204" pitchFamily="18" charset="0"/>
                      </a:rPr>
                      <m:t>∇</m:t>
                    </m:r>
                    <m:r>
                      <a:rPr lang="en-US" sz="1600" b="0" i="1" noProof="0" smtClean="0">
                        <a:latin typeface="Cambria Math" panose="02040503050406030204" pitchFamily="18" charset="0"/>
                      </a:rPr>
                      <m:t>×</m:t>
                    </m:r>
                    <m:r>
                      <a:rPr lang="en-US" sz="1600" b="1" i="0" noProof="0" smtClean="0">
                        <a:latin typeface="Cambria Math" panose="02040503050406030204" pitchFamily="18" charset="0"/>
                      </a:rPr>
                      <m:t>𝐇</m:t>
                    </m:r>
                    <m:r>
                      <a:rPr lang="en-US" sz="1600" b="0" i="0" noProof="0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US" sz="1600" b="1" i="0" noProof="0" smtClean="0">
                        <a:latin typeface="Cambria Math" panose="02040503050406030204" pitchFamily="18" charset="0"/>
                      </a:rPr>
                      <m:t>𝐉</m:t>
                    </m:r>
                  </m:oMath>
                </a14:m>
                <a:endParaRPr lang="en-US" sz="2000" noProof="0" dirty="0"/>
              </a:p>
              <a:p>
                <a:r>
                  <a:rPr lang="en-US" sz="2000" noProof="0" dirty="0"/>
                  <a:t>Ohm‘s law: </a:t>
                </a:r>
                <a14:m>
                  <m:oMath xmlns:m="http://schemas.openxmlformats.org/officeDocument/2006/math">
                    <m:r>
                      <a:rPr lang="en-US" sz="2000" b="1" i="0" noProof="0" smtClean="0">
                        <a:latin typeface="Cambria Math" panose="02040503050406030204" pitchFamily="18" charset="0"/>
                      </a:rPr>
                      <m:t>𝐉</m:t>
                    </m:r>
                    <m:r>
                      <a:rPr lang="en-US" sz="2000" b="1" i="0" noProof="0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US" sz="2000" b="0" i="1" noProof="0" smtClean="0">
                        <a:latin typeface="Cambria Math" panose="02040503050406030204" pitchFamily="18" charset="0"/>
                      </a:rPr>
                      <m:t>𝜎</m:t>
                    </m:r>
                    <m:r>
                      <a:rPr lang="en-US" sz="2000" b="1" i="0" noProof="0" smtClean="0">
                        <a:latin typeface="Cambria Math" panose="02040503050406030204" pitchFamily="18" charset="0"/>
                      </a:rPr>
                      <m:t>𝐄</m:t>
                    </m:r>
                    <m:r>
                      <a:rPr lang="en-US" sz="2000" b="1" i="0" noProof="0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US" sz="2000" i="1" noProof="0" smtClean="0">
                        <a:latin typeface="Cambria Math" panose="02040503050406030204" pitchFamily="18" charset="0"/>
                      </a:rPr>
                      <m:t>−</m:t>
                    </m:r>
                    <m:r>
                      <a:rPr lang="en-US" sz="2000" b="0" i="1" noProof="0" smtClean="0">
                        <a:latin typeface="Cambria Math" panose="02040503050406030204" pitchFamily="18" charset="0"/>
                      </a:rPr>
                      <m:t>𝜎</m:t>
                    </m:r>
                    <m:acc>
                      <m:accPr>
                        <m:chr m:val="̇"/>
                        <m:ctrlPr>
                          <a:rPr lang="en-US" sz="2000" i="1" noProof="0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sz="2000" b="1" noProof="0" smtClean="0">
                            <a:latin typeface="Cambria Math" panose="02040503050406030204" pitchFamily="18" charset="0"/>
                          </a:rPr>
                          <m:t>𝐀</m:t>
                        </m:r>
                      </m:e>
                    </m:acc>
                    <m:r>
                      <a:rPr lang="en-US" sz="2000" b="1" noProof="0" smtClean="0">
                        <a:latin typeface="Cambria Math" panose="02040503050406030204" pitchFamily="18" charset="0"/>
                      </a:rPr>
                      <m:t>−</m:t>
                    </m:r>
                    <m:r>
                      <a:rPr lang="en-US" sz="2000" b="0" i="1" noProof="0" smtClean="0">
                        <a:latin typeface="Cambria Math" panose="02040503050406030204" pitchFamily="18" charset="0"/>
                      </a:rPr>
                      <m:t>𝜎</m:t>
                    </m:r>
                    <m:r>
                      <m:rPr>
                        <m:sty m:val="p"/>
                      </m:rPr>
                      <a:rPr lang="en-US" sz="2000" noProof="0" smtClean="0">
                        <a:latin typeface="Cambria Math" panose="02040503050406030204" pitchFamily="18" charset="0"/>
                      </a:rPr>
                      <m:t>∇</m:t>
                    </m:r>
                    <m:r>
                      <a:rPr lang="en-US" sz="2000" b="1" i="1" noProof="0" smtClean="0">
                        <a:latin typeface="Cambria Math" panose="02040503050406030204" pitchFamily="18" charset="0"/>
                      </a:rPr>
                      <m:t>𝝋</m:t>
                    </m:r>
                  </m:oMath>
                </a14:m>
                <a:endParaRPr lang="en-US" sz="1400" noProof="0" dirty="0"/>
              </a:p>
              <a:p>
                <a:pPr marL="0" indent="0">
                  <a:buNone/>
                </a:pPr>
                <a:endParaRPr lang="en-US" sz="1400" noProof="0" dirty="0"/>
              </a:p>
              <a:p>
                <a:pPr marL="0" indent="0">
                  <a:buNone/>
                </a:pPr>
                <a:endParaRPr lang="en-US" sz="1400" noProof="0" dirty="0"/>
              </a:p>
              <a:p>
                <a:pPr lvl="1"/>
                <a:endParaRPr lang="en-US" sz="1800" noProof="0" dirty="0"/>
              </a:p>
              <a:p>
                <a:endParaRPr lang="en-US" sz="2000" noProof="0" dirty="0"/>
              </a:p>
              <a:p>
                <a:endParaRPr lang="en-US" sz="2000" noProof="0" dirty="0"/>
              </a:p>
            </p:txBody>
          </p:sp>
        </mc:Choice>
        <mc:Fallback xmlns="">
          <p:sp>
            <p:nvSpPr>
              <p:cNvPr id="2" name="Inhaltsplatzhalter 1">
                <a:extLst>
                  <a:ext uri="{FF2B5EF4-FFF2-40B4-BE49-F238E27FC236}">
                    <a16:creationId xmlns:a16="http://schemas.microsoft.com/office/drawing/2014/main" id="{89EC2099-7AAD-5AE3-C904-320BA71D2B04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12"/>
              </p:nvPr>
            </p:nvSpPr>
            <p:spPr>
              <a:blipFill>
                <a:blip r:embed="rId3"/>
                <a:stretch>
                  <a:fillRect l="-660" t="-965"/>
                </a:stretch>
              </a:blipFill>
            </p:spPr>
            <p:txBody>
              <a:bodyPr/>
              <a:lstStyle/>
              <a:p>
                <a:r>
                  <a:rPr lang="de-DE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94D48624-EAA4-7603-C6C6-5C3F90C2673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74172A1-1CBF-0B40-9234-7D4D80EC19EA}" type="slidenum">
              <a:rPr lang="en-US" noProof="0" smtClean="0"/>
              <a:pPr/>
              <a:t>3</a:t>
            </a:fld>
            <a:endParaRPr lang="en-US" noProof="0" dirty="0"/>
          </a:p>
        </p:txBody>
      </p:sp>
      <p:sp>
        <p:nvSpPr>
          <p:cNvPr id="4" name="Titel 3">
            <a:extLst>
              <a:ext uri="{FF2B5EF4-FFF2-40B4-BE49-F238E27FC236}">
                <a16:creationId xmlns:a16="http://schemas.microsoft.com/office/drawing/2014/main" id="{97DA4445-AF03-83A6-2872-868C3F9A1B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 dirty="0"/>
              <a:t>Numerical Modeling - Maxwell</a:t>
            </a:r>
          </a:p>
        </p:txBody>
      </p:sp>
      <p:pic>
        <p:nvPicPr>
          <p:cNvPr id="35" name="Grafik 34" descr="Ein Bild, das Bart, Porträt, Mann, Menschliches Gesicht enthält.&#10;&#10;KI-generierte Inhalte können fehlerhaft sein.">
            <a:extLst>
              <a:ext uri="{FF2B5EF4-FFF2-40B4-BE49-F238E27FC236}">
                <a16:creationId xmlns:a16="http://schemas.microsoft.com/office/drawing/2014/main" id="{54B5185E-E8B7-193B-9327-A89330E80D3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23935" y="3276154"/>
            <a:ext cx="1369050" cy="1536352"/>
          </a:xfrm>
          <a:prstGeom prst="rect">
            <a:avLst/>
          </a:prstGeom>
        </p:spPr>
      </p:pic>
      <p:pic>
        <p:nvPicPr>
          <p:cNvPr id="6" name="Grafik 5">
            <a:extLst>
              <a:ext uri="{FF2B5EF4-FFF2-40B4-BE49-F238E27FC236}">
                <a16:creationId xmlns:a16="http://schemas.microsoft.com/office/drawing/2014/main" id="{A875E756-3E5D-37C9-47CD-9B978C6CDF2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40892" y="1583928"/>
            <a:ext cx="3613897" cy="857250"/>
          </a:xfrm>
          <a:prstGeom prst="rect">
            <a:avLst/>
          </a:prstGeom>
        </p:spPr>
      </p:pic>
      <p:sp>
        <p:nvSpPr>
          <p:cNvPr id="8" name="Textfeld 7">
            <a:extLst>
              <a:ext uri="{FF2B5EF4-FFF2-40B4-BE49-F238E27FC236}">
                <a16:creationId xmlns:a16="http://schemas.microsoft.com/office/drawing/2014/main" id="{EA9FC15C-5DA7-372D-A59F-193A739F1BD1}"/>
              </a:ext>
            </a:extLst>
          </p:cNvPr>
          <p:cNvSpPr txBox="1"/>
          <p:nvPr/>
        </p:nvSpPr>
        <p:spPr>
          <a:xfrm>
            <a:off x="5216987" y="2545318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noProof="0" dirty="0">
                <a:hlinkClick r:id="rId6"/>
              </a:rPr>
              <a:t>10.1109/TMAG.2025.3639643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7480427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Inhaltsplatzhalter 1">
            <a:extLst>
              <a:ext uri="{FF2B5EF4-FFF2-40B4-BE49-F238E27FC236}">
                <a16:creationId xmlns:a16="http://schemas.microsoft.com/office/drawing/2014/main" id="{DA11D3BF-62DD-A1B1-30F0-3B1F648E672F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457200" y="784811"/>
            <a:ext cx="8305800" cy="3795712"/>
          </a:xfrm>
        </p:spPr>
        <p:txBody>
          <a:bodyPr/>
          <a:lstStyle/>
          <a:p>
            <a:r>
              <a:rPr lang="en-US" sz="1800" noProof="0" dirty="0"/>
              <a:t>In-house software allows in depth analysis</a:t>
            </a:r>
          </a:p>
          <a:p>
            <a:pPr marL="0" indent="0">
              <a:buNone/>
            </a:pPr>
            <a:r>
              <a:rPr lang="en-US" sz="1800" dirty="0"/>
              <a:t>	</a:t>
            </a:r>
            <a:r>
              <a:rPr lang="en-US" sz="1800" noProof="0" dirty="0"/>
              <a:t>of local behavior in time and space</a:t>
            </a:r>
          </a:p>
          <a:p>
            <a:r>
              <a:rPr lang="en-US" sz="1800" noProof="0" dirty="0"/>
              <a:t>Runtime ~ O(30min)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08CC2D03-5525-51FD-5540-EAAB1B39BAD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74172A1-1CBF-0B40-9234-7D4D80EC19EA}" type="slidenum">
              <a:rPr lang="en-US" noProof="0" smtClean="0"/>
              <a:pPr/>
              <a:t>4</a:t>
            </a:fld>
            <a:endParaRPr lang="en-US" noProof="0" dirty="0"/>
          </a:p>
        </p:txBody>
      </p:sp>
      <p:sp>
        <p:nvSpPr>
          <p:cNvPr id="4" name="Titel 3">
            <a:extLst>
              <a:ext uri="{FF2B5EF4-FFF2-40B4-BE49-F238E27FC236}">
                <a16:creationId xmlns:a16="http://schemas.microsoft.com/office/drawing/2014/main" id="{E30BFB60-7C93-80B2-BB0B-5F554807FB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 dirty="0"/>
              <a:t>Insights of FEM Analysis</a:t>
            </a:r>
          </a:p>
        </p:txBody>
      </p:sp>
      <p:pic>
        <p:nvPicPr>
          <p:cNvPr id="5" name="Grafik 4">
            <a:extLst>
              <a:ext uri="{FF2B5EF4-FFF2-40B4-BE49-F238E27FC236}">
                <a16:creationId xmlns:a16="http://schemas.microsoft.com/office/drawing/2014/main" id="{D93710AE-8AD6-F321-2576-5E998CFB039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05144" y="2599008"/>
            <a:ext cx="2668507" cy="1873760"/>
          </a:xfrm>
          <a:prstGeom prst="rect">
            <a:avLst/>
          </a:prstGeom>
        </p:spPr>
      </p:pic>
      <p:pic>
        <p:nvPicPr>
          <p:cNvPr id="6" name="Inhaltsplatzhalter 11" descr="Ein Bild, das Text, Reihe, Diagramm, parallel enthält.&#10;&#10;KI-generierte Inhalte können fehlerhaft sein.">
            <a:extLst>
              <a:ext uri="{FF2B5EF4-FFF2-40B4-BE49-F238E27FC236}">
                <a16:creationId xmlns:a16="http://schemas.microsoft.com/office/drawing/2014/main" id="{34F26564-33C4-E59C-9F90-53F2552162A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95278" y="1752934"/>
            <a:ext cx="2054707" cy="1069140"/>
          </a:xfrm>
          <a:prstGeom prst="rect">
            <a:avLst/>
          </a:prstGeom>
        </p:spPr>
      </p:pic>
      <p:sp>
        <p:nvSpPr>
          <p:cNvPr id="7" name="Textfeld 6">
            <a:extLst>
              <a:ext uri="{FF2B5EF4-FFF2-40B4-BE49-F238E27FC236}">
                <a16:creationId xmlns:a16="http://schemas.microsoft.com/office/drawing/2014/main" id="{3AAFA3FE-EF12-A424-5788-293430D52363}"/>
              </a:ext>
            </a:extLst>
          </p:cNvPr>
          <p:cNvSpPr txBox="1"/>
          <p:nvPr/>
        </p:nvSpPr>
        <p:spPr>
          <a:xfrm>
            <a:off x="5163785" y="4533602"/>
            <a:ext cx="289053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noProof="0" dirty="0"/>
              <a:t>Loss density of single pulse (J/m³)</a:t>
            </a:r>
          </a:p>
        </p:txBody>
      </p:sp>
      <p:pic>
        <p:nvPicPr>
          <p:cNvPr id="8" name="Inhaltsplatzhalter 6">
            <a:extLst>
              <a:ext uri="{FF2B5EF4-FFF2-40B4-BE49-F238E27FC236}">
                <a16:creationId xmlns:a16="http://schemas.microsoft.com/office/drawing/2014/main" id="{71A3052F-00CE-4C1D-5DF4-C334E283143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49985" y="680633"/>
            <a:ext cx="2071408" cy="1899633"/>
          </a:xfrm>
          <a:prstGeom prst="rect">
            <a:avLst/>
          </a:prstGeom>
        </p:spPr>
      </p:pic>
      <p:pic>
        <p:nvPicPr>
          <p:cNvPr id="9" name="Grafik 8">
            <a:extLst>
              <a:ext uri="{FF2B5EF4-FFF2-40B4-BE49-F238E27FC236}">
                <a16:creationId xmlns:a16="http://schemas.microsoft.com/office/drawing/2014/main" id="{A7207726-AF0F-5EAF-9E6F-D82C261DF54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74222" y="720639"/>
            <a:ext cx="1988778" cy="1823855"/>
          </a:xfrm>
          <a:prstGeom prst="rect">
            <a:avLst/>
          </a:prstGeom>
        </p:spPr>
      </p:pic>
      <p:cxnSp>
        <p:nvCxnSpPr>
          <p:cNvPr id="11" name="Gerade Verbindung mit Pfeil 10">
            <a:extLst>
              <a:ext uri="{FF2B5EF4-FFF2-40B4-BE49-F238E27FC236}">
                <a16:creationId xmlns:a16="http://schemas.microsoft.com/office/drawing/2014/main" id="{73D6519F-155F-5B27-EA36-F7934AEE2D51}"/>
              </a:ext>
            </a:extLst>
          </p:cNvPr>
          <p:cNvCxnSpPr>
            <a:cxnSpLocks/>
            <a:stCxn id="8" idx="2"/>
          </p:cNvCxnSpPr>
          <p:nvPr/>
        </p:nvCxnSpPr>
        <p:spPr>
          <a:xfrm flipH="1">
            <a:off x="5292080" y="2580266"/>
            <a:ext cx="193609" cy="710910"/>
          </a:xfrm>
          <a:prstGeom prst="straightConnector1">
            <a:avLst/>
          </a:prstGeom>
          <a:ln>
            <a:solidFill>
              <a:srgbClr val="00B05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Gerade Verbindung mit Pfeil 15">
            <a:extLst>
              <a:ext uri="{FF2B5EF4-FFF2-40B4-BE49-F238E27FC236}">
                <a16:creationId xmlns:a16="http://schemas.microsoft.com/office/drawing/2014/main" id="{AEB39E79-9E48-C2F8-E14A-4E40028FC6E4}"/>
              </a:ext>
            </a:extLst>
          </p:cNvPr>
          <p:cNvCxnSpPr>
            <a:cxnSpLocks/>
            <a:stCxn id="9" idx="2"/>
          </p:cNvCxnSpPr>
          <p:nvPr/>
        </p:nvCxnSpPr>
        <p:spPr>
          <a:xfrm flipH="1">
            <a:off x="6751887" y="2544494"/>
            <a:ext cx="1016724" cy="891352"/>
          </a:xfrm>
          <a:prstGeom prst="straightConnector1">
            <a:avLst/>
          </a:prstGeom>
          <a:ln>
            <a:solidFill>
              <a:srgbClr val="00B05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0" name="Textfeld 9">
            <a:extLst>
              <a:ext uri="{FF2B5EF4-FFF2-40B4-BE49-F238E27FC236}">
                <a16:creationId xmlns:a16="http://schemas.microsoft.com/office/drawing/2014/main" id="{EF077C7F-D3CA-EFB3-7974-8E4BD1D21DCD}"/>
              </a:ext>
            </a:extLst>
          </p:cNvPr>
          <p:cNvSpPr txBox="1"/>
          <p:nvPr/>
        </p:nvSpPr>
        <p:spPr>
          <a:xfrm>
            <a:off x="4751973" y="692173"/>
            <a:ext cx="160314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noProof="0" dirty="0"/>
              <a:t>First cycle differs due to</a:t>
            </a:r>
          </a:p>
          <a:p>
            <a:r>
              <a:rPr lang="en-US" sz="1000" i="1" noProof="0" dirty="0"/>
              <a:t>wrong </a:t>
            </a:r>
            <a:r>
              <a:rPr lang="en-US" sz="1000" noProof="0" dirty="0"/>
              <a:t>initial state</a:t>
            </a:r>
          </a:p>
        </p:txBody>
      </p:sp>
      <p:cxnSp>
        <p:nvCxnSpPr>
          <p:cNvPr id="13" name="Gerade Verbindung mit Pfeil 12">
            <a:extLst>
              <a:ext uri="{FF2B5EF4-FFF2-40B4-BE49-F238E27FC236}">
                <a16:creationId xmlns:a16="http://schemas.microsoft.com/office/drawing/2014/main" id="{0FF552E9-F711-7DCC-5304-CC5A05C26424}"/>
              </a:ext>
            </a:extLst>
          </p:cNvPr>
          <p:cNvCxnSpPr>
            <a:cxnSpLocks/>
            <a:stCxn id="10" idx="2"/>
          </p:cNvCxnSpPr>
          <p:nvPr/>
        </p:nvCxnSpPr>
        <p:spPr>
          <a:xfrm flipH="1">
            <a:off x="5553547" y="1092283"/>
            <a:ext cx="1" cy="359038"/>
          </a:xfrm>
          <a:prstGeom prst="straightConnector1">
            <a:avLst/>
          </a:prstGeom>
          <a:ln>
            <a:solidFill>
              <a:srgbClr val="00B05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17" name="Grafik 16" descr="Ein Bild, das Text, Screenshot, Rechteck, Farbigkeit enthält.&#10;&#10;KI-generierte Inhalte können fehlerhaft sein.">
            <a:extLst>
              <a:ext uri="{FF2B5EF4-FFF2-40B4-BE49-F238E27FC236}">
                <a16:creationId xmlns:a16="http://schemas.microsoft.com/office/drawing/2014/main" id="{6E31541E-D3D1-7ABB-C475-C5DE1CA32CC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58922" y="2688776"/>
            <a:ext cx="3170015" cy="2377511"/>
          </a:xfrm>
          <a:prstGeom prst="rect">
            <a:avLst/>
          </a:prstGeom>
        </p:spPr>
      </p:pic>
      <p:sp>
        <p:nvSpPr>
          <p:cNvPr id="12" name="Textfeld 11">
            <a:extLst>
              <a:ext uri="{FF2B5EF4-FFF2-40B4-BE49-F238E27FC236}">
                <a16:creationId xmlns:a16="http://schemas.microsoft.com/office/drawing/2014/main" id="{08EBF1CB-F5AC-20A1-A712-5236A7B06A36}"/>
              </a:ext>
            </a:extLst>
          </p:cNvPr>
          <p:cNvSpPr txBox="1"/>
          <p:nvPr/>
        </p:nvSpPr>
        <p:spPr>
          <a:xfrm>
            <a:off x="629126" y="1851670"/>
            <a:ext cx="11521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noProof="0" dirty="0"/>
              <a:t>Peak excitation current: 50kAt (12.5kA per bar)</a:t>
            </a:r>
          </a:p>
          <a:p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2454846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3349F55-B08C-D8C5-8318-38F76852572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nhaltsplatzhalter 5" descr="Ein Bild, das Text, Diagramm, Reihe, Screenshot enthält.&#10;&#10;KI-generierte Inhalte können fehlerhaft sein.">
            <a:extLst>
              <a:ext uri="{FF2B5EF4-FFF2-40B4-BE49-F238E27FC236}">
                <a16:creationId xmlns:a16="http://schemas.microsoft.com/office/drawing/2014/main" id="{8F926F6F-C178-CA14-1C8F-5BA918C9A38A}"/>
              </a:ext>
            </a:extLst>
          </p:cNvPr>
          <p:cNvPicPr>
            <a:picLocks noGrp="1" noChangeAspect="1"/>
          </p:cNvPicPr>
          <p:nvPr>
            <p:ph sz="quarter" idx="12"/>
          </p:nvPr>
        </p:nvPicPr>
        <p:blipFill>
          <a:blip r:embed="rId2"/>
          <a:stretch>
            <a:fillRect/>
          </a:stretch>
        </p:blipFill>
        <p:spPr>
          <a:xfrm>
            <a:off x="596456" y="1224678"/>
            <a:ext cx="2520000" cy="1311249"/>
          </a:xfrm>
        </p:spPr>
      </p:pic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0A799196-46F6-F2B0-A708-4B223C4AEBC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74172A1-1CBF-0B40-9234-7D4D80EC19EA}" type="slidenum">
              <a:rPr lang="en-US" noProof="0" smtClean="0"/>
              <a:pPr/>
              <a:t>5</a:t>
            </a:fld>
            <a:endParaRPr lang="en-US" noProof="0" dirty="0"/>
          </a:p>
        </p:txBody>
      </p:sp>
      <p:sp>
        <p:nvSpPr>
          <p:cNvPr id="4" name="Titel 3">
            <a:extLst>
              <a:ext uri="{FF2B5EF4-FFF2-40B4-BE49-F238E27FC236}">
                <a16:creationId xmlns:a16="http://schemas.microsoft.com/office/drawing/2014/main" id="{63ED29CC-130C-4AAE-611B-DA2D025837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 dirty="0"/>
              <a:t>Losses per Period</a:t>
            </a:r>
          </a:p>
        </p:txBody>
      </p:sp>
      <p:sp>
        <p:nvSpPr>
          <p:cNvPr id="9" name="Textfeld 8">
            <a:extLst>
              <a:ext uri="{FF2B5EF4-FFF2-40B4-BE49-F238E27FC236}">
                <a16:creationId xmlns:a16="http://schemas.microsoft.com/office/drawing/2014/main" id="{EA8C8C4F-23F5-BBBA-3D87-AC4A6242411B}"/>
              </a:ext>
            </a:extLst>
          </p:cNvPr>
          <p:cNvSpPr txBox="1"/>
          <p:nvPr/>
        </p:nvSpPr>
        <p:spPr>
          <a:xfrm>
            <a:off x="226076" y="3980855"/>
            <a:ext cx="296529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noProof="0" dirty="0"/>
              <a:t>Copper loss: 75.93 J/m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noProof="0" dirty="0"/>
              <a:t>Titanium loss: 16.46 J/m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noProof="0" dirty="0"/>
              <a:t>Iron loss: 25.11 J/m</a:t>
            </a:r>
          </a:p>
        </p:txBody>
      </p:sp>
      <p:pic>
        <p:nvPicPr>
          <p:cNvPr id="11" name="Inhaltsplatzhalter 11" descr="Ein Bild, das Text, Reihe, Diagramm, parallel enthält.&#10;&#10;KI-generierte Inhalte können fehlerhaft sein.">
            <a:extLst>
              <a:ext uri="{FF2B5EF4-FFF2-40B4-BE49-F238E27FC236}">
                <a16:creationId xmlns:a16="http://schemas.microsoft.com/office/drawing/2014/main" id="{36B8C867-23D5-81A9-DE61-7E523434435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7116" y="1225527"/>
            <a:ext cx="2518369" cy="1310400"/>
          </a:xfrm>
          <a:prstGeom prst="rect">
            <a:avLst/>
          </a:prstGeom>
        </p:spPr>
      </p:pic>
      <p:sp>
        <p:nvSpPr>
          <p:cNvPr id="13" name="Textfeld 12">
            <a:extLst>
              <a:ext uri="{FF2B5EF4-FFF2-40B4-BE49-F238E27FC236}">
                <a16:creationId xmlns:a16="http://schemas.microsoft.com/office/drawing/2014/main" id="{BCD0033E-BCC1-10E3-1ED4-2FEDC469F22D}"/>
              </a:ext>
            </a:extLst>
          </p:cNvPr>
          <p:cNvSpPr txBox="1"/>
          <p:nvPr/>
        </p:nvSpPr>
        <p:spPr>
          <a:xfrm>
            <a:off x="3191375" y="3980855"/>
            <a:ext cx="296529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noProof="0" dirty="0"/>
              <a:t>Copper loss: 69.21 J/m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noProof="0" dirty="0"/>
              <a:t>Titanium loss: 16.43 J/m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noProof="0" dirty="0"/>
              <a:t>Iron loss: 22.89 J/m</a:t>
            </a:r>
          </a:p>
        </p:txBody>
      </p:sp>
      <p:pic>
        <p:nvPicPr>
          <p:cNvPr id="14" name="Inhaltsplatzhalter 9" descr="Ein Bild, das Text, Reihe, Diagramm, parallel enthält.&#10;&#10;KI-generierte Inhalte können fehlerhaft sein.">
            <a:extLst>
              <a:ext uri="{FF2B5EF4-FFF2-40B4-BE49-F238E27FC236}">
                <a16:creationId xmlns:a16="http://schemas.microsoft.com/office/drawing/2014/main" id="{CA5B36F6-4F64-8243-BCEA-34805F5228F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61528" y="1246862"/>
            <a:ext cx="2520000" cy="1311249"/>
          </a:xfrm>
          <a:prstGeom prst="rect">
            <a:avLst/>
          </a:prstGeom>
        </p:spPr>
      </p:pic>
      <p:sp>
        <p:nvSpPr>
          <p:cNvPr id="18" name="Textfeld 17">
            <a:extLst>
              <a:ext uri="{FF2B5EF4-FFF2-40B4-BE49-F238E27FC236}">
                <a16:creationId xmlns:a16="http://schemas.microsoft.com/office/drawing/2014/main" id="{D02C0F37-DBDA-2D7A-0CFB-8CDFDF810CB9}"/>
              </a:ext>
            </a:extLst>
          </p:cNvPr>
          <p:cNvSpPr txBox="1"/>
          <p:nvPr/>
        </p:nvSpPr>
        <p:spPr>
          <a:xfrm>
            <a:off x="6156674" y="3980855"/>
            <a:ext cx="296529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noProof="0" dirty="0"/>
              <a:t>Copper loss: 48.24 J/m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noProof="0" dirty="0"/>
              <a:t>Titanium loss: 16.31 J/m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noProof="0" dirty="0"/>
              <a:t>Iron loss: 22.69 J/m</a:t>
            </a:r>
          </a:p>
        </p:txBody>
      </p:sp>
      <p:pic>
        <p:nvPicPr>
          <p:cNvPr id="20" name="Grafik 19" descr="Ein Bild, das Text, Screenshot, Diagramm, Reihe enthält.&#10;&#10;KI-generierte Inhalte können fehlerhaft sein.">
            <a:extLst>
              <a:ext uri="{FF2B5EF4-FFF2-40B4-BE49-F238E27FC236}">
                <a16:creationId xmlns:a16="http://schemas.microsoft.com/office/drawing/2014/main" id="{7514F319-79A0-A9CF-259C-BC62D6AF6A6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6636" y="2654310"/>
            <a:ext cx="2518370" cy="1310400"/>
          </a:xfrm>
          <a:prstGeom prst="rect">
            <a:avLst/>
          </a:prstGeom>
        </p:spPr>
      </p:pic>
      <p:pic>
        <p:nvPicPr>
          <p:cNvPr id="22" name="Grafik 21" descr="Ein Bild, das Diagramm, Text, Reihe, Screenshot enthält.&#10;&#10;KI-generierte Inhalte können fehlerhaft sein.">
            <a:extLst>
              <a:ext uri="{FF2B5EF4-FFF2-40B4-BE49-F238E27FC236}">
                <a16:creationId xmlns:a16="http://schemas.microsoft.com/office/drawing/2014/main" id="{B2FF9174-FECB-AE3C-3579-C357CA88AE7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27115" y="2654310"/>
            <a:ext cx="2518370" cy="1310400"/>
          </a:xfrm>
          <a:prstGeom prst="rect">
            <a:avLst/>
          </a:prstGeom>
        </p:spPr>
      </p:pic>
      <p:pic>
        <p:nvPicPr>
          <p:cNvPr id="24" name="Grafik 23" descr="Ein Bild, das Text, Diagramm, Screenshot, Reihe enthält.&#10;&#10;KI-generierte Inhalte können fehlerhaft sein.">
            <a:extLst>
              <a:ext uri="{FF2B5EF4-FFF2-40B4-BE49-F238E27FC236}">
                <a16:creationId xmlns:a16="http://schemas.microsoft.com/office/drawing/2014/main" id="{52018A78-6439-8E14-0A19-907576854AE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80138" y="2654310"/>
            <a:ext cx="2518370" cy="1310400"/>
          </a:xfrm>
          <a:prstGeom prst="rect">
            <a:avLst/>
          </a:prstGeom>
        </p:spPr>
      </p:pic>
      <p:sp>
        <p:nvSpPr>
          <p:cNvPr id="2" name="Textfeld 1">
            <a:extLst>
              <a:ext uri="{FF2B5EF4-FFF2-40B4-BE49-F238E27FC236}">
                <a16:creationId xmlns:a16="http://schemas.microsoft.com/office/drawing/2014/main" id="{E4CF557E-EE6F-1541-E87A-D7B205E341BD}"/>
              </a:ext>
            </a:extLst>
          </p:cNvPr>
          <p:cNvSpPr txBox="1"/>
          <p:nvPr/>
        </p:nvSpPr>
        <p:spPr>
          <a:xfrm>
            <a:off x="853238" y="826363"/>
            <a:ext cx="80031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noProof="0" dirty="0"/>
              <a:t>Study of different duty cycles. Goal: compare to frequency domain methods. </a:t>
            </a:r>
          </a:p>
        </p:txBody>
      </p:sp>
      <p:sp>
        <p:nvSpPr>
          <p:cNvPr id="5" name="Textfeld 4">
            <a:extLst>
              <a:ext uri="{FF2B5EF4-FFF2-40B4-BE49-F238E27FC236}">
                <a16:creationId xmlns:a16="http://schemas.microsoft.com/office/drawing/2014/main" id="{6CEDE20B-1812-A38F-940F-9B58AC2E61CC}"/>
              </a:ext>
            </a:extLst>
          </p:cNvPr>
          <p:cNvSpPr txBox="1"/>
          <p:nvPr/>
        </p:nvSpPr>
        <p:spPr>
          <a:xfrm>
            <a:off x="323528" y="4785772"/>
            <a:ext cx="25827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 err="1">
                <a:solidFill>
                  <a:srgbClr val="FF0000"/>
                </a:solidFill>
              </a:rPr>
              <a:t>Losses</a:t>
            </a:r>
            <a:r>
              <a:rPr lang="de-DE" dirty="0">
                <a:solidFill>
                  <a:srgbClr val="FF0000"/>
                </a:solidFill>
              </a:rPr>
              <a:t> </a:t>
            </a:r>
            <a:r>
              <a:rPr lang="de-DE" dirty="0" err="1">
                <a:solidFill>
                  <a:srgbClr val="FF0000"/>
                </a:solidFill>
              </a:rPr>
              <a:t>given</a:t>
            </a:r>
            <a:r>
              <a:rPr lang="de-DE" dirty="0">
                <a:solidFill>
                  <a:srgbClr val="FF0000"/>
                </a:solidFill>
              </a:rPr>
              <a:t> per </a:t>
            </a:r>
            <a:r>
              <a:rPr lang="de-DE" dirty="0" err="1">
                <a:solidFill>
                  <a:srgbClr val="FF0000"/>
                </a:solidFill>
              </a:rPr>
              <a:t>cycle</a:t>
            </a:r>
            <a:r>
              <a:rPr lang="de-DE" dirty="0">
                <a:solidFill>
                  <a:srgbClr val="FF0000"/>
                </a:solidFill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21908331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4648B47-CCF4-DA38-8C8A-9488F3B676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Espace réservé du contenu 5">
            <a:extLst>
              <a:ext uri="{FF2B5EF4-FFF2-40B4-BE49-F238E27FC236}">
                <a16:creationId xmlns:a16="http://schemas.microsoft.com/office/drawing/2014/main" id="{2E4751A8-67D9-E685-A496-F120DFE73D5D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446301" y="779524"/>
            <a:ext cx="8303637" cy="3795712"/>
          </a:xfrm>
        </p:spPr>
        <p:txBody>
          <a:bodyPr/>
          <a:lstStyle/>
          <a:p>
            <a:pPr algn="l">
              <a:defRPr sz="2400" b="0">
                <a:latin typeface="Calibri"/>
              </a:defRPr>
            </a:pPr>
            <a:r>
              <a:rPr lang="en-US" sz="1800" noProof="0" dirty="0">
                <a:latin typeface="Arial Narrow" panose="020B0606020202030204" pitchFamily="34" charset="0"/>
              </a:rPr>
              <a:t>Objective: Balance accuracy&amp; computational speed for loss estimation in </a:t>
            </a:r>
            <a:r>
              <a:rPr lang="en-US" sz="1800" b="1" noProof="0" dirty="0">
                <a:latin typeface="Arial Narrow" panose="020B0606020202030204" pitchFamily="34" charset="0"/>
              </a:rPr>
              <a:t>pulsed steady-state regimes</a:t>
            </a:r>
            <a:r>
              <a:rPr lang="en-US" sz="1800" noProof="0" dirty="0">
                <a:latin typeface="Arial Narrow" panose="020B0606020202030204" pitchFamily="34" charset="0"/>
              </a:rPr>
              <a:t> with </a:t>
            </a:r>
            <a:r>
              <a:rPr lang="en-US" sz="1800" b="1" noProof="0" dirty="0">
                <a:solidFill>
                  <a:srgbClr val="000000"/>
                </a:solidFill>
                <a:latin typeface="Arial Narrow" panose="020B0606020202030204" pitchFamily="34" charset="0"/>
              </a:rPr>
              <a:t>Time-harmonic FEA </a:t>
            </a:r>
            <a:r>
              <a:rPr lang="en-US" sz="1800" noProof="0" dirty="0">
                <a:latin typeface="Arial Narrow" panose="020B0606020202030204" pitchFamily="34" charset="0"/>
              </a:rPr>
              <a:t>for efficient iterative optimal design</a:t>
            </a:r>
          </a:p>
          <a:p>
            <a:endParaRPr lang="en-US" noProof="0" dirty="0">
              <a:latin typeface="Arial Narrow" panose="020B0606020202030204" pitchFamily="34" charset="0"/>
            </a:endParaRPr>
          </a:p>
        </p:txBody>
      </p:sp>
      <p:sp>
        <p:nvSpPr>
          <p:cNvPr id="5" name="Titre 4">
            <a:extLst>
              <a:ext uri="{FF2B5EF4-FFF2-40B4-BE49-F238E27FC236}">
                <a16:creationId xmlns:a16="http://schemas.microsoft.com/office/drawing/2014/main" id="{E5F3AC63-49A4-1C28-1364-04A6A9209E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 dirty="0"/>
              <a:t>Frequency- Domain Loss Evaluation Method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097E10D-3A63-E68A-7B84-E8EE9EC2A83A}"/>
              </a:ext>
            </a:extLst>
          </p:cNvPr>
          <p:cNvSpPr txBox="1"/>
          <p:nvPr/>
        </p:nvSpPr>
        <p:spPr>
          <a:xfrm>
            <a:off x="344091" y="137160"/>
            <a:ext cx="8229600" cy="3000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US" sz="1350" noProof="0" dirty="0"/>
          </a:p>
        </p:txBody>
      </p:sp>
      <p:grpSp>
        <p:nvGrpSpPr>
          <p:cNvPr id="247" name="Groupe 246">
            <a:extLst>
              <a:ext uri="{FF2B5EF4-FFF2-40B4-BE49-F238E27FC236}">
                <a16:creationId xmlns:a16="http://schemas.microsoft.com/office/drawing/2014/main" id="{3E288924-FA7A-5FE8-EF3D-8A06F018F931}"/>
              </a:ext>
            </a:extLst>
          </p:cNvPr>
          <p:cNvGrpSpPr/>
          <p:nvPr/>
        </p:nvGrpSpPr>
        <p:grpSpPr>
          <a:xfrm>
            <a:off x="5684909" y="1360217"/>
            <a:ext cx="2991359" cy="3357654"/>
            <a:chOff x="5943600" y="1939803"/>
            <a:chExt cx="3988478" cy="4476872"/>
          </a:xfrm>
        </p:grpSpPr>
        <p:grpSp>
          <p:nvGrpSpPr>
            <p:cNvPr id="246" name="Groupe 245">
              <a:extLst>
                <a:ext uri="{FF2B5EF4-FFF2-40B4-BE49-F238E27FC236}">
                  <a16:creationId xmlns:a16="http://schemas.microsoft.com/office/drawing/2014/main" id="{02D328EC-404F-D6DE-F034-829248BA1B81}"/>
                </a:ext>
              </a:extLst>
            </p:cNvPr>
            <p:cNvGrpSpPr/>
            <p:nvPr/>
          </p:nvGrpSpPr>
          <p:grpSpPr>
            <a:xfrm>
              <a:off x="5943600" y="1939803"/>
              <a:ext cx="3988478" cy="4476872"/>
              <a:chOff x="5943600" y="1939803"/>
              <a:chExt cx="3988478" cy="4476872"/>
            </a:xfrm>
          </p:grpSpPr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236" name="Rectangle : coins arrondis 235">
                    <a:extLst>
                      <a:ext uri="{FF2B5EF4-FFF2-40B4-BE49-F238E27FC236}">
                        <a16:creationId xmlns:a16="http://schemas.microsoft.com/office/drawing/2014/main" id="{9DF12B07-0A97-5AD5-EB45-8FAEA98A73FE}"/>
                      </a:ext>
                    </a:extLst>
                  </p:cNvPr>
                  <p:cNvSpPr/>
                  <p:nvPr/>
                </p:nvSpPr>
                <p:spPr>
                  <a:xfrm>
                    <a:off x="5959064" y="1939803"/>
                    <a:ext cx="3957550" cy="988809"/>
                  </a:xfrm>
                  <a:prstGeom prst="roundRect">
                    <a:avLst/>
                  </a:prstGeom>
                  <a:noFill/>
                  <a:ln w="19050"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r>
                      <a:rPr lang="en-US" sz="1400" noProof="0" dirty="0">
                        <a:solidFill>
                          <a:schemeClr val="tx1"/>
                        </a:solidFill>
                        <a:latin typeface="Arial Narrow" panose="020B0606020202030204" pitchFamily="34" charset="0"/>
                      </a:rPr>
                      <a:t>Fourier decomposition of periodic current pulse on </a:t>
                    </a:r>
                    <a14:m>
                      <m:oMath xmlns:m="http://schemas.openxmlformats.org/officeDocument/2006/math">
                        <m:sSub>
                          <m:sSubPr>
                            <m:ctrlPr>
                              <a:rPr lang="en-US" sz="1350" i="1" noProof="0" smtClean="0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sz="1350" i="1" noProof="0" smtClean="0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  <m:t>2 </m:t>
                            </m:r>
                            <m:r>
                              <a:rPr lang="en-US" sz="1350" i="1" noProof="0" smtClean="0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  <m:t>𝑇</m:t>
                            </m:r>
                          </m:e>
                          <m:sub>
                            <m:r>
                              <a:rPr lang="en-US" sz="1350" i="1" noProof="0" smtClean="0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  <m:t>𝑝</m:t>
                            </m:r>
                          </m:sub>
                        </m:sSub>
                      </m:oMath>
                    </a14:m>
                    <a:endParaRPr lang="en-US" sz="1350" noProof="0" dirty="0">
                      <a:solidFill>
                        <a:schemeClr val="tx1"/>
                      </a:solidFill>
                    </a:endParaRPr>
                  </a:p>
                </p:txBody>
              </p:sp>
            </mc:Choice>
            <mc:Fallback xmlns="">
              <p:sp>
                <p:nvSpPr>
                  <p:cNvPr id="236" name="Rectangle : coins arrondis 235">
                    <a:extLst>
                      <a:ext uri="{FF2B5EF4-FFF2-40B4-BE49-F238E27FC236}">
                        <a16:creationId xmlns:a16="http://schemas.microsoft.com/office/drawing/2014/main" id="{9DF12B07-0A97-5AD5-EB45-8FAEA98A73FE}"/>
                      </a:ext>
                    </a:extLst>
                  </p:cNvPr>
                  <p:cNvSpPr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5959064" y="1939803"/>
                    <a:ext cx="3957550" cy="988809"/>
                  </a:xfrm>
                  <a:prstGeom prst="roundRect">
                    <a:avLst/>
                  </a:prstGeom>
                  <a:blipFill>
                    <a:blip r:embed="rId2"/>
                    <a:stretch>
                      <a:fillRect/>
                    </a:stretch>
                  </a:blipFill>
                  <a:ln w="19050"/>
                </p:spPr>
                <p:txBody>
                  <a:bodyPr/>
                  <a:lstStyle/>
                  <a:p>
                    <a:r>
                      <a:rPr lang="de-DE">
                        <a:noFill/>
                      </a:rPr>
                      <a:t> </a:t>
                    </a:r>
                  </a:p>
                </p:txBody>
              </p:sp>
            </mc:Fallback>
          </mc:AlternateContent>
          <p:sp>
            <p:nvSpPr>
              <p:cNvPr id="237" name="Rectangle : coins arrondis 236">
                <a:extLst>
                  <a:ext uri="{FF2B5EF4-FFF2-40B4-BE49-F238E27FC236}">
                    <a16:creationId xmlns:a16="http://schemas.microsoft.com/office/drawing/2014/main" id="{2C4D87D8-A6A6-50C2-7BA1-039478D21014}"/>
                  </a:ext>
                </a:extLst>
              </p:cNvPr>
              <p:cNvSpPr/>
              <p:nvPr/>
            </p:nvSpPr>
            <p:spPr>
              <a:xfrm>
                <a:off x="5959064" y="3102491"/>
                <a:ext cx="3957550" cy="988809"/>
              </a:xfrm>
              <a:prstGeom prst="roundRect">
                <a:avLst/>
              </a:prstGeom>
              <a:noFill/>
              <a:ln w="19050"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>
                  <a:buSzPts val="2400"/>
                </a:pPr>
                <a:r>
                  <a:rPr lang="en-US" sz="1400" b="1" noProof="0" dirty="0">
                    <a:solidFill>
                      <a:srgbClr val="000000"/>
                    </a:solidFill>
                    <a:latin typeface="Arial Narrow" panose="020B0606020202030204" pitchFamily="34" charset="0"/>
                  </a:rPr>
                  <a:t>Time-harmonic FEA </a:t>
                </a:r>
                <a:r>
                  <a:rPr lang="en-US" sz="1400" noProof="0" dirty="0">
                    <a:solidFill>
                      <a:srgbClr val="000000"/>
                    </a:solidFill>
                    <a:latin typeface="Arial Narrow" panose="020B0606020202030204" pitchFamily="34" charset="0"/>
                  </a:rPr>
                  <a:t>for each harmonic</a:t>
                </a:r>
                <a:r>
                  <a:rPr lang="en-US" sz="1400" noProof="0" dirty="0">
                    <a:solidFill>
                      <a:srgbClr val="FF0000"/>
                    </a:solidFill>
                    <a:latin typeface="Arial Narrow" panose="020B0606020202030204" pitchFamily="34" charset="0"/>
                  </a:rPr>
                  <a:t> </a:t>
                </a:r>
                <a:r>
                  <a:rPr lang="en-US" sz="1350" noProof="0" dirty="0">
                    <a:solidFill>
                      <a:srgbClr val="FF0000"/>
                    </a:solidFill>
                    <a:latin typeface="Cambria Math" panose="02040503050406030204" pitchFamily="18" charset="0"/>
                  </a:rPr>
                  <a:t>𝑛=0 - 7 </a:t>
                </a:r>
                <a:endParaRPr lang="en-US" sz="1350" noProof="0" dirty="0">
                  <a:solidFill>
                    <a:srgbClr val="000000"/>
                  </a:solidFill>
                  <a:latin typeface="Calibri" panose="020F0502020204030204" pitchFamily="34" charset="0"/>
                </a:endParaRPr>
              </a:p>
            </p:txBody>
          </p:sp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238" name="Rectangle : coins arrondis 237">
                    <a:extLst>
                      <a:ext uri="{FF2B5EF4-FFF2-40B4-BE49-F238E27FC236}">
                        <a16:creationId xmlns:a16="http://schemas.microsoft.com/office/drawing/2014/main" id="{2B5F3662-C5A6-1F2F-8A11-535B5BC31BAD}"/>
                      </a:ext>
                    </a:extLst>
                  </p:cNvPr>
                  <p:cNvSpPr/>
                  <p:nvPr/>
                </p:nvSpPr>
                <p:spPr>
                  <a:xfrm>
                    <a:off x="5943600" y="4265179"/>
                    <a:ext cx="3988478" cy="988809"/>
                  </a:xfrm>
                  <a:prstGeom prst="roundRect">
                    <a:avLst/>
                  </a:prstGeom>
                  <a:noFill/>
                  <a:ln w="19050"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>
                      <a:buSzPts val="2400"/>
                    </a:pPr>
                    <a:r>
                      <a:rPr lang="en-US" sz="1400" noProof="0" dirty="0">
                        <a:solidFill>
                          <a:srgbClr val="000000"/>
                        </a:solidFill>
                        <a:latin typeface="Arial Narrow" panose="020B0606020202030204" pitchFamily="34" charset="0"/>
                      </a:rPr>
                      <a:t>Sum harmonic contributions to compute steady-state losses</a:t>
                    </a:r>
                    <a14:m>
                      <m:oMath xmlns:m="http://schemas.openxmlformats.org/officeDocument/2006/math">
                        <m:sSub>
                          <m:sSubPr>
                            <m:ctrlPr>
                              <a:rPr lang="en-US" sz="1350" i="1" noProof="0" smtClean="0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sz="1350" i="1" noProof="0" smtClean="0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a:rPr lang="en-US" sz="1350" i="1" noProof="0" smtClean="0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  <m:t>𝑃</m:t>
                            </m:r>
                          </m:e>
                          <m:sub>
                            <m:r>
                              <a:rPr lang="en-US" sz="1350" i="1" noProof="0" smtClean="0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  <m:t>𝑝</m:t>
                            </m:r>
                          </m:sub>
                        </m:sSub>
                      </m:oMath>
                    </a14:m>
                    <a:r>
                      <a:rPr lang="en-US" sz="1350" noProof="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rPr>
                      <a:t> </a:t>
                    </a:r>
                    <a:r>
                      <a:rPr lang="en-US" sz="1400" noProof="0" dirty="0">
                        <a:solidFill>
                          <a:schemeClr val="tx1"/>
                        </a:solidFill>
                        <a:latin typeface="Arial Narrow" panose="020B0606020202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rPr>
                      <a:t>on</a:t>
                    </a:r>
                    <a:r>
                      <a:rPr lang="en-US" sz="1350" noProof="0" dirty="0">
                        <a:solidFill>
                          <a:schemeClr val="tx1"/>
                        </a:solidFill>
                      </a:rPr>
                      <a:t> </a:t>
                    </a:r>
                    <a14:m>
                      <m:oMath xmlns:m="http://schemas.openxmlformats.org/officeDocument/2006/math">
                        <m:sSub>
                          <m:sSubPr>
                            <m:ctrlPr>
                              <a:rPr lang="en-US" sz="1350" i="1" noProof="0" smtClean="0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sz="1350" i="1" noProof="0" smtClean="0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  <m:t>2 </m:t>
                            </m:r>
                            <m:r>
                              <a:rPr lang="en-US" sz="1350" i="1" noProof="0" smtClean="0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  <m:t>𝑇</m:t>
                            </m:r>
                          </m:e>
                          <m:sub>
                            <m:r>
                              <a:rPr lang="en-US" sz="1350" i="1" noProof="0" smtClean="0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  <m:t>𝑝</m:t>
                            </m:r>
                          </m:sub>
                        </m:sSub>
                      </m:oMath>
                    </a14:m>
                    <a:endParaRPr lang="en-US" sz="1350" noProof="0" dirty="0">
                      <a:solidFill>
                        <a:srgbClr val="000000"/>
                      </a:solidFill>
                      <a:latin typeface="Calibri" panose="020F0502020204030204" pitchFamily="34" charset="0"/>
                    </a:endParaRPr>
                  </a:p>
                </p:txBody>
              </p:sp>
            </mc:Choice>
            <mc:Fallback xmlns="">
              <p:sp>
                <p:nvSpPr>
                  <p:cNvPr id="238" name="Rectangle : coins arrondis 237">
                    <a:extLst>
                      <a:ext uri="{FF2B5EF4-FFF2-40B4-BE49-F238E27FC236}">
                        <a16:creationId xmlns:a16="http://schemas.microsoft.com/office/drawing/2014/main" id="{2B5F3662-C5A6-1F2F-8A11-535B5BC31BAD}"/>
                      </a:ext>
                    </a:extLst>
                  </p:cNvPr>
                  <p:cNvSpPr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5943600" y="4265179"/>
                    <a:ext cx="3988478" cy="988809"/>
                  </a:xfrm>
                  <a:prstGeom prst="roundRect">
                    <a:avLst/>
                  </a:prstGeom>
                  <a:blipFill>
                    <a:blip r:embed="rId3"/>
                    <a:stretch>
                      <a:fillRect/>
                    </a:stretch>
                  </a:blipFill>
                  <a:ln w="19050"/>
                </p:spPr>
                <p:txBody>
                  <a:bodyPr/>
                  <a:lstStyle/>
                  <a:p>
                    <a:r>
                      <a:rPr lang="de-DE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239" name="Rectangle : coins arrondis 238">
                    <a:extLst>
                      <a:ext uri="{FF2B5EF4-FFF2-40B4-BE49-F238E27FC236}">
                        <a16:creationId xmlns:a16="http://schemas.microsoft.com/office/drawing/2014/main" id="{3EF84516-A9E7-13A3-D637-A8605C2C0624}"/>
                      </a:ext>
                    </a:extLst>
                  </p:cNvPr>
                  <p:cNvSpPr/>
                  <p:nvPr/>
                </p:nvSpPr>
                <p:spPr>
                  <a:xfrm>
                    <a:off x="5946377" y="5427866"/>
                    <a:ext cx="3982924" cy="988809"/>
                  </a:xfrm>
                  <a:prstGeom prst="roundRect">
                    <a:avLst/>
                  </a:prstGeom>
                  <a:noFill/>
                  <a:ln w="19050"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>
                      <a:buSzPts val="2400"/>
                    </a:pPr>
                    <a:r>
                      <a:rPr lang="en-US" sz="1400" noProof="0" dirty="0">
                        <a:solidFill>
                          <a:srgbClr val="000000"/>
                        </a:solidFill>
                        <a:latin typeface="Arial Narrow" panose="020B0606020202030204" pitchFamily="34" charset="0"/>
                      </a:rPr>
                      <a:t>Sum Compute average steady-state losses on </a:t>
                    </a:r>
                    <a14:m>
                      <m:oMath xmlns:m="http://schemas.openxmlformats.org/officeDocument/2006/math">
                        <m:sSub>
                          <m:sSubPr>
                            <m:ctrlPr>
                              <a:rPr lang="en-US" sz="1350" i="1" noProof="0" smtClean="0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sz="1350" i="1" noProof="0" smtClean="0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  <m:t>𝑇</m:t>
                            </m:r>
                          </m:e>
                          <m:sub>
                            <m:r>
                              <a:rPr lang="en-US" sz="1350" i="1" noProof="0" smtClean="0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  <m:t>𝑐𝑦𝑐𝑙𝑒</m:t>
                            </m:r>
                          </m:sub>
                        </m:sSub>
                        <m:r>
                          <a:rPr lang="en-US" sz="1350" noProof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: </m:t>
                        </m:r>
                        <m:sSub>
                          <m:sSubPr>
                            <m:ctrlPr>
                              <a:rPr lang="en-US" sz="1350" i="1" noProof="0" smtClean="0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sSub>
                              <m:sSubPr>
                                <m:ctrlPr>
                                  <a:rPr lang="en-US" sz="1350" i="1" noProof="0" smtClean="0">
                                    <a:solidFill>
                                      <a:srgbClr val="FF0000"/>
                                    </a:solidFill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US" sz="1350" i="1" noProof="0" smtClean="0">
                                    <a:solidFill>
                                      <a:srgbClr val="FF0000"/>
                                    </a:solidFill>
                                    <a:latin typeface="Cambria Math" panose="02040503050406030204" pitchFamily="18" charset="0"/>
                                  </a:rPr>
                                  <m:t>𝑃</m:t>
                                </m:r>
                              </m:e>
                              <m:sub>
                                <m:r>
                                  <a:rPr lang="en-US" sz="1350" i="1" noProof="0" smtClean="0">
                                    <a:solidFill>
                                      <a:srgbClr val="FF0000"/>
                                    </a:solidFill>
                                    <a:latin typeface="Cambria Math" panose="02040503050406030204" pitchFamily="18" charset="0"/>
                                  </a:rPr>
                                  <m:t>𝑐𝑦𝑐𝑙𝑒</m:t>
                                </m:r>
                              </m:sub>
                            </m:sSub>
                            <m:r>
                              <a:rPr lang="en-US" sz="1350" i="1" noProof="0" smtClean="0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  <m:t>=</m:t>
                            </m:r>
                            <m:r>
                              <a:rPr lang="en-US" sz="1350" i="1" noProof="0" smtClean="0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  <m:t>𝑃</m:t>
                            </m:r>
                          </m:e>
                          <m:sub>
                            <m:r>
                              <a:rPr lang="en-US" sz="1350" i="1" noProof="0" smtClean="0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  <m:t>𝑝</m:t>
                            </m:r>
                          </m:sub>
                        </m:sSub>
                        <m:f>
                          <m:fPr>
                            <m:ctrlPr>
                              <a:rPr lang="en-US" sz="1350" i="1" noProof="0" smtClean="0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sSub>
                              <m:sSubPr>
                                <m:ctrlPr>
                                  <a:rPr lang="en-US" sz="1350" i="1" noProof="0" smtClean="0">
                                    <a:solidFill>
                                      <a:srgbClr val="FF0000"/>
                                    </a:solidFill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US" sz="1350" i="1" noProof="0" smtClean="0">
                                    <a:solidFill>
                                      <a:srgbClr val="FF0000"/>
                                    </a:solidFill>
                                    <a:latin typeface="Cambria Math" panose="02040503050406030204" pitchFamily="18" charset="0"/>
                                  </a:rPr>
                                  <m:t>2.</m:t>
                                </m:r>
                                <m:r>
                                  <a:rPr lang="en-US" sz="1350" i="1" noProof="0" smtClean="0">
                                    <a:solidFill>
                                      <a:srgbClr val="FF0000"/>
                                    </a:solidFill>
                                    <a:latin typeface="Cambria Math" panose="02040503050406030204" pitchFamily="18" charset="0"/>
                                  </a:rPr>
                                  <m:t>𝑇</m:t>
                                </m:r>
                              </m:e>
                              <m:sub>
                                <m:r>
                                  <a:rPr lang="en-US" sz="1350" i="1" noProof="0" smtClean="0">
                                    <a:solidFill>
                                      <a:srgbClr val="FF0000"/>
                                    </a:solidFill>
                                    <a:latin typeface="Cambria Math" panose="02040503050406030204" pitchFamily="18" charset="0"/>
                                  </a:rPr>
                                  <m:t>𝑝</m:t>
                                </m:r>
                              </m:sub>
                            </m:sSub>
                          </m:num>
                          <m:den>
                            <m:sSub>
                              <m:sSubPr>
                                <m:ctrlPr>
                                  <a:rPr lang="en-US" sz="1350" i="1" noProof="0" smtClean="0">
                                    <a:solidFill>
                                      <a:srgbClr val="FF0000"/>
                                    </a:solidFill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US" sz="1350" i="1" noProof="0" smtClean="0">
                                    <a:solidFill>
                                      <a:srgbClr val="FF0000"/>
                                    </a:solidFill>
                                    <a:latin typeface="Cambria Math" panose="02040503050406030204" pitchFamily="18" charset="0"/>
                                  </a:rPr>
                                  <m:t>𝑇</m:t>
                                </m:r>
                              </m:e>
                              <m:sub>
                                <m:r>
                                  <a:rPr lang="en-US" sz="1350" i="1" noProof="0" smtClean="0">
                                    <a:solidFill>
                                      <a:srgbClr val="FF0000"/>
                                    </a:solidFill>
                                    <a:latin typeface="Cambria Math" panose="02040503050406030204" pitchFamily="18" charset="0"/>
                                  </a:rPr>
                                  <m:t>𝑐𝑦𝑐𝑙𝑒</m:t>
                                </m:r>
                              </m:sub>
                            </m:sSub>
                          </m:den>
                        </m:f>
                      </m:oMath>
                    </a14:m>
                    <a:endParaRPr lang="en-US" sz="1350" noProof="0" dirty="0">
                      <a:solidFill>
                        <a:srgbClr val="000000"/>
                      </a:solidFill>
                      <a:latin typeface="Calibri" panose="020F0502020204030204" pitchFamily="34" charset="0"/>
                    </a:endParaRPr>
                  </a:p>
                </p:txBody>
              </p:sp>
            </mc:Choice>
            <mc:Fallback xmlns="">
              <p:sp>
                <p:nvSpPr>
                  <p:cNvPr id="239" name="Rectangle : coins arrondis 238">
                    <a:extLst>
                      <a:ext uri="{FF2B5EF4-FFF2-40B4-BE49-F238E27FC236}">
                        <a16:creationId xmlns:a16="http://schemas.microsoft.com/office/drawing/2014/main" id="{3EF84516-A9E7-13A3-D637-A8605C2C0624}"/>
                      </a:ext>
                    </a:extLst>
                  </p:cNvPr>
                  <p:cNvSpPr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5946377" y="5427866"/>
                    <a:ext cx="3982924" cy="988809"/>
                  </a:xfrm>
                  <a:prstGeom prst="roundRect">
                    <a:avLst/>
                  </a:prstGeom>
                  <a:blipFill>
                    <a:blip r:embed="rId4"/>
                    <a:stretch>
                      <a:fillRect/>
                    </a:stretch>
                  </a:blipFill>
                  <a:ln w="19050"/>
                </p:spPr>
                <p:txBody>
                  <a:bodyPr/>
                  <a:lstStyle/>
                  <a:p>
                    <a:r>
                      <a:rPr lang="de-DE">
                        <a:noFill/>
                      </a:rPr>
                      <a:t> </a:t>
                    </a:r>
                  </a:p>
                </p:txBody>
              </p:sp>
            </mc:Fallback>
          </mc:AlternateContent>
        </p:grpSp>
        <p:grpSp>
          <p:nvGrpSpPr>
            <p:cNvPr id="245" name="Groupe 244">
              <a:extLst>
                <a:ext uri="{FF2B5EF4-FFF2-40B4-BE49-F238E27FC236}">
                  <a16:creationId xmlns:a16="http://schemas.microsoft.com/office/drawing/2014/main" id="{59AECD9F-472D-3229-1DE9-6970D3C5CA9E}"/>
                </a:ext>
              </a:extLst>
            </p:cNvPr>
            <p:cNvGrpSpPr/>
            <p:nvPr/>
          </p:nvGrpSpPr>
          <p:grpSpPr>
            <a:xfrm>
              <a:off x="7729898" y="2933265"/>
              <a:ext cx="415882" cy="2485294"/>
              <a:chOff x="7757450" y="2933265"/>
              <a:chExt cx="415882" cy="2485294"/>
            </a:xfrm>
          </p:grpSpPr>
          <p:sp>
            <p:nvSpPr>
              <p:cNvPr id="242" name="Flèche : bas 241">
                <a:extLst>
                  <a:ext uri="{FF2B5EF4-FFF2-40B4-BE49-F238E27FC236}">
                    <a16:creationId xmlns:a16="http://schemas.microsoft.com/office/drawing/2014/main" id="{2FC42A09-2898-5AAE-E4C1-9AE3F6DD5E92}"/>
                  </a:ext>
                </a:extLst>
              </p:cNvPr>
              <p:cNvSpPr/>
              <p:nvPr/>
            </p:nvSpPr>
            <p:spPr>
              <a:xfrm>
                <a:off x="7757450" y="2933265"/>
                <a:ext cx="415882" cy="169225"/>
              </a:xfrm>
              <a:prstGeom prst="downArrow">
                <a:avLst/>
              </a:prstGeom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350" noProof="0" dirty="0"/>
              </a:p>
            </p:txBody>
          </p:sp>
          <p:sp>
            <p:nvSpPr>
              <p:cNvPr id="243" name="Flèche : bas 242">
                <a:extLst>
                  <a:ext uri="{FF2B5EF4-FFF2-40B4-BE49-F238E27FC236}">
                    <a16:creationId xmlns:a16="http://schemas.microsoft.com/office/drawing/2014/main" id="{28322F2B-D721-6564-89A0-16AAC9AC2DC5}"/>
                  </a:ext>
                </a:extLst>
              </p:cNvPr>
              <p:cNvSpPr/>
              <p:nvPr/>
            </p:nvSpPr>
            <p:spPr>
              <a:xfrm>
                <a:off x="7757450" y="4091300"/>
                <a:ext cx="415882" cy="169225"/>
              </a:xfrm>
              <a:prstGeom prst="downArrow">
                <a:avLst/>
              </a:prstGeom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350" noProof="0" dirty="0"/>
              </a:p>
            </p:txBody>
          </p:sp>
          <p:sp>
            <p:nvSpPr>
              <p:cNvPr id="244" name="Flèche : bas 243">
                <a:extLst>
                  <a:ext uri="{FF2B5EF4-FFF2-40B4-BE49-F238E27FC236}">
                    <a16:creationId xmlns:a16="http://schemas.microsoft.com/office/drawing/2014/main" id="{25C06CF7-680D-BCCD-8525-06B8848118B1}"/>
                  </a:ext>
                </a:extLst>
              </p:cNvPr>
              <p:cNvSpPr/>
              <p:nvPr/>
            </p:nvSpPr>
            <p:spPr>
              <a:xfrm>
                <a:off x="7757450" y="5249334"/>
                <a:ext cx="415882" cy="169225"/>
              </a:xfrm>
              <a:prstGeom prst="downArrow">
                <a:avLst/>
              </a:prstGeom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350" noProof="0" dirty="0"/>
              </a:p>
            </p:txBody>
          </p:sp>
        </p:grpSp>
      </p:grpSp>
      <p:grpSp>
        <p:nvGrpSpPr>
          <p:cNvPr id="55" name="Groupe 54">
            <a:extLst>
              <a:ext uri="{FF2B5EF4-FFF2-40B4-BE49-F238E27FC236}">
                <a16:creationId xmlns:a16="http://schemas.microsoft.com/office/drawing/2014/main" id="{E4AF8127-65E8-FF07-43F8-DD49094B25BC}"/>
              </a:ext>
            </a:extLst>
          </p:cNvPr>
          <p:cNvGrpSpPr/>
          <p:nvPr/>
        </p:nvGrpSpPr>
        <p:grpSpPr>
          <a:xfrm>
            <a:off x="2798407" y="1591443"/>
            <a:ext cx="2375971" cy="3215261"/>
            <a:chOff x="2906110" y="1171249"/>
            <a:chExt cx="2375971" cy="3215261"/>
          </a:xfrm>
        </p:grpSpPr>
        <p:grpSp>
          <p:nvGrpSpPr>
            <p:cNvPr id="241" name="Groupe 240">
              <a:extLst>
                <a:ext uri="{FF2B5EF4-FFF2-40B4-BE49-F238E27FC236}">
                  <a16:creationId xmlns:a16="http://schemas.microsoft.com/office/drawing/2014/main" id="{AFE14419-6130-C518-D314-FE5A3A21B1F6}"/>
                </a:ext>
              </a:extLst>
            </p:cNvPr>
            <p:cNvGrpSpPr/>
            <p:nvPr/>
          </p:nvGrpSpPr>
          <p:grpSpPr>
            <a:xfrm>
              <a:off x="2906110" y="1171249"/>
              <a:ext cx="2375971" cy="3215261"/>
              <a:chOff x="398905" y="1575701"/>
              <a:chExt cx="3801807" cy="5144760"/>
            </a:xfrm>
          </p:grpSpPr>
          <p:pic>
            <p:nvPicPr>
              <p:cNvPr id="15" name="Image 14">
                <a:extLst>
                  <a:ext uri="{FF2B5EF4-FFF2-40B4-BE49-F238E27FC236}">
                    <a16:creationId xmlns:a16="http://schemas.microsoft.com/office/drawing/2014/main" id="{C9BA3C66-FA3F-E3F8-CA64-426537A41098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457200" y="2392058"/>
                <a:ext cx="3715567" cy="2050668"/>
              </a:xfrm>
              <a:prstGeom prst="rect">
                <a:avLst/>
              </a:prstGeom>
            </p:spPr>
          </p:pic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16" name="ZoneTexte 15">
                    <a:extLst>
                      <a:ext uri="{FF2B5EF4-FFF2-40B4-BE49-F238E27FC236}">
                        <a16:creationId xmlns:a16="http://schemas.microsoft.com/office/drawing/2014/main" id="{021E7319-8603-7200-32DF-C37D9518B244}"/>
                      </a:ext>
                    </a:extLst>
                  </p:cNvPr>
                  <p:cNvSpPr txBox="1"/>
                  <p:nvPr/>
                </p:nvSpPr>
                <p:spPr>
                  <a:xfrm>
                    <a:off x="398905" y="1575701"/>
                    <a:ext cx="3801807" cy="1351639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pPr algn="ctr"/>
                    <a:r>
                      <a:rPr lang="en-US" sz="1600" noProof="0" dirty="0">
                        <a:latin typeface="Arial Narrow" panose="020B0606020202030204" pitchFamily="34" charset="0"/>
                      </a:rPr>
                      <a:t>Real &amp; Reconstructed Signal </a:t>
                    </a:r>
                  </a:p>
                  <a:p>
                    <a:pPr algn="ctr"/>
                    <a:r>
                      <a:rPr lang="en-US" sz="1600" noProof="0" dirty="0">
                        <a:latin typeface="Arial Narrow" panose="020B0606020202030204" pitchFamily="34" charset="0"/>
                      </a:rPr>
                      <a:t>(</a:t>
                    </a:r>
                    <a:r>
                      <a:rPr lang="en-US" sz="1600" noProof="0" dirty="0">
                        <a:solidFill>
                          <a:srgbClr val="FF0000"/>
                        </a:solidFill>
                        <a:latin typeface="Cambria Math" panose="02040503050406030204" pitchFamily="18" charset="0"/>
                      </a:rPr>
                      <a:t>𝑛=0 - 7 </a:t>
                    </a:r>
                    <a:r>
                      <a:rPr lang="en-US" sz="1600" noProof="0" dirty="0">
                        <a:latin typeface="Arial Narrow" panose="020B0606020202030204" pitchFamily="34" charset="0"/>
                      </a:rPr>
                      <a:t>) on </a:t>
                    </a:r>
                    <a14:m>
                      <m:oMath xmlns:m="http://schemas.openxmlformats.org/officeDocument/2006/math">
                        <m:r>
                          <a:rPr lang="en-US" i="1" noProof="0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2</m:t>
                        </m:r>
                        <m:sSub>
                          <m:sSubPr>
                            <m:ctrlPr>
                              <a:rPr lang="en-US" i="1" noProof="0" smtClean="0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i="1" noProof="0" smtClean="0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  <m:t>𝑇</m:t>
                            </m:r>
                          </m:e>
                          <m:sub>
                            <m:r>
                              <a:rPr lang="en-US" i="1" noProof="0" smtClean="0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  <m:t>𝑝</m:t>
                            </m:r>
                          </m:sub>
                        </m:sSub>
                      </m:oMath>
                    </a14:m>
                    <a:endParaRPr lang="en-US" noProof="0" dirty="0">
                      <a:solidFill>
                        <a:srgbClr val="FF0000"/>
                      </a:solidFill>
                    </a:endParaRPr>
                  </a:p>
                  <a:p>
                    <a:pPr algn="ctr"/>
                    <a:r>
                      <a:rPr lang="en-US" sz="1350" noProof="0" dirty="0"/>
                      <a:t> </a:t>
                    </a:r>
                  </a:p>
                </p:txBody>
              </p:sp>
            </mc:Choice>
            <mc:Fallback xmlns="">
              <p:sp>
                <p:nvSpPr>
                  <p:cNvPr id="16" name="ZoneTexte 15">
                    <a:extLst>
                      <a:ext uri="{FF2B5EF4-FFF2-40B4-BE49-F238E27FC236}">
                        <a16:creationId xmlns:a16="http://schemas.microsoft.com/office/drawing/2014/main" id="{021E7319-8603-7200-32DF-C37D9518B244}"/>
                      </a:ext>
                    </a:extLst>
                  </p:cNvPr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398905" y="1575701"/>
                    <a:ext cx="3801807" cy="1351639"/>
                  </a:xfrm>
                  <a:prstGeom prst="rect">
                    <a:avLst/>
                  </a:prstGeom>
                  <a:blipFill>
                    <a:blip r:embed="rId6"/>
                    <a:stretch>
                      <a:fillRect l="-769" t="-1439" r="-1026"/>
                    </a:stretch>
                  </a:blipFill>
                </p:spPr>
                <p:txBody>
                  <a:bodyPr/>
                  <a:lstStyle/>
                  <a:p>
                    <a:r>
                      <a:rPr lang="de-DE">
                        <a:noFill/>
                      </a:rPr>
                      <a:t> </a:t>
                    </a:r>
                  </a:p>
                </p:txBody>
              </p:sp>
            </mc:Fallback>
          </mc:AlternateContent>
          <p:pic>
            <p:nvPicPr>
              <p:cNvPr id="17" name="Image 16">
                <a:extLst>
                  <a:ext uri="{FF2B5EF4-FFF2-40B4-BE49-F238E27FC236}">
                    <a16:creationId xmlns:a16="http://schemas.microsoft.com/office/drawing/2014/main" id="{8D43B699-5009-7E88-9C2E-8CD92E981897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572918" y="4773776"/>
                <a:ext cx="3599849" cy="1946685"/>
              </a:xfrm>
              <a:prstGeom prst="rect">
                <a:avLst/>
              </a:prstGeom>
            </p:spPr>
          </p:pic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18" name="ZoneTexte 17">
                    <a:extLst>
                      <a:ext uri="{FF2B5EF4-FFF2-40B4-BE49-F238E27FC236}">
                        <a16:creationId xmlns:a16="http://schemas.microsoft.com/office/drawing/2014/main" id="{8F26C633-4B9E-FBB7-9729-F68F5D613A5F}"/>
                      </a:ext>
                    </a:extLst>
                  </p:cNvPr>
                  <p:cNvSpPr txBox="1"/>
                  <p:nvPr/>
                </p:nvSpPr>
                <p:spPr>
                  <a:xfrm>
                    <a:off x="2114118" y="4324894"/>
                    <a:ext cx="458843" cy="331459"/>
                  </a:xfrm>
                  <a:prstGeom prst="rect">
                    <a:avLst/>
                  </a:prstGeom>
                  <a:noFill/>
                </p:spPr>
                <p:txBody>
                  <a:bodyPr wrap="none" lIns="0" tIns="0" rIns="0" bIns="0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en-US" sz="1500" i="1" noProof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2</m:t>
                          </m:r>
                          <m:sSub>
                            <m:sSubPr>
                              <m:ctrlPr>
                                <a:rPr lang="en-US" sz="1500" i="1" noProof="0" smtClean="0">
                                  <a:solidFill>
                                    <a:srgbClr val="FF0000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sz="1500" i="1" noProof="0" smtClean="0">
                                  <a:solidFill>
                                    <a:srgbClr val="FF0000"/>
                                  </a:solidFill>
                                  <a:latin typeface="Cambria Math" panose="02040503050406030204" pitchFamily="18" charset="0"/>
                                </a:rPr>
                                <m:t>𝑇</m:t>
                              </m:r>
                            </m:e>
                            <m:sub>
                              <m:r>
                                <a:rPr lang="en-US" sz="1500" i="1" noProof="0" smtClean="0">
                                  <a:solidFill>
                                    <a:srgbClr val="FF0000"/>
                                  </a:solidFill>
                                  <a:latin typeface="Cambria Math" panose="02040503050406030204" pitchFamily="18" charset="0"/>
                                </a:rPr>
                                <m:t>𝑝</m:t>
                              </m:r>
                            </m:sub>
                          </m:sSub>
                        </m:oMath>
                      </m:oMathPara>
                    </a14:m>
                    <a:endParaRPr lang="en-US" sz="1500" noProof="0" dirty="0">
                      <a:solidFill>
                        <a:srgbClr val="FF0000"/>
                      </a:solidFill>
                    </a:endParaRPr>
                  </a:p>
                </p:txBody>
              </p:sp>
            </mc:Choice>
            <mc:Fallback xmlns="">
              <p:sp>
                <p:nvSpPr>
                  <p:cNvPr id="18" name="ZoneTexte 17">
                    <a:extLst>
                      <a:ext uri="{FF2B5EF4-FFF2-40B4-BE49-F238E27FC236}">
                        <a16:creationId xmlns:a16="http://schemas.microsoft.com/office/drawing/2014/main" id="{8F26C633-4B9E-FBB7-9729-F68F5D613A5F}"/>
                      </a:ext>
                    </a:extLst>
                  </p:cNvPr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2114118" y="4324894"/>
                    <a:ext cx="458843" cy="331459"/>
                  </a:xfrm>
                  <a:prstGeom prst="rect">
                    <a:avLst/>
                  </a:prstGeom>
                  <a:blipFill>
                    <a:blip r:embed="rId8"/>
                    <a:stretch>
                      <a:fillRect l="-23404" r="-12766" b="-41176"/>
                    </a:stretch>
                  </a:blipFill>
                </p:spPr>
                <p:txBody>
                  <a:bodyPr/>
                  <a:lstStyle/>
                  <a:p>
                    <a:r>
                      <a:rPr lang="de-DE">
                        <a:noFill/>
                      </a:rPr>
                      <a:t> </a:t>
                    </a:r>
                  </a:p>
                </p:txBody>
              </p:sp>
            </mc:Fallback>
          </mc:AlternateContent>
          <p:cxnSp>
            <p:nvCxnSpPr>
              <p:cNvPr id="13" name="Connecteur droit 12">
                <a:extLst>
                  <a:ext uri="{FF2B5EF4-FFF2-40B4-BE49-F238E27FC236}">
                    <a16:creationId xmlns:a16="http://schemas.microsoft.com/office/drawing/2014/main" id="{5507E21C-35A2-4D75-6289-026793F5AC2E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3951183" y="2392058"/>
                <a:ext cx="0" cy="2113100"/>
              </a:xfrm>
              <a:prstGeom prst="line">
                <a:avLst/>
              </a:prstGeom>
              <a:ln w="9525">
                <a:solidFill>
                  <a:schemeClr val="tx1"/>
                </a:solidFill>
                <a:prstDash val="dash"/>
              </a:ln>
              <a:effectLst/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" name="Connecteur droit 13">
                <a:extLst>
                  <a:ext uri="{FF2B5EF4-FFF2-40B4-BE49-F238E27FC236}">
                    <a16:creationId xmlns:a16="http://schemas.microsoft.com/office/drawing/2014/main" id="{6ECC7BE5-E36A-0808-A645-9B5EB5C050AA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741031" y="2392058"/>
                <a:ext cx="0" cy="2113100"/>
              </a:xfrm>
              <a:prstGeom prst="line">
                <a:avLst/>
              </a:prstGeom>
              <a:ln w="9525">
                <a:solidFill>
                  <a:schemeClr val="tx1"/>
                </a:solidFill>
                <a:prstDash val="dash"/>
              </a:ln>
              <a:effectLst/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" name="Connecteur droit 10">
                <a:extLst>
                  <a:ext uri="{FF2B5EF4-FFF2-40B4-BE49-F238E27FC236}">
                    <a16:creationId xmlns:a16="http://schemas.microsoft.com/office/drawing/2014/main" id="{57188221-BAD4-174B-312D-9B4CD84C5ECB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732081" y="4332789"/>
                <a:ext cx="3207856" cy="0"/>
              </a:xfrm>
              <a:prstGeom prst="line">
                <a:avLst/>
              </a:prstGeom>
              <a:ln w="12700">
                <a:solidFill>
                  <a:schemeClr val="tx1"/>
                </a:solidFill>
                <a:headEnd type="arrow" w="med" len="med"/>
                <a:tailEnd type="arrow" w="med" len="med"/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22" name="Connecteur droit 21">
              <a:extLst>
                <a:ext uri="{FF2B5EF4-FFF2-40B4-BE49-F238E27FC236}">
                  <a16:creationId xmlns:a16="http://schemas.microsoft.com/office/drawing/2014/main" id="{552020B8-3DE7-A0CC-B3F8-3117F9E8DE91}"/>
                </a:ext>
              </a:extLst>
            </p:cNvPr>
            <p:cNvCxnSpPr>
              <a:cxnSpLocks/>
            </p:cNvCxnSpPr>
            <p:nvPr/>
          </p:nvCxnSpPr>
          <p:spPr>
            <a:xfrm>
              <a:off x="3635896" y="2656402"/>
              <a:ext cx="936104" cy="0"/>
            </a:xfrm>
            <a:prstGeom prst="line">
              <a:avLst/>
            </a:prstGeom>
            <a:ln w="12700">
              <a:solidFill>
                <a:schemeClr val="tx1"/>
              </a:solidFill>
              <a:headEnd type="arrow" w="med" len="med"/>
              <a:tailEnd type="arrow" w="med" len="med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4" name="ZoneTexte 23">
                  <a:extLst>
                    <a:ext uri="{FF2B5EF4-FFF2-40B4-BE49-F238E27FC236}">
                      <a16:creationId xmlns:a16="http://schemas.microsoft.com/office/drawing/2014/main" id="{C2FA5C4A-F015-8737-A7FD-D358FD0ABDA3}"/>
                    </a:ext>
                  </a:extLst>
                </p:cNvPr>
                <p:cNvSpPr txBox="1"/>
                <p:nvPr/>
              </p:nvSpPr>
              <p:spPr>
                <a:xfrm>
                  <a:off x="3978047" y="2386959"/>
                  <a:ext cx="238335" cy="248594"/>
                </a:xfrm>
                <a:prstGeom prst="rect">
                  <a:avLst/>
                </a:prstGeom>
                <a:noFill/>
              </p:spPr>
              <p:txBody>
                <a:bodyPr wrap="none" lIns="0" tIns="0" rIns="0" bIns="0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en-US" sz="1500" i="1" noProof="0" smtClean="0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sz="1500" i="1" noProof="0" smtClean="0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  <m:t>𝑇</m:t>
                            </m:r>
                          </m:e>
                          <m:sub>
                            <m:r>
                              <a:rPr lang="en-US" sz="1500" i="1" noProof="0" smtClean="0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  <m:t>𝑝</m:t>
                            </m:r>
                          </m:sub>
                        </m:sSub>
                      </m:oMath>
                    </m:oMathPara>
                  </a14:m>
                  <a:endParaRPr lang="en-US" sz="1500" noProof="0" dirty="0">
                    <a:solidFill>
                      <a:srgbClr val="FF0000"/>
                    </a:solidFill>
                  </a:endParaRPr>
                </a:p>
              </p:txBody>
            </p:sp>
          </mc:Choice>
          <mc:Fallback xmlns="">
            <p:sp>
              <p:nvSpPr>
                <p:cNvPr id="24" name="ZoneTexte 23">
                  <a:extLst>
                    <a:ext uri="{FF2B5EF4-FFF2-40B4-BE49-F238E27FC236}">
                      <a16:creationId xmlns:a16="http://schemas.microsoft.com/office/drawing/2014/main" id="{C2FA5C4A-F015-8737-A7FD-D358FD0ABDA3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3978047" y="2386959"/>
                  <a:ext cx="238335" cy="248594"/>
                </a:xfrm>
                <a:prstGeom prst="rect">
                  <a:avLst/>
                </a:prstGeom>
                <a:blipFill>
                  <a:blip r:embed="rId9"/>
                  <a:stretch>
                    <a:fillRect l="-17949" r="-2564" b="-17073"/>
                  </a:stretch>
                </a:blipFill>
              </p:spPr>
              <p:txBody>
                <a:bodyPr/>
                <a:lstStyle/>
                <a:p>
                  <a:r>
                    <a:rPr lang="de-DE">
                      <a:noFill/>
                    </a:rPr>
                    <a:t> </a:t>
                  </a:r>
                </a:p>
              </p:txBody>
            </p:sp>
          </mc:Fallback>
        </mc:AlternateContent>
        <p:cxnSp>
          <p:nvCxnSpPr>
            <p:cNvPr id="27" name="Connecteur droit 26">
              <a:extLst>
                <a:ext uri="{FF2B5EF4-FFF2-40B4-BE49-F238E27FC236}">
                  <a16:creationId xmlns:a16="http://schemas.microsoft.com/office/drawing/2014/main" id="{2ABEA18A-655E-C885-B972-F932D9954932}"/>
                </a:ext>
              </a:extLst>
            </p:cNvPr>
            <p:cNvCxnSpPr>
              <a:cxnSpLocks/>
            </p:cNvCxnSpPr>
            <p:nvPr/>
          </p:nvCxnSpPr>
          <p:spPr>
            <a:xfrm>
              <a:off x="4582943" y="2468780"/>
              <a:ext cx="0" cy="350798"/>
            </a:xfrm>
            <a:prstGeom prst="line">
              <a:avLst/>
            </a:prstGeom>
            <a:ln w="9525">
              <a:solidFill>
                <a:schemeClr val="tx1"/>
              </a:solidFill>
              <a:prstDash val="sysDash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Connecteur droit 28">
              <a:extLst>
                <a:ext uri="{FF2B5EF4-FFF2-40B4-BE49-F238E27FC236}">
                  <a16:creationId xmlns:a16="http://schemas.microsoft.com/office/drawing/2014/main" id="{1803B094-923B-203F-2555-7B5D49DA7256}"/>
                </a:ext>
              </a:extLst>
            </p:cNvPr>
            <p:cNvCxnSpPr>
              <a:cxnSpLocks/>
            </p:cNvCxnSpPr>
            <p:nvPr/>
          </p:nvCxnSpPr>
          <p:spPr>
            <a:xfrm>
              <a:off x="3620765" y="2460154"/>
              <a:ext cx="0" cy="350798"/>
            </a:xfrm>
            <a:prstGeom prst="line">
              <a:avLst/>
            </a:prstGeom>
            <a:ln w="9525">
              <a:solidFill>
                <a:schemeClr val="tx1"/>
              </a:solidFill>
              <a:prstDash val="sysDash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32" name="ZoneTexte 31">
                <a:extLst>
                  <a:ext uri="{FF2B5EF4-FFF2-40B4-BE49-F238E27FC236}">
                    <a16:creationId xmlns:a16="http://schemas.microsoft.com/office/drawing/2014/main" id="{AECAC036-386A-F136-7F17-EB846D17A2F7}"/>
                  </a:ext>
                </a:extLst>
              </p:cNvPr>
              <p:cNvSpPr txBox="1"/>
              <p:nvPr/>
            </p:nvSpPr>
            <p:spPr>
              <a:xfrm>
                <a:off x="365494" y="1585209"/>
                <a:ext cx="2189815" cy="102694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1600" noProof="0" dirty="0">
                    <a:latin typeface="Arial Narrow" panose="020B0606020202030204" pitchFamily="34" charset="0"/>
                  </a:rPr>
                  <a:t>Steady-state obtained on  </a:t>
                </a:r>
                <a:r>
                  <a:rPr lang="en-US" sz="1600" noProof="0" dirty="0" err="1">
                    <a:latin typeface="Arial Narrow" panose="020B0606020202030204" pitchFamily="34" charset="0"/>
                  </a:rPr>
                  <a:t>on</a:t>
                </a:r>
                <a:r>
                  <a:rPr lang="en-US" sz="1600" noProof="0" dirty="0">
                    <a:latin typeface="Arial Narrow" panose="020B0606020202030204" pitchFamily="34" charset="0"/>
                  </a:rPr>
                  <a:t> </a:t>
                </a:r>
                <a14:m>
                  <m:oMath xmlns:m="http://schemas.openxmlformats.org/officeDocument/2006/math">
                    <m:r>
                      <a:rPr lang="en-US" sz="1600" i="1" noProof="0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</a:rPr>
                      <m:t>2</m:t>
                    </m:r>
                    <m:sSub>
                      <m:sSubPr>
                        <m:ctrlPr>
                          <a:rPr lang="en-US" sz="1600" i="1" noProof="0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sz="1600" i="1" noProof="0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𝑇</m:t>
                        </m:r>
                      </m:e>
                      <m:sub>
                        <m:r>
                          <a:rPr lang="en-US" sz="1600" i="1" noProof="0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𝑝</m:t>
                        </m:r>
                      </m:sub>
                    </m:sSub>
                  </m:oMath>
                </a14:m>
                <a:r>
                  <a:rPr lang="en-US" sz="1600" noProof="0" dirty="0">
                    <a:latin typeface="Arial Narrow" panose="020B0606020202030204" pitchFamily="34" charset="0"/>
                  </a:rPr>
                  <a:t>with </a:t>
                </a:r>
                <a:r>
                  <a:rPr lang="en-US" sz="1600" b="1" noProof="0" dirty="0">
                    <a:latin typeface="Arial Narrow" panose="020B0606020202030204" pitchFamily="34" charset="0"/>
                  </a:rPr>
                  <a:t>Transient FEA</a:t>
                </a:r>
              </a:p>
              <a:p>
                <a:endParaRPr lang="en-US" sz="1400" noProof="0" dirty="0">
                  <a:solidFill>
                    <a:srgbClr val="FF0000"/>
                  </a:solidFill>
                </a:endParaRPr>
              </a:p>
              <a:p>
                <a:r>
                  <a:rPr lang="en-US" sz="1350" noProof="0" dirty="0"/>
                  <a:t> </a:t>
                </a:r>
              </a:p>
            </p:txBody>
          </p:sp>
        </mc:Choice>
        <mc:Fallback xmlns="">
          <p:sp>
            <p:nvSpPr>
              <p:cNvPr id="32" name="ZoneTexte 31">
                <a:extLst>
                  <a:ext uri="{FF2B5EF4-FFF2-40B4-BE49-F238E27FC236}">
                    <a16:creationId xmlns:a16="http://schemas.microsoft.com/office/drawing/2014/main" id="{AECAC036-386A-F136-7F17-EB846D17A2F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5494" y="1585209"/>
                <a:ext cx="2189815" cy="1026948"/>
              </a:xfrm>
              <a:prstGeom prst="rect">
                <a:avLst/>
              </a:prstGeom>
              <a:blipFill>
                <a:blip r:embed="rId10"/>
                <a:stretch>
                  <a:fillRect l="-1671" t="-1183" r="-1950"/>
                </a:stretch>
              </a:blipFill>
            </p:spPr>
            <p:txBody>
              <a:bodyPr/>
              <a:lstStyle/>
              <a:p>
                <a:r>
                  <a:rPr lang="de-DE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34" name="Groupe 33">
            <a:extLst>
              <a:ext uri="{FF2B5EF4-FFF2-40B4-BE49-F238E27FC236}">
                <a16:creationId xmlns:a16="http://schemas.microsoft.com/office/drawing/2014/main" id="{979A051B-649F-6632-5200-EE640BD86FB9}"/>
              </a:ext>
            </a:extLst>
          </p:cNvPr>
          <p:cNvGrpSpPr/>
          <p:nvPr/>
        </p:nvGrpSpPr>
        <p:grpSpPr>
          <a:xfrm>
            <a:off x="241032" y="2234948"/>
            <a:ext cx="2264756" cy="2288332"/>
            <a:chOff x="134594" y="1646664"/>
            <a:chExt cx="2264756" cy="2288332"/>
          </a:xfrm>
        </p:grpSpPr>
        <p:grpSp>
          <p:nvGrpSpPr>
            <p:cNvPr id="2" name="Groupe 1">
              <a:extLst>
                <a:ext uri="{FF2B5EF4-FFF2-40B4-BE49-F238E27FC236}">
                  <a16:creationId xmlns:a16="http://schemas.microsoft.com/office/drawing/2014/main" id="{FEF8C402-7C5B-56EE-6201-EA1605196AF6}"/>
                </a:ext>
              </a:extLst>
            </p:cNvPr>
            <p:cNvGrpSpPr/>
            <p:nvPr/>
          </p:nvGrpSpPr>
          <p:grpSpPr>
            <a:xfrm>
              <a:off x="134594" y="1646664"/>
              <a:ext cx="2264756" cy="2288332"/>
              <a:chOff x="5580595" y="1618915"/>
              <a:chExt cx="2264756" cy="2288332"/>
            </a:xfrm>
          </p:grpSpPr>
          <p:grpSp>
            <p:nvGrpSpPr>
              <p:cNvPr id="4" name="Groupe 3">
                <a:extLst>
                  <a:ext uri="{FF2B5EF4-FFF2-40B4-BE49-F238E27FC236}">
                    <a16:creationId xmlns:a16="http://schemas.microsoft.com/office/drawing/2014/main" id="{538B5253-2360-5C0D-7000-83CD8C461FD2}"/>
                  </a:ext>
                </a:extLst>
              </p:cNvPr>
              <p:cNvGrpSpPr/>
              <p:nvPr/>
            </p:nvGrpSpPr>
            <p:grpSpPr>
              <a:xfrm>
                <a:off x="5580595" y="1618915"/>
                <a:ext cx="2264756" cy="2288332"/>
                <a:chOff x="5580595" y="1618915"/>
                <a:chExt cx="2264756" cy="2288332"/>
              </a:xfrm>
            </p:grpSpPr>
            <p:grpSp>
              <p:nvGrpSpPr>
                <p:cNvPr id="8" name="Groupe 7">
                  <a:extLst>
                    <a:ext uri="{FF2B5EF4-FFF2-40B4-BE49-F238E27FC236}">
                      <a16:creationId xmlns:a16="http://schemas.microsoft.com/office/drawing/2014/main" id="{803D03B4-2961-777D-EEA9-9DCE609792DA}"/>
                    </a:ext>
                  </a:extLst>
                </p:cNvPr>
                <p:cNvGrpSpPr/>
                <p:nvPr/>
              </p:nvGrpSpPr>
              <p:grpSpPr>
                <a:xfrm>
                  <a:off x="5580595" y="1618915"/>
                  <a:ext cx="2264756" cy="2288332"/>
                  <a:chOff x="5580595" y="1618915"/>
                  <a:chExt cx="2264756" cy="2288332"/>
                </a:xfrm>
              </p:grpSpPr>
              <p:pic>
                <p:nvPicPr>
                  <p:cNvPr id="19" name="Grafik 21" descr="Ein Bild, das Diagramm, Text, Reihe, Screenshot enthält.&#10;&#10;KI-generierte Inhalte können fehlerhaft sein.">
                    <a:extLst>
                      <a:ext uri="{FF2B5EF4-FFF2-40B4-BE49-F238E27FC236}">
                        <a16:creationId xmlns:a16="http://schemas.microsoft.com/office/drawing/2014/main" id="{30DF5891-DF5E-5E52-9355-8D08084DD3D5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9"/>
                  <a:stretch>
                    <a:fillRect/>
                  </a:stretch>
                </p:blipFill>
                <p:spPr>
                  <a:xfrm>
                    <a:off x="5580595" y="2728812"/>
                    <a:ext cx="2264756" cy="1178435"/>
                  </a:xfrm>
                  <a:prstGeom prst="rect">
                    <a:avLst/>
                  </a:prstGeom>
                </p:spPr>
              </p:pic>
              <p:pic>
                <p:nvPicPr>
                  <p:cNvPr id="20" name="Inhaltsplatzhalter 11" descr="Ein Bild, das Text, Reihe, Diagramm, parallel enthält.&#10;&#10;KI-generierte Inhalte können fehlerhaft sein.">
                    <a:extLst>
                      <a:ext uri="{FF2B5EF4-FFF2-40B4-BE49-F238E27FC236}">
                        <a16:creationId xmlns:a16="http://schemas.microsoft.com/office/drawing/2014/main" id="{DBDF5600-EC19-4EF7-2FFE-6E4E4ADEDF3D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2"/>
                  <a:stretch>
                    <a:fillRect/>
                  </a:stretch>
                </p:blipFill>
                <p:spPr>
                  <a:xfrm>
                    <a:off x="5697951" y="1618915"/>
                    <a:ext cx="2133035" cy="1109897"/>
                  </a:xfrm>
                  <a:prstGeom prst="rect">
                    <a:avLst/>
                  </a:prstGeom>
                </p:spPr>
              </p:pic>
              <p:cxnSp>
                <p:nvCxnSpPr>
                  <p:cNvPr id="21" name="Connecteur droit 20">
                    <a:extLst>
                      <a:ext uri="{FF2B5EF4-FFF2-40B4-BE49-F238E27FC236}">
                        <a16:creationId xmlns:a16="http://schemas.microsoft.com/office/drawing/2014/main" id="{9A5CE767-C074-EDE8-6DCC-57CED6B895F6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>
                    <a:off x="7682740" y="1779662"/>
                    <a:ext cx="0" cy="2040680"/>
                  </a:xfrm>
                  <a:prstGeom prst="line">
                    <a:avLst/>
                  </a:prstGeom>
                  <a:ln w="9525">
                    <a:solidFill>
                      <a:schemeClr val="tx1"/>
                    </a:solidFill>
                    <a:prstDash val="dash"/>
                  </a:ln>
                  <a:effectLst/>
                </p:spPr>
                <p:style>
                  <a:lnRef idx="2">
                    <a:schemeClr val="accent1"/>
                  </a:lnRef>
                  <a:fillRef idx="0">
                    <a:schemeClr val="accent1"/>
                  </a:fillRef>
                  <a:effectRef idx="1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mc:AlternateContent xmlns:mc="http://schemas.openxmlformats.org/markup-compatibility/2006" xmlns:a14="http://schemas.microsoft.com/office/drawing/2010/main">
              <mc:Choice Requires="a14">
                <p:sp>
                  <p:nvSpPr>
                    <p:cNvPr id="9" name="ZoneTexte 8">
                      <a:extLst>
                        <a:ext uri="{FF2B5EF4-FFF2-40B4-BE49-F238E27FC236}">
                          <a16:creationId xmlns:a16="http://schemas.microsoft.com/office/drawing/2014/main" id="{4317472E-4A51-F9A0-CCCB-FCD1E8D31BCE}"/>
                        </a:ext>
                      </a:extLst>
                    </p:cNvPr>
                    <p:cNvSpPr txBox="1"/>
                    <p:nvPr/>
                  </p:nvSpPr>
                  <p:spPr>
                    <a:xfrm>
                      <a:off x="7224642" y="2184992"/>
                      <a:ext cx="243272" cy="174087"/>
                    </a:xfrm>
                    <a:prstGeom prst="rect">
                      <a:avLst/>
                    </a:prstGeom>
                    <a:noFill/>
                  </p:spPr>
                  <p:txBody>
                    <a:bodyPr wrap="none" lIns="0" tIns="0" rIns="0" bIns="0" rtlCol="0">
                      <a:spAutoFit/>
                    </a:bodyPr>
                    <a:lstStyle/>
                    <a:p>
                      <a:pPr/>
                      <a14:m>
                        <m:oMathPara xmlns:m="http://schemas.openxmlformats.org/officeDocument/2006/math">
                          <m:oMathParaPr>
                            <m:jc m:val="centerGroup"/>
                          </m:oMathParaPr>
                          <m:oMath xmlns:m="http://schemas.openxmlformats.org/officeDocument/2006/math">
                            <m:r>
                              <a:rPr lang="en-US" sz="1050" i="1" noProof="0" smtClean="0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  <m:t>2</m:t>
                            </m:r>
                            <m:sSub>
                              <m:sSubPr>
                                <m:ctrlPr>
                                  <a:rPr lang="en-US" sz="1050" i="1" noProof="0" smtClean="0">
                                    <a:solidFill>
                                      <a:srgbClr val="FF0000"/>
                                    </a:solidFill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US" sz="1050" i="1" noProof="0" smtClean="0">
                                    <a:solidFill>
                                      <a:srgbClr val="FF0000"/>
                                    </a:solidFill>
                                    <a:latin typeface="Cambria Math" panose="02040503050406030204" pitchFamily="18" charset="0"/>
                                  </a:rPr>
                                  <m:t>𝑇</m:t>
                                </m:r>
                              </m:e>
                              <m:sub>
                                <m:r>
                                  <a:rPr lang="en-US" sz="1050" i="1" noProof="0" smtClean="0">
                                    <a:solidFill>
                                      <a:srgbClr val="FF0000"/>
                                    </a:solidFill>
                                    <a:latin typeface="Cambria Math" panose="02040503050406030204" pitchFamily="18" charset="0"/>
                                  </a:rPr>
                                  <m:t>𝑝</m:t>
                                </m:r>
                              </m:sub>
                            </m:sSub>
                          </m:oMath>
                        </m:oMathPara>
                      </a14:m>
                      <a:endParaRPr lang="en-US" sz="1050" noProof="0" dirty="0">
                        <a:solidFill>
                          <a:srgbClr val="FF0000"/>
                        </a:solidFill>
                      </a:endParaRPr>
                    </a:p>
                  </p:txBody>
                </p:sp>
              </mc:Choice>
              <mc:Fallback xmlns="">
                <p:sp>
                  <p:nvSpPr>
                    <p:cNvPr id="9" name="ZoneTexte 8">
                      <a:extLst>
                        <a:ext uri="{FF2B5EF4-FFF2-40B4-BE49-F238E27FC236}">
                          <a16:creationId xmlns:a16="http://schemas.microsoft.com/office/drawing/2014/main" id="{4317472E-4A51-F9A0-CCCB-FCD1E8D31BCE}"/>
                        </a:ext>
                      </a:extLst>
                    </p:cNvPr>
                    <p:cNvSpPr txBox="1">
                      <a:spLocks noRot="1" noChangeAspect="1" noMove="1" noResize="1" noEditPoints="1" noAdjustHandles="1" noChangeArrowheads="1" noChangeShapeType="1" noTextEdit="1"/>
                    </p:cNvSpPr>
                    <p:nvPr/>
                  </p:nvSpPr>
                  <p:spPr>
                    <a:xfrm>
                      <a:off x="7224642" y="2184992"/>
                      <a:ext cx="243272" cy="174087"/>
                    </a:xfrm>
                    <a:prstGeom prst="rect">
                      <a:avLst/>
                    </a:prstGeom>
                    <a:blipFill>
                      <a:blip r:embed="rId13"/>
                      <a:stretch>
                        <a:fillRect l="-12500" r="-2500" b="-17241"/>
                      </a:stretch>
                    </a:blipFill>
                  </p:spPr>
                  <p:txBody>
                    <a:bodyPr/>
                    <a:lstStyle/>
                    <a:p>
                      <a:r>
                        <a:rPr lang="de-DE">
                          <a:noFill/>
                        </a:rPr>
                        <a:t> </a:t>
                      </a:r>
                    </a:p>
                  </p:txBody>
                </p:sp>
              </mc:Fallback>
            </mc:AlternateContent>
            <p:cxnSp>
              <p:nvCxnSpPr>
                <p:cNvPr id="10" name="Connecteur droit 9">
                  <a:extLst>
                    <a:ext uri="{FF2B5EF4-FFF2-40B4-BE49-F238E27FC236}">
                      <a16:creationId xmlns:a16="http://schemas.microsoft.com/office/drawing/2014/main" id="{C437821C-D582-D6DC-A975-33714E9D0716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7038367" y="2139702"/>
                  <a:ext cx="648072" cy="0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  <a:headEnd type="arrow" w="med" len="med"/>
                  <a:tailEnd type="arrow" w="med" len="med"/>
                </a:ln>
              </p:spPr>
              <p:style>
                <a:lnRef idx="2">
                  <a:schemeClr val="accent1"/>
                </a:lnRef>
                <a:fillRef idx="0">
                  <a:schemeClr val="accent1"/>
                </a:fillRef>
                <a:effectRef idx="1">
                  <a:schemeClr val="accent1"/>
                </a:effectRef>
                <a:fontRef idx="minor">
                  <a:schemeClr val="tx1"/>
                </a:fontRef>
              </p:style>
            </p:cxnSp>
          </p:grpSp>
          <p:cxnSp>
            <p:nvCxnSpPr>
              <p:cNvPr id="7" name="Connecteur droit 6">
                <a:extLst>
                  <a:ext uri="{FF2B5EF4-FFF2-40B4-BE49-F238E27FC236}">
                    <a16:creationId xmlns:a16="http://schemas.microsoft.com/office/drawing/2014/main" id="{19BA86E9-0BED-E9A4-CC9F-BF4D6C195158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7038367" y="1759705"/>
                <a:ext cx="0" cy="2040680"/>
              </a:xfrm>
              <a:prstGeom prst="line">
                <a:avLst/>
              </a:prstGeom>
              <a:ln w="9525">
                <a:solidFill>
                  <a:schemeClr val="tx1"/>
                </a:solidFill>
                <a:prstDash val="dash"/>
              </a:ln>
              <a:effectLst/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9AC13DE4-A397-CE3E-7F55-83CB2D24402F}"/>
                </a:ext>
              </a:extLst>
            </p:cNvPr>
            <p:cNvSpPr/>
            <p:nvPr/>
          </p:nvSpPr>
          <p:spPr>
            <a:xfrm>
              <a:off x="1592366" y="1681438"/>
              <a:ext cx="637343" cy="2078967"/>
            </a:xfrm>
            <a:prstGeom prst="rect">
              <a:avLst/>
            </a:prstGeom>
            <a:gradFill>
              <a:gsLst>
                <a:gs pos="100000">
                  <a:schemeClr val="accent1">
                    <a:tint val="100000"/>
                    <a:shade val="100000"/>
                    <a:satMod val="130000"/>
                    <a:alpha val="8000"/>
                  </a:schemeClr>
                </a:gs>
                <a:gs pos="100000">
                  <a:schemeClr val="accent1">
                    <a:tint val="50000"/>
                    <a:shade val="100000"/>
                    <a:satMod val="350000"/>
                  </a:schemeClr>
                </a:gs>
              </a:gsLst>
            </a:gra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197" name="Flèche : droite 196">
            <a:extLst>
              <a:ext uri="{FF2B5EF4-FFF2-40B4-BE49-F238E27FC236}">
                <a16:creationId xmlns:a16="http://schemas.microsoft.com/office/drawing/2014/main" id="{B83BDF59-E24A-A405-48BB-57948D618F59}"/>
              </a:ext>
            </a:extLst>
          </p:cNvPr>
          <p:cNvSpPr/>
          <p:nvPr/>
        </p:nvSpPr>
        <p:spPr>
          <a:xfrm>
            <a:off x="2620222" y="2880348"/>
            <a:ext cx="330237" cy="314833"/>
          </a:xfrm>
          <a:prstGeom prst="right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98" name="Flèche : droite 197">
            <a:extLst>
              <a:ext uri="{FF2B5EF4-FFF2-40B4-BE49-F238E27FC236}">
                <a16:creationId xmlns:a16="http://schemas.microsoft.com/office/drawing/2014/main" id="{59D1E9FE-53D4-EAC3-F4DA-A5B5AD7B8253}"/>
              </a:ext>
            </a:extLst>
          </p:cNvPr>
          <p:cNvSpPr/>
          <p:nvPr/>
        </p:nvSpPr>
        <p:spPr>
          <a:xfrm>
            <a:off x="5193671" y="2885483"/>
            <a:ext cx="330237" cy="314833"/>
          </a:xfrm>
          <a:prstGeom prst="right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2" name="Textfeld 11">
            <a:extLst>
              <a:ext uri="{FF2B5EF4-FFF2-40B4-BE49-F238E27FC236}">
                <a16:creationId xmlns:a16="http://schemas.microsoft.com/office/drawing/2014/main" id="{3917B69A-07B3-D200-2E73-DFA6762AD176}"/>
              </a:ext>
            </a:extLst>
          </p:cNvPr>
          <p:cNvSpPr txBox="1"/>
          <p:nvPr/>
        </p:nvSpPr>
        <p:spPr>
          <a:xfrm>
            <a:off x="179512" y="4806704"/>
            <a:ext cx="35916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 err="1"/>
              <a:t>Courtesy</a:t>
            </a:r>
            <a:r>
              <a:rPr lang="de-DE" dirty="0"/>
              <a:t> Prof. Philippe </a:t>
            </a:r>
            <a:r>
              <a:rPr lang="de-DE" dirty="0" err="1"/>
              <a:t>Viarouge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24016543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6" name="Espace réservé du contenu 5">
                <a:extLst>
                  <a:ext uri="{FF2B5EF4-FFF2-40B4-BE49-F238E27FC236}">
                    <a16:creationId xmlns:a16="http://schemas.microsoft.com/office/drawing/2014/main" id="{FDD0625D-CB85-0F0B-C9B1-E7E57D6704A0}"/>
                  </a:ext>
                </a:extLst>
              </p:cNvPr>
              <p:cNvSpPr>
                <a:spLocks noGrp="1"/>
              </p:cNvSpPr>
              <p:nvPr>
                <p:ph sz="quarter" idx="12"/>
              </p:nvPr>
            </p:nvSpPr>
            <p:spPr>
              <a:xfrm>
                <a:off x="179512" y="1016794"/>
                <a:ext cx="8583488" cy="3795712"/>
              </a:xfrm>
            </p:spPr>
            <p:txBody>
              <a:bodyPr/>
              <a:lstStyle/>
              <a:p>
                <a:pPr algn="l">
                  <a:defRPr sz="2400" b="0">
                    <a:latin typeface="Calibri"/>
                  </a:defRPr>
                </a:pPr>
                <a:r>
                  <a:rPr lang="en-US" sz="1800" noProof="0" dirty="0">
                    <a:latin typeface="Arial Narrow" panose="020B0606020202030204" pitchFamily="34" charset="0"/>
                  </a:rPr>
                  <a:t>Benchmark: Transient FEA with magnetic saturation &amp; dynamic hysteresis</a:t>
                </a:r>
              </a:p>
              <a:p>
                <a:pPr algn="l">
                  <a:defRPr sz="2400" b="0">
                    <a:latin typeface="Calibri"/>
                  </a:defRPr>
                </a:pPr>
                <a:r>
                  <a:rPr lang="en-US" sz="1800" noProof="0" dirty="0">
                    <a:latin typeface="Arial Narrow" panose="020B0606020202030204" pitchFamily="34" charset="0"/>
                  </a:rPr>
                  <a:t>Simplified Time-Harmonic FEA (linear, frequency-domain) faster to compute steady-state Joule &amp; magnetic losses</a:t>
                </a:r>
              </a:p>
              <a:p>
                <a:pPr algn="l">
                  <a:defRPr sz="2400" b="0">
                    <a:latin typeface="Calibri"/>
                  </a:defRPr>
                </a:pPr>
                <a:r>
                  <a:rPr lang="en-US" sz="1800" noProof="0" dirty="0">
                    <a:latin typeface="Arial Narrow" panose="020B0606020202030204" pitchFamily="34" charset="0"/>
                  </a:rPr>
                  <a:t>Loss evaluation with both methods </a:t>
                </a:r>
              </a:p>
              <a:p>
                <a:pPr lvl="1">
                  <a:defRPr sz="2400" b="0">
                    <a:latin typeface="Calibri"/>
                  </a:defRPr>
                </a:pPr>
                <a:r>
                  <a:rPr lang="en-US" sz="1800" noProof="0" dirty="0">
                    <a:latin typeface="Arial Narrow" panose="020B0606020202030204" pitchFamily="34" charset="0"/>
                  </a:rPr>
                  <a:t>for steady-state operation on </a:t>
                </a:r>
                <a14:m>
                  <m:oMath xmlns:m="http://schemas.openxmlformats.org/officeDocument/2006/math">
                    <m:r>
                      <a:rPr lang="en-US" sz="1400" i="1" noProof="0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</a:rPr>
                      <m:t>2</m:t>
                    </m:r>
                    <m:sSub>
                      <m:sSubPr>
                        <m:ctrlPr>
                          <a:rPr lang="en-US" sz="1400" i="1" noProof="0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sz="1400" i="1" noProof="0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𝑇</m:t>
                        </m:r>
                      </m:e>
                      <m:sub>
                        <m:r>
                          <a:rPr lang="en-US" sz="1400" i="1" noProof="0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𝑝</m:t>
                        </m:r>
                      </m:sub>
                    </m:sSub>
                  </m:oMath>
                </a14:m>
                <a:r>
                  <a:rPr lang="en-US" sz="1400" noProof="0" dirty="0">
                    <a:latin typeface="Arial Narrow" panose="020B0606020202030204" pitchFamily="34" charset="0"/>
                  </a:rPr>
                  <a:t> </a:t>
                </a:r>
              </a:p>
              <a:p>
                <a:pPr lvl="1">
                  <a:defRPr sz="2400" b="0">
                    <a:latin typeface="Calibri"/>
                  </a:defRPr>
                </a:pPr>
                <a:r>
                  <a:rPr lang="en-US" sz="1800" noProof="0" dirty="0">
                    <a:latin typeface="Arial Narrow" panose="020B0606020202030204" pitchFamily="34" charset="0"/>
                  </a:rPr>
                  <a:t>Valid despite simplified assumptions (</a:t>
                </a:r>
                <a:r>
                  <a:rPr lang="en-US" sz="1400" i="1" noProof="0" dirty="0">
                    <a:latin typeface="Arial Narrow" panose="020B0606020202030204" pitchFamily="34" charset="0"/>
                  </a:rPr>
                  <a:t>steady-state, linear</a:t>
                </a:r>
                <a:r>
                  <a:rPr lang="en-US" sz="1800" noProof="0" dirty="0">
                    <a:latin typeface="Arial Narrow" panose="020B0606020202030204" pitchFamily="34" charset="0"/>
                  </a:rPr>
                  <a:t>)</a:t>
                </a:r>
              </a:p>
              <a:p>
                <a:pPr lvl="1">
                  <a:defRPr sz="2400" b="0">
                    <a:latin typeface="Calibri"/>
                  </a:defRPr>
                </a:pPr>
                <a:br>
                  <a:rPr lang="en-US" sz="1800" noProof="0" dirty="0">
                    <a:latin typeface="Arial Narrow" panose="020B0606020202030204" pitchFamily="34" charset="0"/>
                  </a:rPr>
                </a:br>
                <a:endParaRPr lang="en-US" sz="1800" noProof="0" dirty="0">
                  <a:latin typeface="Arial Narrow" panose="020B0606020202030204" pitchFamily="34" charset="0"/>
                </a:endParaRPr>
              </a:p>
              <a:p>
                <a:pPr algn="l">
                  <a:defRPr sz="2400" b="0">
                    <a:latin typeface="Calibri"/>
                  </a:defRPr>
                </a:pPr>
                <a:endParaRPr lang="en-US" noProof="0" dirty="0">
                  <a:latin typeface="Arial Narrow" panose="020B0606020202030204" pitchFamily="34" charset="0"/>
                </a:endParaRPr>
              </a:p>
              <a:p>
                <a:pPr algn="l">
                  <a:defRPr sz="2400" b="0">
                    <a:latin typeface="Calibri"/>
                  </a:defRPr>
                </a:pPr>
                <a:endParaRPr lang="en-US" noProof="0" dirty="0">
                  <a:latin typeface="Arial Narrow" panose="020B0606020202030204" pitchFamily="34" charset="0"/>
                </a:endParaRPr>
              </a:p>
              <a:p>
                <a:pPr algn="l">
                  <a:defRPr sz="2400" b="0">
                    <a:latin typeface="Calibri"/>
                  </a:defRPr>
                </a:pPr>
                <a:endParaRPr lang="en-US" noProof="0" dirty="0">
                  <a:latin typeface="Arial Narrow" panose="020B0606020202030204" pitchFamily="34" charset="0"/>
                </a:endParaRPr>
              </a:p>
              <a:p>
                <a:pPr algn="l">
                  <a:defRPr sz="2400" b="0">
                    <a:latin typeface="Calibri"/>
                  </a:defRPr>
                </a:pPr>
                <a:endParaRPr lang="en-US" noProof="0" dirty="0">
                  <a:latin typeface="Arial Narrow" panose="020B0606020202030204" pitchFamily="34" charset="0"/>
                </a:endParaRPr>
              </a:p>
              <a:p>
                <a:pPr algn="l">
                  <a:defRPr sz="2400" b="0">
                    <a:latin typeface="Calibri"/>
                  </a:defRPr>
                </a:pPr>
                <a:endParaRPr lang="en-US" noProof="0" dirty="0">
                  <a:latin typeface="Arial Narrow" panose="020B0606020202030204" pitchFamily="34" charset="0"/>
                </a:endParaRPr>
              </a:p>
              <a:p>
                <a:pPr marL="0" indent="0">
                  <a:buNone/>
                </a:pPr>
                <a:endParaRPr lang="en-US" noProof="0" dirty="0">
                  <a:latin typeface="Arial Narrow" panose="020B0606020202030204" pitchFamily="34" charset="0"/>
                </a:endParaRPr>
              </a:p>
            </p:txBody>
          </p:sp>
        </mc:Choice>
        <mc:Fallback xmlns="">
          <p:sp>
            <p:nvSpPr>
              <p:cNvPr id="6" name="Espace réservé du contenu 5">
                <a:extLst>
                  <a:ext uri="{FF2B5EF4-FFF2-40B4-BE49-F238E27FC236}">
                    <a16:creationId xmlns:a16="http://schemas.microsoft.com/office/drawing/2014/main" id="{FDD0625D-CB85-0F0B-C9B1-E7E57D6704A0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12"/>
              </p:nvPr>
            </p:nvSpPr>
            <p:spPr>
              <a:xfrm>
                <a:off x="179512" y="1016794"/>
                <a:ext cx="8583488" cy="3795712"/>
              </a:xfrm>
              <a:blipFill>
                <a:blip r:embed="rId2"/>
                <a:stretch>
                  <a:fillRect l="-426" t="-804" r="-923"/>
                </a:stretch>
              </a:blipFill>
            </p:spPr>
            <p:txBody>
              <a:bodyPr/>
              <a:lstStyle/>
              <a:p>
                <a:r>
                  <a:rPr lang="de-DE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Titre 4">
            <a:extLst>
              <a:ext uri="{FF2B5EF4-FFF2-40B4-BE49-F238E27FC236}">
                <a16:creationId xmlns:a16="http://schemas.microsoft.com/office/drawing/2014/main" id="{3AAF2B93-42A7-0EE5-B671-ECABA9A313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 dirty="0"/>
              <a:t>Cross-Validation Between Simplified Time-Harmonic and High-Fidelity Transient FEA Model</a:t>
            </a:r>
          </a:p>
        </p:txBody>
      </p:sp>
      <p:graphicFrame>
        <p:nvGraphicFramePr>
          <p:cNvPr id="21" name="Objet 20">
            <a:extLst>
              <a:ext uri="{FF2B5EF4-FFF2-40B4-BE49-F238E27FC236}">
                <a16:creationId xmlns:a16="http://schemas.microsoft.com/office/drawing/2014/main" id="{62BA4124-67B6-BFFD-6282-DEA83956AA23}"/>
              </a:ext>
            </a:extLst>
          </p:cNvPr>
          <p:cNvGraphicFramePr>
            <a:graphicFrameLocks noChangeAspect="1"/>
          </p:cNvGraphicFramePr>
          <p:nvPr/>
        </p:nvGraphicFramePr>
        <p:xfrm>
          <a:off x="604588" y="3079619"/>
          <a:ext cx="4686300" cy="14287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ksheet" r:id="rId3" imgW="6248282" imgH="1905000" progId="Excel.Sheet.12">
                  <p:embed/>
                </p:oleObj>
              </mc:Choice>
              <mc:Fallback>
                <p:oleObj name="Worksheet" r:id="rId3" imgW="6248282" imgH="1905000" progId="Excel.Sheet.12">
                  <p:embed/>
                  <p:pic>
                    <p:nvPicPr>
                      <p:cNvPr id="21" name="Objet 20">
                        <a:extLst>
                          <a:ext uri="{FF2B5EF4-FFF2-40B4-BE49-F238E27FC236}">
                            <a16:creationId xmlns:a16="http://schemas.microsoft.com/office/drawing/2014/main" id="{62BA4124-67B6-BFFD-6282-DEA83956AA23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604588" y="3079619"/>
                        <a:ext cx="4686300" cy="14287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38" name="Groupe 37">
            <a:extLst>
              <a:ext uri="{FF2B5EF4-FFF2-40B4-BE49-F238E27FC236}">
                <a16:creationId xmlns:a16="http://schemas.microsoft.com/office/drawing/2014/main" id="{FEEED27B-2221-A3DB-345D-E7B0ED2DAC5C}"/>
              </a:ext>
            </a:extLst>
          </p:cNvPr>
          <p:cNvGrpSpPr/>
          <p:nvPr/>
        </p:nvGrpSpPr>
        <p:grpSpPr>
          <a:xfrm>
            <a:off x="5803539" y="1650175"/>
            <a:ext cx="2264756" cy="3254904"/>
            <a:chOff x="5632460" y="1663618"/>
            <a:chExt cx="2264756" cy="3254904"/>
          </a:xfrm>
        </p:grpSpPr>
        <p:pic>
          <p:nvPicPr>
            <p:cNvPr id="11" name="Image 10">
              <a:extLst>
                <a:ext uri="{FF2B5EF4-FFF2-40B4-BE49-F238E27FC236}">
                  <a16:creationId xmlns:a16="http://schemas.microsoft.com/office/drawing/2014/main" id="{829094A8-6089-ABEC-02B1-54D3E7308C75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5897133" y="3933347"/>
              <a:ext cx="1966816" cy="985175"/>
            </a:xfrm>
            <a:prstGeom prst="rect">
              <a:avLst/>
            </a:prstGeom>
          </p:spPr>
        </p:pic>
        <p:grpSp>
          <p:nvGrpSpPr>
            <p:cNvPr id="4" name="Groupe 3">
              <a:extLst>
                <a:ext uri="{FF2B5EF4-FFF2-40B4-BE49-F238E27FC236}">
                  <a16:creationId xmlns:a16="http://schemas.microsoft.com/office/drawing/2014/main" id="{1E675F93-5AC0-B758-8B61-C2502C6AFCAC}"/>
                </a:ext>
              </a:extLst>
            </p:cNvPr>
            <p:cNvGrpSpPr/>
            <p:nvPr/>
          </p:nvGrpSpPr>
          <p:grpSpPr>
            <a:xfrm>
              <a:off x="5632460" y="1663618"/>
              <a:ext cx="2264756" cy="2288332"/>
              <a:chOff x="134594" y="1646664"/>
              <a:chExt cx="2264756" cy="2288332"/>
            </a:xfrm>
          </p:grpSpPr>
          <p:grpSp>
            <p:nvGrpSpPr>
              <p:cNvPr id="7" name="Groupe 6">
                <a:extLst>
                  <a:ext uri="{FF2B5EF4-FFF2-40B4-BE49-F238E27FC236}">
                    <a16:creationId xmlns:a16="http://schemas.microsoft.com/office/drawing/2014/main" id="{10272F67-FDCF-E92C-0ACE-546D3FEEC447}"/>
                  </a:ext>
                </a:extLst>
              </p:cNvPr>
              <p:cNvGrpSpPr/>
              <p:nvPr/>
            </p:nvGrpSpPr>
            <p:grpSpPr>
              <a:xfrm>
                <a:off x="134594" y="1646664"/>
                <a:ext cx="2264756" cy="2288332"/>
                <a:chOff x="5580595" y="1618915"/>
                <a:chExt cx="2264756" cy="2288332"/>
              </a:xfrm>
            </p:grpSpPr>
            <p:grpSp>
              <p:nvGrpSpPr>
                <p:cNvPr id="9" name="Groupe 8">
                  <a:extLst>
                    <a:ext uri="{FF2B5EF4-FFF2-40B4-BE49-F238E27FC236}">
                      <a16:creationId xmlns:a16="http://schemas.microsoft.com/office/drawing/2014/main" id="{B2F4CFC1-C0AD-ECC9-A13C-3B713DA013A2}"/>
                    </a:ext>
                  </a:extLst>
                </p:cNvPr>
                <p:cNvGrpSpPr/>
                <p:nvPr/>
              </p:nvGrpSpPr>
              <p:grpSpPr>
                <a:xfrm>
                  <a:off x="5580595" y="1618915"/>
                  <a:ext cx="2264756" cy="2288332"/>
                  <a:chOff x="5580595" y="1618915"/>
                  <a:chExt cx="2264756" cy="2288332"/>
                </a:xfrm>
              </p:grpSpPr>
              <p:grpSp>
                <p:nvGrpSpPr>
                  <p:cNvPr id="17" name="Groupe 16">
                    <a:extLst>
                      <a:ext uri="{FF2B5EF4-FFF2-40B4-BE49-F238E27FC236}">
                        <a16:creationId xmlns:a16="http://schemas.microsoft.com/office/drawing/2014/main" id="{FBB9589D-C3ED-BBA9-D3A2-E5DE728BA9FB}"/>
                      </a:ext>
                    </a:extLst>
                  </p:cNvPr>
                  <p:cNvGrpSpPr/>
                  <p:nvPr/>
                </p:nvGrpSpPr>
                <p:grpSpPr>
                  <a:xfrm>
                    <a:off x="5580595" y="1618915"/>
                    <a:ext cx="2264756" cy="2288332"/>
                    <a:chOff x="5580595" y="1618915"/>
                    <a:chExt cx="2264756" cy="2288332"/>
                  </a:xfrm>
                </p:grpSpPr>
                <p:pic>
                  <p:nvPicPr>
                    <p:cNvPr id="23" name="Grafik 21" descr="Ein Bild, das Diagramm, Text, Reihe, Screenshot enthält.&#10;&#10;KI-generierte Inhalte können fehlerhaft sein.">
                      <a:extLst>
                        <a:ext uri="{FF2B5EF4-FFF2-40B4-BE49-F238E27FC236}">
                          <a16:creationId xmlns:a16="http://schemas.microsoft.com/office/drawing/2014/main" id="{DB0B4C6B-AA8F-6BE6-8113-227BCB237947}"/>
                        </a:ext>
                      </a:extLst>
                    </p:cNvPr>
                    <p:cNvPicPr>
                      <a:picLocks noChangeAspect="1"/>
                    </p:cNvPicPr>
                    <p:nvPr/>
                  </p:nvPicPr>
                  <p:blipFill>
                    <a:blip r:embed="rId6"/>
                    <a:stretch>
                      <a:fillRect/>
                    </a:stretch>
                  </p:blipFill>
                  <p:spPr>
                    <a:xfrm>
                      <a:off x="5580595" y="2728812"/>
                      <a:ext cx="2264756" cy="1178435"/>
                    </a:xfrm>
                    <a:prstGeom prst="rect">
                      <a:avLst/>
                    </a:prstGeom>
                  </p:spPr>
                </p:pic>
                <p:pic>
                  <p:nvPicPr>
                    <p:cNvPr id="24" name="Inhaltsplatzhalter 11" descr="Ein Bild, das Text, Reihe, Diagramm, parallel enthält.&#10;&#10;KI-generierte Inhalte können fehlerhaft sein.">
                      <a:extLst>
                        <a:ext uri="{FF2B5EF4-FFF2-40B4-BE49-F238E27FC236}">
                          <a16:creationId xmlns:a16="http://schemas.microsoft.com/office/drawing/2014/main" id="{256DEED3-7B64-BE41-EC96-6CED60C250C5}"/>
                        </a:ext>
                      </a:extLst>
                    </p:cNvPr>
                    <p:cNvPicPr>
                      <a:picLocks noChangeAspect="1"/>
                    </p:cNvPicPr>
                    <p:nvPr/>
                  </p:nvPicPr>
                  <p:blipFill>
                    <a:blip r:embed="rId7"/>
                    <a:stretch>
                      <a:fillRect/>
                    </a:stretch>
                  </p:blipFill>
                  <p:spPr>
                    <a:xfrm>
                      <a:off x="5697951" y="1618915"/>
                      <a:ext cx="2133035" cy="1109897"/>
                    </a:xfrm>
                    <a:prstGeom prst="rect">
                      <a:avLst/>
                    </a:prstGeom>
                  </p:spPr>
                </p:pic>
                <p:cxnSp>
                  <p:nvCxnSpPr>
                    <p:cNvPr id="25" name="Connecteur droit 24">
                      <a:extLst>
                        <a:ext uri="{FF2B5EF4-FFF2-40B4-BE49-F238E27FC236}">
                          <a16:creationId xmlns:a16="http://schemas.microsoft.com/office/drawing/2014/main" id="{A953FF19-0BAD-3A53-978C-66428EDA6467}"/>
                        </a:ext>
                      </a:extLst>
                    </p:cNvPr>
                    <p:cNvCxnSpPr>
                      <a:cxnSpLocks/>
                    </p:cNvCxnSpPr>
                    <p:nvPr/>
                  </p:nvCxnSpPr>
                  <p:spPr>
                    <a:xfrm>
                      <a:off x="7682740" y="1779662"/>
                      <a:ext cx="0" cy="2040680"/>
                    </a:xfrm>
                    <a:prstGeom prst="line">
                      <a:avLst/>
                    </a:prstGeom>
                    <a:ln w="9525">
                      <a:solidFill>
                        <a:schemeClr val="tx1"/>
                      </a:solidFill>
                      <a:prstDash val="dash"/>
                    </a:ln>
                    <a:effectLst/>
                  </p:spPr>
                  <p:style>
                    <a:lnRef idx="2">
                      <a:schemeClr val="accent1"/>
                    </a:lnRef>
                    <a:fillRef idx="0">
                      <a:schemeClr val="accent1"/>
                    </a:fillRef>
                    <a:effectRef idx="1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</p:grpSp>
              <mc:AlternateContent xmlns:mc="http://schemas.openxmlformats.org/markup-compatibility/2006" xmlns:a14="http://schemas.microsoft.com/office/drawing/2010/main">
                <mc:Choice Requires="a14">
                  <p:sp>
                    <p:nvSpPr>
                      <p:cNvPr id="20" name="ZoneTexte 19">
                        <a:extLst>
                          <a:ext uri="{FF2B5EF4-FFF2-40B4-BE49-F238E27FC236}">
                            <a16:creationId xmlns:a16="http://schemas.microsoft.com/office/drawing/2014/main" id="{8F1B96CD-E009-3E38-0735-AE3691D01AEE}"/>
                          </a:ext>
                        </a:extLst>
                      </p:cNvPr>
                      <p:cNvSpPr txBox="1"/>
                      <p:nvPr/>
                    </p:nvSpPr>
                    <p:spPr>
                      <a:xfrm>
                        <a:off x="7224642" y="2184992"/>
                        <a:ext cx="243272" cy="174087"/>
                      </a:xfrm>
                      <a:prstGeom prst="rect">
                        <a:avLst/>
                      </a:prstGeom>
                      <a:noFill/>
                    </p:spPr>
                    <p:txBody>
                      <a:bodyPr wrap="none" lIns="0" tIns="0" rIns="0" bIns="0" rtlCol="0">
                        <a:spAutoFit/>
                      </a:bodyPr>
                      <a:lstStyle/>
                      <a:p>
                        <a:pPr/>
                        <a14:m>
                          <m:oMathPara xmlns:m="http://schemas.openxmlformats.org/officeDocument/2006/math">
                            <m:oMathParaPr>
                              <m:jc m:val="centerGroup"/>
                            </m:oMathParaPr>
                            <m:oMath xmlns:m="http://schemas.openxmlformats.org/officeDocument/2006/math">
                              <m:r>
                                <a:rPr lang="en-US" sz="1050" i="1" noProof="0" smtClean="0">
                                  <a:solidFill>
                                    <a:srgbClr val="FF0000"/>
                                  </a:solidFill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  <m:sSub>
                                <m:sSubPr>
                                  <m:ctrlPr>
                                    <a:rPr lang="en-US" sz="1050" i="1" noProof="0" smtClean="0">
                                      <a:solidFill>
                                        <a:srgbClr val="FF0000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sz="1050" i="1" noProof="0" smtClean="0">
                                      <a:solidFill>
                                        <a:srgbClr val="FF0000"/>
                                      </a:solidFill>
                                      <a:latin typeface="Cambria Math" panose="02040503050406030204" pitchFamily="18" charset="0"/>
                                    </a:rPr>
                                    <m:t>𝑇</m:t>
                                  </m:r>
                                </m:e>
                                <m:sub>
                                  <m:r>
                                    <a:rPr lang="en-US" sz="1050" i="1" noProof="0" smtClean="0">
                                      <a:solidFill>
                                        <a:srgbClr val="FF0000"/>
                                      </a:solidFill>
                                      <a:latin typeface="Cambria Math" panose="02040503050406030204" pitchFamily="18" charset="0"/>
                                    </a:rPr>
                                    <m:t>𝑝</m:t>
                                  </m:r>
                                </m:sub>
                              </m:sSub>
                            </m:oMath>
                          </m:oMathPara>
                        </a14:m>
                        <a:endParaRPr lang="en-US" sz="1050" noProof="0" dirty="0">
                          <a:solidFill>
                            <a:srgbClr val="FF0000"/>
                          </a:solidFill>
                        </a:endParaRPr>
                      </a:p>
                    </p:txBody>
                  </p:sp>
                </mc:Choice>
                <mc:Fallback xmlns="">
                  <p:sp>
                    <p:nvSpPr>
                      <p:cNvPr id="20" name="ZoneTexte 19">
                        <a:extLst>
                          <a:ext uri="{FF2B5EF4-FFF2-40B4-BE49-F238E27FC236}">
                            <a16:creationId xmlns:a16="http://schemas.microsoft.com/office/drawing/2014/main" id="{8F1B96CD-E009-3E38-0735-AE3691D01AEE}"/>
                          </a:ext>
                        </a:extLst>
                      </p:cNvPr>
                      <p:cNvSpPr txBox="1">
                        <a:spLocks noRot="1" noChangeAspect="1" noMove="1" noResize="1" noEditPoints="1" noAdjustHandles="1" noChangeArrowheads="1" noChangeShapeType="1" noTextEdit="1"/>
                      </p:cNvSpPr>
                      <p:nvPr/>
                    </p:nvSpPr>
                    <p:spPr>
                      <a:xfrm>
                        <a:off x="7224642" y="2184992"/>
                        <a:ext cx="243272" cy="174087"/>
                      </a:xfrm>
                      <a:prstGeom prst="rect">
                        <a:avLst/>
                      </a:prstGeom>
                      <a:blipFill>
                        <a:blip r:embed="rId8"/>
                        <a:stretch>
                          <a:fillRect l="-12500" r="-2500" b="-21429"/>
                        </a:stretch>
                      </a:blipFill>
                    </p:spPr>
                    <p:txBody>
                      <a:bodyPr/>
                      <a:lstStyle/>
                      <a:p>
                        <a:r>
                          <a:rPr lang="de-DE">
                            <a:noFill/>
                          </a:rPr>
                          <a:t> </a:t>
                        </a:r>
                      </a:p>
                    </p:txBody>
                  </p:sp>
                </mc:Fallback>
              </mc:AlternateContent>
              <p:cxnSp>
                <p:nvCxnSpPr>
                  <p:cNvPr id="22" name="Connecteur droit 21">
                    <a:extLst>
                      <a:ext uri="{FF2B5EF4-FFF2-40B4-BE49-F238E27FC236}">
                        <a16:creationId xmlns:a16="http://schemas.microsoft.com/office/drawing/2014/main" id="{F9D4F73E-B6FB-488D-3A89-B330BDFA2EC2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>
                    <a:off x="7038367" y="2139702"/>
                    <a:ext cx="648072" cy="0"/>
                  </a:xfrm>
                  <a:prstGeom prst="line">
                    <a:avLst/>
                  </a:prstGeom>
                  <a:ln w="12700">
                    <a:solidFill>
                      <a:schemeClr val="tx1"/>
                    </a:solidFill>
                    <a:headEnd type="arrow" w="med" len="med"/>
                    <a:tailEnd type="arrow" w="med" len="med"/>
                  </a:ln>
                </p:spPr>
                <p:style>
                  <a:lnRef idx="2">
                    <a:schemeClr val="accent1"/>
                  </a:lnRef>
                  <a:fillRef idx="0">
                    <a:schemeClr val="accent1"/>
                  </a:fillRef>
                  <a:effectRef idx="1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cxnSp>
              <p:nvCxnSpPr>
                <p:cNvPr id="10" name="Connecteur droit 9">
                  <a:extLst>
                    <a:ext uri="{FF2B5EF4-FFF2-40B4-BE49-F238E27FC236}">
                      <a16:creationId xmlns:a16="http://schemas.microsoft.com/office/drawing/2014/main" id="{CC5B07C3-5F81-FF57-7A15-779FA0F4BA64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7038367" y="1759705"/>
                  <a:ext cx="0" cy="2040680"/>
                </a:xfrm>
                <a:prstGeom prst="line">
                  <a:avLst/>
                </a:prstGeom>
                <a:ln w="9525">
                  <a:solidFill>
                    <a:schemeClr val="tx1"/>
                  </a:solidFill>
                  <a:prstDash val="dash"/>
                </a:ln>
                <a:effectLst/>
              </p:spPr>
              <p:style>
                <a:lnRef idx="2">
                  <a:schemeClr val="accent1"/>
                </a:lnRef>
                <a:fillRef idx="0">
                  <a:schemeClr val="accent1"/>
                </a:fillRef>
                <a:effectRef idx="1">
                  <a:schemeClr val="accent1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8" name="Rectangle 7">
                <a:extLst>
                  <a:ext uri="{FF2B5EF4-FFF2-40B4-BE49-F238E27FC236}">
                    <a16:creationId xmlns:a16="http://schemas.microsoft.com/office/drawing/2014/main" id="{655D4E46-FE2A-AF3B-F634-21125C87D341}"/>
                  </a:ext>
                </a:extLst>
              </p:cNvPr>
              <p:cNvSpPr/>
              <p:nvPr/>
            </p:nvSpPr>
            <p:spPr>
              <a:xfrm>
                <a:off x="1592366" y="1681438"/>
                <a:ext cx="637343" cy="2078967"/>
              </a:xfrm>
              <a:prstGeom prst="rect">
                <a:avLst/>
              </a:prstGeom>
              <a:gradFill>
                <a:gsLst>
                  <a:gs pos="100000">
                    <a:schemeClr val="accent1">
                      <a:tint val="100000"/>
                      <a:shade val="100000"/>
                      <a:satMod val="130000"/>
                      <a:alpha val="8000"/>
                    </a:schemeClr>
                  </a:gs>
                  <a:gs pos="100000">
                    <a:schemeClr val="accent1">
                      <a:tint val="50000"/>
                      <a:shade val="100000"/>
                      <a:satMod val="350000"/>
                    </a:schemeClr>
                  </a:gs>
                </a:gsLst>
              </a:gradFill>
              <a:ln>
                <a:noFill/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</p:grp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6" name="Espace réservé du contenu 5">
                <a:extLst>
                  <a:ext uri="{FF2B5EF4-FFF2-40B4-BE49-F238E27FC236}">
                    <a16:creationId xmlns:a16="http://schemas.microsoft.com/office/drawing/2014/main" id="{EF91880E-C9D6-B393-8303-5CB2B110E403}"/>
                  </a:ext>
                </a:extLst>
              </p:cNvPr>
              <p:cNvSpPr>
                <a:spLocks noGrp="1"/>
              </p:cNvSpPr>
              <p:nvPr>
                <p:ph sz="quarter" idx="12"/>
              </p:nvPr>
            </p:nvSpPr>
            <p:spPr>
              <a:xfrm>
                <a:off x="323528" y="843284"/>
                <a:ext cx="8496944" cy="2490391"/>
              </a:xfrm>
            </p:spPr>
            <p:txBody>
              <a:bodyPr/>
              <a:lstStyle/>
              <a:p>
                <a:pPr>
                  <a:defRPr sz="2400" b="0">
                    <a:latin typeface="Calibri"/>
                  </a:defRPr>
                </a:pPr>
                <a:r>
                  <a:rPr lang="en-US" sz="1800" noProof="0" dirty="0">
                    <a:latin typeface="Arial Narrow" panose="020B0606020202030204" pitchFamily="34" charset="0"/>
                  </a:rPr>
                  <a:t>Time-Harmonic FEA results allow identification of an equivalent circuit with the same frequency response, usable in time-domain simulation</a:t>
                </a:r>
              </a:p>
              <a:p>
                <a:pPr lvl="1">
                  <a:defRPr sz="2400" b="0">
                    <a:latin typeface="Calibri"/>
                  </a:defRPr>
                </a:pPr>
                <a:r>
                  <a:rPr lang="en-US" sz="1600" noProof="0" dirty="0">
                    <a:latin typeface="Arial Narrow" panose="020B0606020202030204" pitchFamily="34" charset="0"/>
                  </a:rPr>
                  <a:t>3 R-L cells fitted by least-squares to match impedance frequency response obtained by </a:t>
                </a:r>
                <a:r>
                  <a:rPr lang="en-US" sz="1600" b="1" noProof="0" dirty="0">
                    <a:solidFill>
                      <a:srgbClr val="000000"/>
                    </a:solidFill>
                    <a:latin typeface="Arial Narrow" panose="020B0606020202030204" pitchFamily="34" charset="0"/>
                  </a:rPr>
                  <a:t>Time-harmonic FEA </a:t>
                </a:r>
                <a:r>
                  <a:rPr lang="en-US" sz="1600" noProof="0" dirty="0">
                    <a:latin typeface="Arial Narrow" panose="020B0606020202030204" pitchFamily="34" charset="0"/>
                  </a:rPr>
                  <a:t>&amp; to model induced eddy current in bars</a:t>
                </a:r>
              </a:p>
              <a:p>
                <a:pPr>
                  <a:defRPr sz="2400" b="0">
                    <a:latin typeface="Calibri"/>
                  </a:defRPr>
                </a:pPr>
                <a:r>
                  <a:rPr lang="en-US" sz="1800" noProof="0" dirty="0">
                    <a:latin typeface="Arial Narrow" panose="020B0606020202030204" pitchFamily="34" charset="0"/>
                  </a:rPr>
                  <a:t>Nonlinear extension of the dynamic model:</a:t>
                </a:r>
              </a:p>
              <a:p>
                <a:pPr lvl="1">
                  <a:buFont typeface="Arial" panose="020B0604020202020204" pitchFamily="34" charset="0"/>
                  <a:buChar char="•"/>
                  <a:defRPr sz="2400" b="0">
                    <a:latin typeface="Calibri"/>
                  </a:defRPr>
                </a:pPr>
                <a14:m>
                  <m:oMath xmlns:m="http://schemas.openxmlformats.org/officeDocument/2006/math">
                    <m:r>
                      <a:rPr lang="en-US" sz="1600" i="1" noProof="0" smtClean="0">
                        <a:latin typeface="Cambria Math" panose="02040503050406030204" pitchFamily="18" charset="0"/>
                      </a:rPr>
                      <m:t>𝐿</m:t>
                    </m:r>
                    <m:r>
                      <a:rPr lang="en-US" sz="1600" i="1" noProof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US" sz="1600" i="1" noProof="0" smtClean="0">
                        <a:latin typeface="Cambria Math" panose="02040503050406030204" pitchFamily="18" charset="0"/>
                      </a:rPr>
                      <m:t>𝐼</m:t>
                    </m:r>
                    <m:r>
                      <a:rPr lang="en-US" sz="1600" i="1" noProof="0" smtClean="0">
                        <a:latin typeface="Cambria Math" panose="02040503050406030204" pitchFamily="18" charset="0"/>
                      </a:rPr>
                      <m:t>) </m:t>
                    </m:r>
                  </m:oMath>
                </a14:m>
                <a:r>
                  <a:rPr lang="en-US" sz="1600" noProof="0" dirty="0">
                    <a:latin typeface="Arial Narrow" panose="020B0606020202030204" pitchFamily="34" charset="0"/>
                  </a:rPr>
                  <a:t>obtained via saturated magnetostatic FEA using magnetic material B(H) </a:t>
                </a:r>
              </a:p>
              <a:p>
                <a:pPr lvl="1">
                  <a:buFont typeface="Arial" panose="020B0604020202020204" pitchFamily="34" charset="0"/>
                  <a:buChar char="•"/>
                  <a:defRPr sz="2400" b="0">
                    <a:latin typeface="Calibri"/>
                  </a:defRPr>
                </a:pPr>
                <a:r>
                  <a:rPr lang="en-US" sz="1600" noProof="0" dirty="0">
                    <a:latin typeface="Arial Narrow" panose="020B0606020202030204" pitchFamily="34" charset="0"/>
                  </a:rPr>
                  <a:t>Analytical fit → nonlinear inductance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sz="1600" i="1" noProof="0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sz="1600" i="1" noProof="0" smtClean="0">
                            <a:latin typeface="Cambria Math" panose="02040503050406030204" pitchFamily="18" charset="0"/>
                          </a:rPr>
                          <m:t>𝐿</m:t>
                        </m:r>
                      </m:e>
                      <m:sub>
                        <m:r>
                          <a:rPr lang="en-US" sz="1600" i="1" noProof="0" smtClean="0">
                            <a:latin typeface="Cambria Math" panose="02040503050406030204" pitchFamily="18" charset="0"/>
                          </a:rPr>
                          <m:t>𝑜</m:t>
                        </m:r>
                      </m:sub>
                    </m:sSub>
                    <m:r>
                      <a:rPr lang="en-US" sz="1600" i="1" noProof="0" smtClean="0">
                        <a:latin typeface="Cambria Math" panose="02040503050406030204" pitchFamily="18" charset="0"/>
                      </a:rPr>
                      <m:t>(</m:t>
                    </m:r>
                    <m:sSub>
                      <m:sSubPr>
                        <m:ctrlPr>
                          <a:rPr lang="en-US" sz="1600" i="1" noProof="0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sz="1600" i="1" noProof="0" smtClean="0">
                            <a:latin typeface="Cambria Math" panose="02040503050406030204" pitchFamily="18" charset="0"/>
                          </a:rPr>
                          <m:t>𝑖</m:t>
                        </m:r>
                      </m:e>
                      <m:sub>
                        <m:r>
                          <a:rPr lang="en-US" sz="1600" i="1" noProof="0" smtClean="0">
                            <a:latin typeface="Cambria Math" panose="02040503050406030204" pitchFamily="18" charset="0"/>
                          </a:rPr>
                          <m:t>𝑜</m:t>
                        </m:r>
                      </m:sub>
                    </m:sSub>
                    <m:r>
                      <a:rPr lang="en-US" sz="1600" i="1" noProof="0" smtClean="0">
                        <a:latin typeface="Cambria Math" panose="02040503050406030204" pitchFamily="18" charset="0"/>
                      </a:rPr>
                      <m:t>) </m:t>
                    </m:r>
                  </m:oMath>
                </a14:m>
                <a:r>
                  <a:rPr lang="en-US" sz="1600" noProof="0" dirty="0">
                    <a:latin typeface="Arial Narrow" panose="020B0606020202030204" pitchFamily="34" charset="0"/>
                  </a:rPr>
                  <a:t>inserted into equivalent circuit</a:t>
                </a:r>
              </a:p>
              <a:p>
                <a:pPr>
                  <a:buFont typeface="Wingdings" panose="05000000000000000000" pitchFamily="2" charset="2"/>
                  <a:buChar char="§"/>
                  <a:defRPr sz="2400" b="0">
                    <a:latin typeface="Calibri"/>
                  </a:defRPr>
                </a:pPr>
                <a:r>
                  <a:rPr lang="en-US" sz="1800" b="1" noProof="0" dirty="0">
                    <a:latin typeface="Arial Narrow" panose="020B0606020202030204" pitchFamily="34" charset="0"/>
                  </a:rPr>
                  <a:t>Nonlinear hybrid equivalent circuit</a:t>
                </a:r>
                <a:r>
                  <a:rPr lang="en-US" sz="1800" noProof="0" dirty="0">
                    <a:latin typeface="Arial Narrow" panose="020B0606020202030204" pitchFamily="34" charset="0"/>
                  </a:rPr>
                  <a:t>:</a:t>
                </a:r>
                <a:br>
                  <a:rPr lang="en-US" sz="1800" noProof="0" dirty="0">
                    <a:latin typeface="Arial Narrow" panose="020B0606020202030204" pitchFamily="34" charset="0"/>
                  </a:rPr>
                </a:br>
                <a:endParaRPr lang="en-US" sz="1800" noProof="0" dirty="0">
                  <a:latin typeface="Arial Narrow" panose="020B0606020202030204" pitchFamily="34" charset="0"/>
                </a:endParaRPr>
              </a:p>
              <a:p>
                <a:endParaRPr lang="en-US" noProof="0" dirty="0">
                  <a:latin typeface="Arial Narrow" panose="020B0606020202030204" pitchFamily="34" charset="0"/>
                </a:endParaRPr>
              </a:p>
            </p:txBody>
          </p:sp>
        </mc:Choice>
        <mc:Fallback xmlns="">
          <p:sp>
            <p:nvSpPr>
              <p:cNvPr id="6" name="Espace réservé du contenu 5">
                <a:extLst>
                  <a:ext uri="{FF2B5EF4-FFF2-40B4-BE49-F238E27FC236}">
                    <a16:creationId xmlns:a16="http://schemas.microsoft.com/office/drawing/2014/main" id="{EF91880E-C9D6-B393-8303-5CB2B110E403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12"/>
              </p:nvPr>
            </p:nvSpPr>
            <p:spPr>
              <a:xfrm>
                <a:off x="323528" y="843284"/>
                <a:ext cx="8496944" cy="2490391"/>
              </a:xfrm>
              <a:blipFill>
                <a:blip r:embed="rId2"/>
                <a:stretch>
                  <a:fillRect l="-430" t="-978" r="-143" b="-1222"/>
                </a:stretch>
              </a:blipFill>
            </p:spPr>
            <p:txBody>
              <a:bodyPr/>
              <a:lstStyle/>
              <a:p>
                <a:r>
                  <a:rPr lang="de-DE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2" name="Image 61">
            <a:extLst>
              <a:ext uri="{FF2B5EF4-FFF2-40B4-BE49-F238E27FC236}">
                <a16:creationId xmlns:a16="http://schemas.microsoft.com/office/drawing/2014/main" id="{0BBE9CA0-D1ED-34D8-A68F-2E9CDF39541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52484" y="3012205"/>
            <a:ext cx="4303046" cy="2008157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72" name="TextBox 65">
                <a:extLst>
                  <a:ext uri="{FF2B5EF4-FFF2-40B4-BE49-F238E27FC236}">
                    <a16:creationId xmlns:a16="http://schemas.microsoft.com/office/drawing/2014/main" id="{336C5514-1AAC-19FA-BE05-C6F575586A65}"/>
                  </a:ext>
                </a:extLst>
              </p:cNvPr>
              <p:cNvSpPr txBox="1"/>
              <p:nvPr/>
            </p:nvSpPr>
            <p:spPr>
              <a:xfrm>
                <a:off x="3295197" y="3588931"/>
                <a:ext cx="2553607" cy="711285"/>
              </a:xfrm>
              <a:prstGeom prst="rect">
                <a:avLst/>
              </a:prstGeom>
              <a:noFill/>
              <a:ln w="28575">
                <a:solidFill>
                  <a:srgbClr val="FF0000"/>
                </a:solidFill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sz="1349" i="1" noProof="0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1349" i="1" noProof="0" smtClean="0">
                              <a:latin typeface="Cambria Math" panose="02040503050406030204" pitchFamily="18" charset="0"/>
                            </a:rPr>
                            <m:t>𝐿</m:t>
                          </m:r>
                        </m:e>
                        <m:sub>
                          <m:r>
                            <a:rPr lang="en-US" sz="1349" i="1" noProof="0" smtClean="0">
                              <a:latin typeface="Cambria Math" panose="02040503050406030204" pitchFamily="18" charset="0"/>
                            </a:rPr>
                            <m:t>𝑜</m:t>
                          </m:r>
                        </m:sub>
                      </m:sSub>
                      <m:r>
                        <a:rPr lang="en-US" sz="1349" i="1" noProof="0" smtClean="0">
                          <a:latin typeface="Cambria Math" panose="02040503050406030204" pitchFamily="18" charset="0"/>
                        </a:rPr>
                        <m:t>(</m:t>
                      </m:r>
                      <m:sSub>
                        <m:sSubPr>
                          <m:ctrlPr>
                            <a:rPr lang="en-US" sz="1349" i="1" noProof="0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1349" i="1" noProof="0" smtClean="0">
                              <a:latin typeface="Cambria Math" panose="02040503050406030204" pitchFamily="18" charset="0"/>
                            </a:rPr>
                            <m:t>𝑖</m:t>
                          </m:r>
                        </m:e>
                        <m:sub>
                          <m:r>
                            <a:rPr lang="en-US" sz="1349" i="1" noProof="0" smtClean="0">
                              <a:latin typeface="Cambria Math" panose="02040503050406030204" pitchFamily="18" charset="0"/>
                            </a:rPr>
                            <m:t>𝑜</m:t>
                          </m:r>
                        </m:sub>
                      </m:sSub>
                      <m:r>
                        <a:rPr lang="en-US" sz="1349" i="1" noProof="0" smtClean="0">
                          <a:latin typeface="Cambria Math" panose="02040503050406030204" pitchFamily="18" charset="0"/>
                        </a:rPr>
                        <m:t>)=</m:t>
                      </m:r>
                      <m:f>
                        <m:fPr>
                          <m:ctrlPr>
                            <a:rPr lang="en-US" sz="1349" i="1" noProof="0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US" sz="1349" i="1" noProof="0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sz="1349" i="1" noProof="0" smtClean="0">
                                  <a:latin typeface="Cambria Math" panose="02040503050406030204" pitchFamily="18" charset="0"/>
                                </a:rPr>
                                <m:t>𝐿</m:t>
                              </m:r>
                            </m:e>
                            <m:sub>
                              <m:r>
                                <a:rPr lang="en-US" sz="1349" i="1" noProof="0" smtClean="0">
                                  <a:latin typeface="Cambria Math" panose="02040503050406030204" pitchFamily="18" charset="0"/>
                                </a:rPr>
                                <m:t>𝑖𝑜𝑚</m:t>
                              </m:r>
                            </m:sub>
                          </m:sSub>
                        </m:num>
                        <m:den>
                          <m:r>
                            <a:rPr lang="en-US" sz="1349" i="1" noProof="0" smtClean="0">
                              <a:latin typeface="Cambria Math" panose="02040503050406030204" pitchFamily="18" charset="0"/>
                            </a:rPr>
                            <m:t>1 +</m:t>
                          </m:r>
                          <m:sSup>
                            <m:sSupPr>
                              <m:ctrlPr>
                                <a:rPr lang="en-US" sz="1349" i="1" noProof="0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d>
                                <m:dPr>
                                  <m:begChr m:val="["/>
                                  <m:endChr m:val="]"/>
                                  <m:ctrlPr>
                                    <a:rPr lang="en-US" sz="1349" i="1" noProof="0" smtClean="0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f>
                                    <m:fPr>
                                      <m:ctrlPr>
                                        <a:rPr lang="en-US" sz="1349" i="1" noProof="0" smtClean="0">
                                          <a:latin typeface="Cambria Math" panose="02040503050406030204" pitchFamily="18" charset="0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en-US" sz="1349" i="1" noProof="0" smtClean="0">
                                          <a:latin typeface="Cambria Math" panose="02040503050406030204" pitchFamily="18" charset="0"/>
                                        </a:rPr>
                                        <m:t>𝑖</m:t>
                                      </m:r>
                                    </m:num>
                                    <m:den>
                                      <m:sSub>
                                        <m:sSubPr>
                                          <m:ctrlPr>
                                            <a:rPr lang="en-US" sz="1349" i="1" noProof="0" smtClean="0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en-US" sz="1349" i="1" noProof="0" smtClean="0">
                                              <a:latin typeface="Cambria Math" panose="02040503050406030204" pitchFamily="18" charset="0"/>
                                            </a:rPr>
                                            <m:t>𝐼</m:t>
                                          </m:r>
                                        </m:e>
                                        <m:sub>
                                          <m:r>
                                            <a:rPr lang="en-US" sz="1349" i="1" noProof="0" smtClean="0">
                                              <a:latin typeface="Cambria Math" panose="02040503050406030204" pitchFamily="18" charset="0"/>
                                            </a:rPr>
                                            <m:t>𝑠</m:t>
                                          </m:r>
                                        </m:sub>
                                      </m:sSub>
                                    </m:den>
                                  </m:f>
                                </m:e>
                              </m:d>
                            </m:e>
                            <m:sup>
                              <m:r>
                                <a:rPr lang="en-US" sz="1349" i="1" noProof="0" smtClean="0">
                                  <a:latin typeface="Cambria Math" panose="02040503050406030204" pitchFamily="18" charset="0"/>
                                </a:rPr>
                                <m:t>𝑛</m:t>
                              </m:r>
                            </m:sup>
                          </m:sSup>
                          <m:r>
                            <a:rPr lang="en-US" sz="1349" i="1" noProof="0" smtClean="0">
                              <a:latin typeface="Cambria Math" panose="02040503050406030204" pitchFamily="18" charset="0"/>
                            </a:rPr>
                            <m:t>+ </m:t>
                          </m:r>
                          <m:r>
                            <a:rPr lang="en-US" sz="1349" i="1" noProof="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𝛽</m:t>
                          </m:r>
                          <m:sSup>
                            <m:sSupPr>
                              <m:ctrlPr>
                                <a:rPr lang="en-US" sz="1349" i="1" noProof="0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d>
                                <m:dPr>
                                  <m:begChr m:val="["/>
                                  <m:endChr m:val="]"/>
                                  <m:ctrlPr>
                                    <a:rPr lang="en-US" sz="1349" i="1" noProof="0" smtClean="0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f>
                                    <m:fPr>
                                      <m:ctrlPr>
                                        <a:rPr lang="en-US" sz="1349" i="1" noProof="0" smtClean="0">
                                          <a:latin typeface="Cambria Math" panose="02040503050406030204" pitchFamily="18" charset="0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en-US" sz="1349" i="1" noProof="0" smtClean="0">
                                          <a:latin typeface="Cambria Math" panose="02040503050406030204" pitchFamily="18" charset="0"/>
                                        </a:rPr>
                                        <m:t>𝑖</m:t>
                                      </m:r>
                                    </m:num>
                                    <m:den>
                                      <m:sSub>
                                        <m:sSubPr>
                                          <m:ctrlPr>
                                            <a:rPr lang="en-US" sz="1349" i="1" noProof="0" smtClean="0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en-US" sz="1349" i="1" noProof="0" smtClean="0">
                                              <a:latin typeface="Cambria Math" panose="02040503050406030204" pitchFamily="18" charset="0"/>
                                            </a:rPr>
                                            <m:t>𝐼</m:t>
                                          </m:r>
                                        </m:e>
                                        <m:sub>
                                          <m:r>
                                            <a:rPr lang="en-US" sz="1349" i="1" noProof="0" smtClean="0">
                                              <a:latin typeface="Cambria Math" panose="02040503050406030204" pitchFamily="18" charset="0"/>
                                            </a:rPr>
                                            <m:t>𝑠</m:t>
                                          </m:r>
                                        </m:sub>
                                      </m:sSub>
                                    </m:den>
                                  </m:f>
                                </m:e>
                              </m:d>
                            </m:e>
                            <m:sup>
                              <m:r>
                                <a:rPr lang="en-US" sz="1349" i="1" noProof="0" smtClean="0">
                                  <a:latin typeface="Cambria Math" panose="02040503050406030204" pitchFamily="18" charset="0"/>
                                </a:rPr>
                                <m:t>𝑚</m:t>
                              </m:r>
                            </m:sup>
                          </m:sSup>
                        </m:den>
                      </m:f>
                      <m:r>
                        <a:rPr lang="en-US" sz="1349" i="1" noProof="0" smtClean="0">
                          <a:latin typeface="Cambria Math" panose="02040503050406030204" pitchFamily="18" charset="0"/>
                        </a:rPr>
                        <m:t> </m:t>
                      </m:r>
                    </m:oMath>
                  </m:oMathPara>
                </a14:m>
                <a:endParaRPr lang="en-US" sz="1349" noProof="0" dirty="0"/>
              </a:p>
            </p:txBody>
          </p:sp>
        </mc:Choice>
        <mc:Fallback xmlns="">
          <p:sp>
            <p:nvSpPr>
              <p:cNvPr id="72" name="TextBox 65">
                <a:extLst>
                  <a:ext uri="{FF2B5EF4-FFF2-40B4-BE49-F238E27FC236}">
                    <a16:creationId xmlns:a16="http://schemas.microsoft.com/office/drawing/2014/main" id="{336C5514-1AAC-19FA-BE05-C6F575586A6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95197" y="3588931"/>
                <a:ext cx="2553607" cy="711285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  <a:ln w="28575">
                <a:solidFill>
                  <a:srgbClr val="FF0000"/>
                </a:solidFill>
              </a:ln>
            </p:spPr>
            <p:txBody>
              <a:bodyPr/>
              <a:lstStyle/>
              <a:p>
                <a:r>
                  <a:rPr lang="de-DE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1" name="Image 10">
            <a:extLst>
              <a:ext uri="{FF2B5EF4-FFF2-40B4-BE49-F238E27FC236}">
                <a16:creationId xmlns:a16="http://schemas.microsoft.com/office/drawing/2014/main" id="{6784A360-5E07-CD4A-BD57-5B67F02845F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3941" y="3221374"/>
            <a:ext cx="2467577" cy="1788129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2D11EEDE-CEDE-6EAC-7221-EB0FBB2D54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03648" y="206375"/>
            <a:ext cx="6889576" cy="857250"/>
          </a:xfrm>
        </p:spPr>
        <p:txBody>
          <a:bodyPr/>
          <a:lstStyle/>
          <a:p>
            <a:r>
              <a:rPr lang="en-US" noProof="0" dirty="0"/>
              <a:t>Equivalent Circuit &amp; Nonlinear Dynamic Modeling</a:t>
            </a:r>
            <a:br>
              <a:rPr lang="en-US" noProof="0" dirty="0"/>
            </a:br>
            <a:endParaRPr lang="en-US" noProof="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09A972B-346F-A4AA-D92A-9CB88A38D2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Espace réservé du contenu 5">
            <a:extLst>
              <a:ext uri="{FF2B5EF4-FFF2-40B4-BE49-F238E27FC236}">
                <a16:creationId xmlns:a16="http://schemas.microsoft.com/office/drawing/2014/main" id="{10526F0D-E6DC-3EA1-5FCC-FFD99060EDB3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458272" y="1141413"/>
            <a:ext cx="8303637" cy="3795712"/>
          </a:xfrm>
        </p:spPr>
        <p:txBody>
          <a:bodyPr/>
          <a:lstStyle/>
          <a:p>
            <a:pPr algn="l">
              <a:defRPr sz="2400" b="0">
                <a:latin typeface="Calibri"/>
              </a:defRPr>
            </a:pPr>
            <a:r>
              <a:rPr lang="en-US" sz="1800" noProof="0" dirty="0">
                <a:latin typeface="Arial Narrow" panose="020B0606020202030204" pitchFamily="34" charset="0"/>
              </a:rPr>
              <a:t>Dynamic Validation of the Equivalent Circuit Using Transient FEA</a:t>
            </a:r>
          </a:p>
          <a:p>
            <a:pPr algn="l">
              <a:defRPr sz="2400" b="0">
                <a:latin typeface="Calibri"/>
              </a:defRPr>
            </a:pPr>
            <a:r>
              <a:rPr lang="en-US" sz="1800" noProof="0" dirty="0">
                <a:latin typeface="Arial Narrow" panose="020B0606020202030204" pitchFamily="34" charset="0"/>
              </a:rPr>
              <a:t>Validation scenario:</a:t>
            </a:r>
          </a:p>
          <a:p>
            <a:pPr lvl="1">
              <a:buFont typeface="Arial" panose="020B0604020202020204" pitchFamily="34" charset="0"/>
              <a:buChar char="•"/>
              <a:defRPr sz="2400" b="0">
                <a:latin typeface="Calibri"/>
              </a:defRPr>
            </a:pPr>
            <a:r>
              <a:rPr lang="en-US" sz="1800" noProof="0" dirty="0">
                <a:latin typeface="Arial Narrow" panose="020B0606020202030204" pitchFamily="34" charset="0"/>
              </a:rPr>
              <a:t>Nonlinear hybrid equivalent circuit model driven by pulsed power converter in Simulink</a:t>
            </a:r>
          </a:p>
          <a:p>
            <a:pPr lvl="1">
              <a:buFont typeface="Arial" panose="020B0604020202020204" pitchFamily="34" charset="0"/>
              <a:buChar char="•"/>
              <a:defRPr sz="2400" b="0">
                <a:latin typeface="Calibri"/>
              </a:defRPr>
            </a:pPr>
            <a:r>
              <a:rPr lang="en-US" sz="1800" noProof="0" dirty="0">
                <a:latin typeface="Arial Narrow" panose="020B0606020202030204" pitchFamily="34" charset="0"/>
              </a:rPr>
              <a:t>Simulated input magnet voltage applied to </a:t>
            </a:r>
            <a:r>
              <a:rPr lang="en-US" sz="1800" b="1" noProof="0" dirty="0">
                <a:latin typeface="Arial Narrow" panose="020B0606020202030204" pitchFamily="34" charset="0"/>
              </a:rPr>
              <a:t>Voltage supplied full Transient FEA model</a:t>
            </a:r>
          </a:p>
          <a:p>
            <a:pPr>
              <a:defRPr sz="2400" b="0">
                <a:latin typeface="Calibri"/>
              </a:defRPr>
            </a:pPr>
            <a:endParaRPr lang="en-US" sz="1800" noProof="0" dirty="0">
              <a:latin typeface="Arial Narrow" panose="020B0606020202030204" pitchFamily="34" charset="0"/>
            </a:endParaRPr>
          </a:p>
          <a:p>
            <a:pPr>
              <a:defRPr sz="2400" b="0">
                <a:latin typeface="Calibri"/>
              </a:defRPr>
            </a:pPr>
            <a:endParaRPr lang="en-US" noProof="0" dirty="0">
              <a:latin typeface="Arial Narrow" panose="020B0606020202030204" pitchFamily="34" charset="0"/>
            </a:endParaRPr>
          </a:p>
          <a:p>
            <a:pPr>
              <a:defRPr sz="2400" b="0">
                <a:latin typeface="Calibri"/>
              </a:defRPr>
            </a:pPr>
            <a:endParaRPr lang="en-US" noProof="0" dirty="0">
              <a:latin typeface="Arial Narrow" panose="020B0606020202030204" pitchFamily="34" charset="0"/>
            </a:endParaRPr>
          </a:p>
          <a:p>
            <a:pPr>
              <a:defRPr sz="2400" b="0">
                <a:latin typeface="Calibri"/>
              </a:defRPr>
            </a:pPr>
            <a:endParaRPr lang="en-US" noProof="0" dirty="0">
              <a:latin typeface="Arial Narrow" panose="020B0606020202030204" pitchFamily="34" charset="0"/>
            </a:endParaRPr>
          </a:p>
          <a:p>
            <a:pPr>
              <a:defRPr sz="2400" b="0">
                <a:latin typeface="Calibri"/>
              </a:defRPr>
            </a:pPr>
            <a:endParaRPr lang="en-US" sz="1800" noProof="0" dirty="0">
              <a:latin typeface="Arial Narrow" panose="020B0606020202030204" pitchFamily="34" charset="0"/>
            </a:endParaRPr>
          </a:p>
          <a:p>
            <a:pPr>
              <a:defRPr sz="2400" b="0">
                <a:latin typeface="Calibri"/>
              </a:defRPr>
            </a:pPr>
            <a:r>
              <a:rPr lang="en-US" sz="1800" noProof="0" dirty="0">
                <a:latin typeface="Arial Narrow" panose="020B0606020202030204" pitchFamily="34" charset="0"/>
              </a:rPr>
              <a:t>Agreement on Current waveform reproduction</a:t>
            </a:r>
          </a:p>
          <a:p>
            <a:pPr algn="l">
              <a:defRPr sz="2400" b="0">
                <a:latin typeface="Calibri"/>
              </a:defRPr>
            </a:pPr>
            <a:endParaRPr lang="en-US" noProof="0" dirty="0">
              <a:latin typeface="Arial Narrow" panose="020B0606020202030204" pitchFamily="34" charset="0"/>
            </a:endParaRPr>
          </a:p>
          <a:p>
            <a:pPr marL="0" indent="0">
              <a:buNone/>
              <a:defRPr sz="2400" b="0">
                <a:latin typeface="Calibri"/>
              </a:defRPr>
            </a:pPr>
            <a:br>
              <a:rPr lang="en-US" noProof="0" dirty="0">
                <a:latin typeface="Arial Narrow" panose="020B0606020202030204" pitchFamily="34" charset="0"/>
              </a:rPr>
            </a:br>
            <a:endParaRPr lang="en-US" noProof="0" dirty="0">
              <a:latin typeface="Arial Narrow" panose="020B0606020202030204" pitchFamily="34" charset="0"/>
            </a:endParaRPr>
          </a:p>
        </p:txBody>
      </p:sp>
      <p:sp>
        <p:nvSpPr>
          <p:cNvPr id="5" name="Titre 4">
            <a:extLst>
              <a:ext uri="{FF2B5EF4-FFF2-40B4-BE49-F238E27FC236}">
                <a16:creationId xmlns:a16="http://schemas.microsoft.com/office/drawing/2014/main" id="{E096D19F-9747-3FB4-4C0A-95B692C46D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 dirty="0"/>
              <a:t>Cross-Validation Between Simplified Time-Harmonic and High-Fidelity Transient FEA Model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85CDD750-5DB8-31BB-4B6C-8CEF453F9B4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540" y="2627953"/>
            <a:ext cx="3205042" cy="1530286"/>
          </a:xfrm>
          <a:prstGeom prst="rect">
            <a:avLst/>
          </a:prstGeom>
        </p:spPr>
      </p:pic>
      <p:sp>
        <p:nvSpPr>
          <p:cNvPr id="13" name="Flèche : droite 196">
            <a:extLst>
              <a:ext uri="{FF2B5EF4-FFF2-40B4-BE49-F238E27FC236}">
                <a16:creationId xmlns:a16="http://schemas.microsoft.com/office/drawing/2014/main" id="{8C53B6F4-DC1A-B273-0CB8-5EA4B85D13F3}"/>
              </a:ext>
            </a:extLst>
          </p:cNvPr>
          <p:cNvSpPr/>
          <p:nvPr/>
        </p:nvSpPr>
        <p:spPr>
          <a:xfrm>
            <a:off x="3542061" y="3352838"/>
            <a:ext cx="266194" cy="253777"/>
          </a:xfrm>
          <a:prstGeom prst="right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5" name="Flèche : droite 196">
            <a:extLst>
              <a:ext uri="{FF2B5EF4-FFF2-40B4-BE49-F238E27FC236}">
                <a16:creationId xmlns:a16="http://schemas.microsoft.com/office/drawing/2014/main" id="{B650E4AF-BA8F-A508-97E1-2A1E6EBB59FA}"/>
              </a:ext>
            </a:extLst>
          </p:cNvPr>
          <p:cNvSpPr/>
          <p:nvPr/>
        </p:nvSpPr>
        <p:spPr>
          <a:xfrm>
            <a:off x="5821407" y="3322309"/>
            <a:ext cx="330237" cy="314833"/>
          </a:xfrm>
          <a:prstGeom prst="right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pic>
        <p:nvPicPr>
          <p:cNvPr id="28" name="Inhaltsplatzhalter 5">
            <a:extLst>
              <a:ext uri="{FF2B5EF4-FFF2-40B4-BE49-F238E27FC236}">
                <a16:creationId xmlns:a16="http://schemas.microsoft.com/office/drawing/2014/main" id="{360BA3FE-FB38-131B-4617-BE642CD96467}"/>
              </a:ext>
            </a:extLst>
          </p:cNvPr>
          <p:cNvPicPr>
            <a:picLocks noGrp="1"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1644" y="2461310"/>
            <a:ext cx="2569806" cy="1311415"/>
          </a:xfrm>
          <a:prstGeom prst="rect">
            <a:avLst/>
          </a:prstGeom>
        </p:spPr>
      </p:pic>
      <p:sp>
        <p:nvSpPr>
          <p:cNvPr id="29" name="TextBox 28">
            <a:extLst>
              <a:ext uri="{FF2B5EF4-FFF2-40B4-BE49-F238E27FC236}">
                <a16:creationId xmlns:a16="http://schemas.microsoft.com/office/drawing/2014/main" id="{4EED3B57-1228-1505-B2DA-14FEA1531882}"/>
              </a:ext>
            </a:extLst>
          </p:cNvPr>
          <p:cNvSpPr txBox="1"/>
          <p:nvPr/>
        </p:nvSpPr>
        <p:spPr>
          <a:xfrm>
            <a:off x="7742461" y="2510757"/>
            <a:ext cx="939562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000" noProof="0" dirty="0">
                <a:latin typeface="Arial Narrow" panose="020B0606020202030204" pitchFamily="34" charset="0"/>
              </a:rPr>
              <a:t>Transient FEA </a:t>
            </a:r>
          </a:p>
          <a:p>
            <a:pPr algn="ctr"/>
            <a:r>
              <a:rPr lang="en-US" sz="1000" noProof="0" dirty="0">
                <a:latin typeface="Arial Narrow" panose="020B0606020202030204" pitchFamily="34" charset="0"/>
              </a:rPr>
              <a:t>Voltage </a:t>
            </a:r>
            <a:endParaRPr lang="en-US" sz="1000" noProof="0" dirty="0"/>
          </a:p>
        </p:txBody>
      </p:sp>
      <p:grpSp>
        <p:nvGrpSpPr>
          <p:cNvPr id="30" name="Group 29">
            <a:extLst>
              <a:ext uri="{FF2B5EF4-FFF2-40B4-BE49-F238E27FC236}">
                <a16:creationId xmlns:a16="http://schemas.microsoft.com/office/drawing/2014/main" id="{91853D03-C969-E542-87C8-A248053E37AC}"/>
              </a:ext>
            </a:extLst>
          </p:cNvPr>
          <p:cNvGrpSpPr/>
          <p:nvPr/>
        </p:nvGrpSpPr>
        <p:grpSpPr>
          <a:xfrm>
            <a:off x="6151644" y="3563377"/>
            <a:ext cx="2599535" cy="1332083"/>
            <a:chOff x="1619672" y="2089641"/>
            <a:chExt cx="2599535" cy="1332083"/>
          </a:xfrm>
        </p:grpSpPr>
        <p:grpSp>
          <p:nvGrpSpPr>
            <p:cNvPr id="31" name="Group 30">
              <a:extLst>
                <a:ext uri="{FF2B5EF4-FFF2-40B4-BE49-F238E27FC236}">
                  <a16:creationId xmlns:a16="http://schemas.microsoft.com/office/drawing/2014/main" id="{E3B16467-40C2-BAC1-1132-8D905211B08B}"/>
                </a:ext>
              </a:extLst>
            </p:cNvPr>
            <p:cNvGrpSpPr/>
            <p:nvPr/>
          </p:nvGrpSpPr>
          <p:grpSpPr>
            <a:xfrm>
              <a:off x="1619672" y="2089641"/>
              <a:ext cx="2599535" cy="1332083"/>
              <a:chOff x="1619672" y="2089641"/>
              <a:chExt cx="2599535" cy="1332083"/>
            </a:xfrm>
          </p:grpSpPr>
          <p:pic>
            <p:nvPicPr>
              <p:cNvPr id="37" name="Grafik 11">
                <a:extLst>
                  <a:ext uri="{FF2B5EF4-FFF2-40B4-BE49-F238E27FC236}">
                    <a16:creationId xmlns:a16="http://schemas.microsoft.com/office/drawing/2014/main" id="{EC10EDCD-F07F-FFCB-FC4C-901F6B74D845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619672" y="2089641"/>
                <a:ext cx="2599535" cy="1332083"/>
              </a:xfrm>
              <a:prstGeom prst="rect">
                <a:avLst/>
              </a:prstGeom>
            </p:spPr>
          </p:pic>
          <p:sp>
            <p:nvSpPr>
              <p:cNvPr id="38" name="TextBox 37">
                <a:extLst>
                  <a:ext uri="{FF2B5EF4-FFF2-40B4-BE49-F238E27FC236}">
                    <a16:creationId xmlns:a16="http://schemas.microsoft.com/office/drawing/2014/main" id="{5A94B273-9C4F-94E4-F7CF-110CA52F6A3D}"/>
                  </a:ext>
                </a:extLst>
              </p:cNvPr>
              <p:cNvSpPr txBox="1"/>
              <p:nvPr/>
            </p:nvSpPr>
            <p:spPr>
              <a:xfrm>
                <a:off x="1813932" y="2136748"/>
                <a:ext cx="939562" cy="24622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en-US" sz="1000" noProof="0" dirty="0">
                    <a:latin typeface="Arial Narrow" panose="020B0606020202030204" pitchFamily="34" charset="0"/>
                  </a:rPr>
                  <a:t>Current Pulse </a:t>
                </a:r>
                <a:endParaRPr lang="en-US" sz="1000" noProof="0" dirty="0"/>
              </a:p>
            </p:txBody>
          </p:sp>
        </p:grpSp>
        <p:grpSp>
          <p:nvGrpSpPr>
            <p:cNvPr id="32" name="Group 31">
              <a:extLst>
                <a:ext uri="{FF2B5EF4-FFF2-40B4-BE49-F238E27FC236}">
                  <a16:creationId xmlns:a16="http://schemas.microsoft.com/office/drawing/2014/main" id="{D7AEFF04-F6A1-FBF5-3C29-6FEBC31EA4BA}"/>
                </a:ext>
              </a:extLst>
            </p:cNvPr>
            <p:cNvGrpSpPr/>
            <p:nvPr/>
          </p:nvGrpSpPr>
          <p:grpSpPr>
            <a:xfrm>
              <a:off x="3285832" y="2136748"/>
              <a:ext cx="849549" cy="338554"/>
              <a:chOff x="3285832" y="2136748"/>
              <a:chExt cx="849549" cy="338554"/>
            </a:xfrm>
          </p:grpSpPr>
          <p:sp>
            <p:nvSpPr>
              <p:cNvPr id="33" name="TextBox 32">
                <a:extLst>
                  <a:ext uri="{FF2B5EF4-FFF2-40B4-BE49-F238E27FC236}">
                    <a16:creationId xmlns:a16="http://schemas.microsoft.com/office/drawing/2014/main" id="{92DB1AC5-9D3A-9444-C748-A01AC7F482CC}"/>
                  </a:ext>
                </a:extLst>
              </p:cNvPr>
              <p:cNvSpPr txBox="1"/>
              <p:nvPr/>
            </p:nvSpPr>
            <p:spPr>
              <a:xfrm>
                <a:off x="3410557" y="2136748"/>
                <a:ext cx="724824" cy="338554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>
                <a:spAutoFit/>
              </a:bodyPr>
              <a:lstStyle/>
              <a:p>
                <a:pPr algn="r"/>
                <a:r>
                  <a:rPr lang="en-US" sz="800" noProof="0" dirty="0">
                    <a:latin typeface="Arial Narrow" panose="020B0606020202030204" pitchFamily="34" charset="0"/>
                  </a:rPr>
                  <a:t>Simulink</a:t>
                </a:r>
              </a:p>
              <a:p>
                <a:pPr algn="r"/>
                <a:r>
                  <a:rPr lang="en-US" sz="800" noProof="0" dirty="0">
                    <a:latin typeface="Arial Narrow" panose="020B0606020202030204" pitchFamily="34" charset="0"/>
                  </a:rPr>
                  <a:t>Transient FEA </a:t>
                </a:r>
                <a:endParaRPr lang="en-US" sz="800" noProof="0" dirty="0"/>
              </a:p>
            </p:txBody>
          </p:sp>
          <p:grpSp>
            <p:nvGrpSpPr>
              <p:cNvPr id="34" name="Group 33">
                <a:extLst>
                  <a:ext uri="{FF2B5EF4-FFF2-40B4-BE49-F238E27FC236}">
                    <a16:creationId xmlns:a16="http://schemas.microsoft.com/office/drawing/2014/main" id="{F66B6AF5-773D-B237-80BE-B22F9561DDC9}"/>
                  </a:ext>
                </a:extLst>
              </p:cNvPr>
              <p:cNvGrpSpPr/>
              <p:nvPr/>
            </p:nvGrpSpPr>
            <p:grpSpPr>
              <a:xfrm>
                <a:off x="3285832" y="2228748"/>
                <a:ext cx="189991" cy="140720"/>
                <a:chOff x="3285832" y="2228748"/>
                <a:chExt cx="189991" cy="140720"/>
              </a:xfrm>
            </p:grpSpPr>
            <p:cxnSp>
              <p:nvCxnSpPr>
                <p:cNvPr id="35" name="Straight Connector 34">
                  <a:extLst>
                    <a:ext uri="{FF2B5EF4-FFF2-40B4-BE49-F238E27FC236}">
                      <a16:creationId xmlns:a16="http://schemas.microsoft.com/office/drawing/2014/main" id="{CCD033BC-13C9-EDB5-65BE-4A57B7016DA1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flipV="1">
                  <a:off x="3285832" y="2369468"/>
                  <a:ext cx="189991" cy="0"/>
                </a:xfrm>
                <a:prstGeom prst="line">
                  <a:avLst/>
                </a:prstGeom>
                <a:ln w="9525"/>
                <a:effectLst/>
              </p:spPr>
              <p:style>
                <a:lnRef idx="2">
                  <a:schemeClr val="accent1"/>
                </a:lnRef>
                <a:fillRef idx="0">
                  <a:schemeClr val="accent1"/>
                </a:fillRef>
                <a:effectRef idx="1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6" name="Straight Connector 35">
                  <a:extLst>
                    <a:ext uri="{FF2B5EF4-FFF2-40B4-BE49-F238E27FC236}">
                      <a16:creationId xmlns:a16="http://schemas.microsoft.com/office/drawing/2014/main" id="{0A37D039-2001-5295-66EB-95C3135F1393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flipV="1">
                  <a:off x="3285832" y="2228748"/>
                  <a:ext cx="189991" cy="0"/>
                </a:xfrm>
                <a:prstGeom prst="line">
                  <a:avLst/>
                </a:prstGeom>
                <a:ln w="9525">
                  <a:solidFill>
                    <a:schemeClr val="tx1"/>
                  </a:solidFill>
                  <a:prstDash val="sysDash"/>
                </a:ln>
                <a:effectLst/>
              </p:spPr>
              <p:style>
                <a:lnRef idx="2">
                  <a:schemeClr val="accent1"/>
                </a:lnRef>
                <a:fillRef idx="0">
                  <a:schemeClr val="accent1"/>
                </a:fillRef>
                <a:effectRef idx="1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</p:grpSp>
      <p:grpSp>
        <p:nvGrpSpPr>
          <p:cNvPr id="43" name="Group 42">
            <a:extLst>
              <a:ext uri="{FF2B5EF4-FFF2-40B4-BE49-F238E27FC236}">
                <a16:creationId xmlns:a16="http://schemas.microsoft.com/office/drawing/2014/main" id="{069C8B97-A096-D840-7D1D-F12044790A74}"/>
              </a:ext>
            </a:extLst>
          </p:cNvPr>
          <p:cNvGrpSpPr/>
          <p:nvPr/>
        </p:nvGrpSpPr>
        <p:grpSpPr>
          <a:xfrm>
            <a:off x="3806620" y="2821196"/>
            <a:ext cx="1954012" cy="1512896"/>
            <a:chOff x="3806620" y="2821196"/>
            <a:chExt cx="1954012" cy="1512896"/>
          </a:xfrm>
        </p:grpSpPr>
        <p:pic>
          <p:nvPicPr>
            <p:cNvPr id="14" name="Image 13" descr="Une image contenant texte, diagramme, ligne, Tracé&#10;&#10;Le contenu généré par l’IA peut être incorrect.">
              <a:extLst>
                <a:ext uri="{FF2B5EF4-FFF2-40B4-BE49-F238E27FC236}">
                  <a16:creationId xmlns:a16="http://schemas.microsoft.com/office/drawing/2014/main" id="{668D0614-39B8-B0CA-8ACB-9A02EB32D258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3806620" y="2821196"/>
              <a:ext cx="1954012" cy="1264047"/>
            </a:xfrm>
            <a:prstGeom prst="rect">
              <a:avLst/>
            </a:prstGeom>
          </p:spPr>
        </p:pic>
        <p:sp>
          <p:nvSpPr>
            <p:cNvPr id="42" name="TextBox 41">
              <a:extLst>
                <a:ext uri="{FF2B5EF4-FFF2-40B4-BE49-F238E27FC236}">
                  <a16:creationId xmlns:a16="http://schemas.microsoft.com/office/drawing/2014/main" id="{C9316CFE-3598-492C-935C-1E4ED72D6D04}"/>
                </a:ext>
              </a:extLst>
            </p:cNvPr>
            <p:cNvSpPr txBox="1"/>
            <p:nvPr/>
          </p:nvSpPr>
          <p:spPr>
            <a:xfrm>
              <a:off x="3923928" y="4072482"/>
              <a:ext cx="1836704" cy="26161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 rtl="0"/>
              <a:r>
                <a:rPr lang="en-US" sz="1100" b="0" i="0" u="none" strike="noStrike" kern="1200" baseline="0" noProof="0" dirty="0">
                  <a:solidFill>
                    <a:srgbClr val="000000"/>
                  </a:solidFill>
                  <a:latin typeface="Arial Narrow" panose="020B0606020202030204" pitchFamily="34" charset="0"/>
                </a:rPr>
                <a:t>SPS-Simulink</a:t>
              </a:r>
              <a:endParaRPr lang="en-US" sz="1100" b="0" i="0" u="none" strike="noStrike" kern="1200" baseline="0" noProof="0" dirty="0">
                <a:solidFill>
                  <a:srgbClr val="000000"/>
                </a:solidFill>
                <a:latin typeface="Arial" panose="020B060402020202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9901119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ED2D93-AD07-4F76-996A-AD481A673A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Inhaltsplatzhalter 1">
                <a:extLst>
                  <a:ext uri="{FF2B5EF4-FFF2-40B4-BE49-F238E27FC236}">
                    <a16:creationId xmlns:a16="http://schemas.microsoft.com/office/drawing/2014/main" id="{CEBF4F9F-7E1C-DD9C-9978-61BD1BA4A8A9}"/>
                  </a:ext>
                </a:extLst>
              </p:cNvPr>
              <p:cNvSpPr>
                <a:spLocks noGrp="1"/>
              </p:cNvSpPr>
              <p:nvPr>
                <p:ph sz="quarter" idx="12"/>
              </p:nvPr>
            </p:nvSpPr>
            <p:spPr/>
            <p:txBody>
              <a:bodyPr/>
              <a:lstStyle/>
              <a:p>
                <a:r>
                  <a:rPr lang="en-US" sz="2000" noProof="0" dirty="0"/>
                  <a:t>Field quality evaluated on several 5 mm reference circles. (All in vacuum chamber)</a:t>
                </a:r>
              </a:p>
              <a:p>
                <a:r>
                  <a:rPr lang="en-US" sz="2000" noProof="0" dirty="0"/>
                  <a:t>Multipole coefficients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sz="2000" b="0" i="1" noProof="0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sz="2000" b="0" i="1" noProof="0" smtClean="0">
                            <a:latin typeface="Cambria Math" panose="02040503050406030204" pitchFamily="18" charset="0"/>
                          </a:rPr>
                          <m:t>𝐶</m:t>
                        </m:r>
                      </m:e>
                      <m:sub>
                        <m:r>
                          <a:rPr lang="en-US" sz="2000" b="0" i="1" noProof="0" smtClean="0">
                            <a:latin typeface="Cambria Math" panose="02040503050406030204" pitchFamily="18" charset="0"/>
                          </a:rPr>
                          <m:t>𝑛</m:t>
                        </m:r>
                      </m:sub>
                    </m:sSub>
                    <m:r>
                      <a:rPr lang="en-US" sz="2000" b="0" i="1" noProof="0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US" sz="2000" b="0" i="1" noProof="0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sz="2000" b="0" i="1" noProof="0" smtClean="0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  <m:sub>
                        <m:r>
                          <a:rPr lang="en-US" sz="2000" b="0" i="1" noProof="0" smtClean="0">
                            <a:latin typeface="Cambria Math" panose="02040503050406030204" pitchFamily="18" charset="0"/>
                          </a:rPr>
                          <m:t>𝑛</m:t>
                        </m:r>
                      </m:sub>
                    </m:sSub>
                    <m:r>
                      <a:rPr lang="en-US" sz="2000" b="0" i="1" noProof="0" smtClean="0">
                        <a:latin typeface="Cambria Math" panose="02040503050406030204" pitchFamily="18" charset="0"/>
                      </a:rPr>
                      <m:t>+</m:t>
                    </m:r>
                    <m:r>
                      <a:rPr lang="en-US" sz="2000" b="0" i="1" noProof="0" smtClean="0">
                        <a:latin typeface="Cambria Math" panose="02040503050406030204" pitchFamily="18" charset="0"/>
                      </a:rPr>
                      <m:t>𝑗</m:t>
                    </m:r>
                    <m:sSub>
                      <m:sSubPr>
                        <m:ctrlPr>
                          <a:rPr lang="en-US" sz="2000" b="0" i="1" noProof="0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sz="2000" b="0" i="1" noProof="0" smtClean="0">
                            <a:latin typeface="Cambria Math" panose="02040503050406030204" pitchFamily="18" charset="0"/>
                          </a:rPr>
                          <m:t>𝐵</m:t>
                        </m:r>
                      </m:e>
                      <m:sub>
                        <m:r>
                          <a:rPr lang="en-US" sz="2000" b="0" i="1" noProof="0" smtClean="0">
                            <a:latin typeface="Cambria Math" panose="02040503050406030204" pitchFamily="18" charset="0"/>
                          </a:rPr>
                          <m:t>𝑛</m:t>
                        </m:r>
                      </m:sub>
                    </m:sSub>
                  </m:oMath>
                </a14:m>
                <a:r>
                  <a:rPr lang="en-US" sz="2000" noProof="0" dirty="0"/>
                  <a:t> [T] as function of time and position</a:t>
                </a:r>
              </a:p>
            </p:txBody>
          </p:sp>
        </mc:Choice>
        <mc:Fallback xmlns="">
          <p:sp>
            <p:nvSpPr>
              <p:cNvPr id="2" name="Inhaltsplatzhalter 1">
                <a:extLst>
                  <a:ext uri="{FF2B5EF4-FFF2-40B4-BE49-F238E27FC236}">
                    <a16:creationId xmlns:a16="http://schemas.microsoft.com/office/drawing/2014/main" id="{CEBF4F9F-7E1C-DD9C-9978-61BD1BA4A8A9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12"/>
              </p:nvPr>
            </p:nvSpPr>
            <p:spPr>
              <a:blipFill>
                <a:blip r:embed="rId2"/>
                <a:stretch>
                  <a:fillRect l="-660" t="-965"/>
                </a:stretch>
              </a:blipFill>
            </p:spPr>
            <p:txBody>
              <a:bodyPr/>
              <a:lstStyle/>
              <a:p>
                <a:r>
                  <a:rPr lang="de-DE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AE1C766E-D761-0325-094C-E80FF32EF0E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74172A1-1CBF-0B40-9234-7D4D80EC19EA}" type="slidenum">
              <a:rPr lang="en-US" noProof="0" smtClean="0"/>
              <a:pPr/>
              <a:t>10</a:t>
            </a:fld>
            <a:endParaRPr lang="en-US" noProof="0" dirty="0"/>
          </a:p>
        </p:txBody>
      </p:sp>
      <p:sp>
        <p:nvSpPr>
          <p:cNvPr id="4" name="Titel 3">
            <a:extLst>
              <a:ext uri="{FF2B5EF4-FFF2-40B4-BE49-F238E27FC236}">
                <a16:creationId xmlns:a16="http://schemas.microsoft.com/office/drawing/2014/main" id="{EB5E45C8-0F79-EE8C-9DEE-9687C3E997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 dirty="0"/>
              <a:t>Field Quality Analysis</a:t>
            </a:r>
          </a:p>
        </p:txBody>
      </p:sp>
      <p:pic>
        <p:nvPicPr>
          <p:cNvPr id="8" name="Grafik 7">
            <a:extLst>
              <a:ext uri="{FF2B5EF4-FFF2-40B4-BE49-F238E27FC236}">
                <a16:creationId xmlns:a16="http://schemas.microsoft.com/office/drawing/2014/main" id="{29B9DAEE-419E-ADDA-1AC1-AB434D479BF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76056" y="1984013"/>
            <a:ext cx="4002427" cy="1997692"/>
          </a:xfrm>
          <a:prstGeom prst="rect">
            <a:avLst/>
          </a:prstGeom>
        </p:spPr>
      </p:pic>
      <p:pic>
        <p:nvPicPr>
          <p:cNvPr id="6" name="Grafik 5">
            <a:extLst>
              <a:ext uri="{FF2B5EF4-FFF2-40B4-BE49-F238E27FC236}">
                <a16:creationId xmlns:a16="http://schemas.microsoft.com/office/drawing/2014/main" id="{FAD72A13-195B-160E-0BB5-8D456493C95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8971" y="1977978"/>
            <a:ext cx="4467849" cy="924054"/>
          </a:xfrm>
          <a:prstGeom prst="rect">
            <a:avLst/>
          </a:prstGeom>
        </p:spPr>
      </p:pic>
      <p:sp>
        <p:nvSpPr>
          <p:cNvPr id="7" name="Textfeld 6">
            <a:extLst>
              <a:ext uri="{FF2B5EF4-FFF2-40B4-BE49-F238E27FC236}">
                <a16:creationId xmlns:a16="http://schemas.microsoft.com/office/drawing/2014/main" id="{F1C07F0A-97D8-35C9-20D8-DBD580C5883C}"/>
              </a:ext>
            </a:extLst>
          </p:cNvPr>
          <p:cNvSpPr txBox="1"/>
          <p:nvPr/>
        </p:nvSpPr>
        <p:spPr>
          <a:xfrm>
            <a:off x="5642533" y="4019123"/>
            <a:ext cx="31786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noProof="0" dirty="0"/>
              <a:t>Air gap and beam pipe with</a:t>
            </a:r>
          </a:p>
          <a:p>
            <a:r>
              <a:rPr lang="en-US" noProof="0" dirty="0"/>
              <a:t>10µm Titanium coating</a:t>
            </a:r>
          </a:p>
        </p:txBody>
      </p:sp>
      <p:pic>
        <p:nvPicPr>
          <p:cNvPr id="12" name="Grafik 11" descr="Ein Bild, das Reihe, Diagramm, Steigung, Text enthält.&#10;&#10;KI-generierte Inhalte können fehlerhaft sein.">
            <a:extLst>
              <a:ext uri="{FF2B5EF4-FFF2-40B4-BE49-F238E27FC236}">
                <a16:creationId xmlns:a16="http://schemas.microsoft.com/office/drawing/2014/main" id="{4788CAE8-F54C-03DD-10D0-C5E19F78574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9635" y="3265772"/>
            <a:ext cx="3468723" cy="1734361"/>
          </a:xfrm>
          <a:prstGeom prst="rect">
            <a:avLst/>
          </a:prstGeom>
        </p:spPr>
      </p:pic>
      <p:cxnSp>
        <p:nvCxnSpPr>
          <p:cNvPr id="9" name="Gerade Verbindung mit Pfeil 8">
            <a:extLst>
              <a:ext uri="{FF2B5EF4-FFF2-40B4-BE49-F238E27FC236}">
                <a16:creationId xmlns:a16="http://schemas.microsoft.com/office/drawing/2014/main" id="{94F054B1-2EEF-C6BD-F4AC-00C278C289D0}"/>
              </a:ext>
            </a:extLst>
          </p:cNvPr>
          <p:cNvCxnSpPr>
            <a:cxnSpLocks/>
          </p:cNvCxnSpPr>
          <p:nvPr/>
        </p:nvCxnSpPr>
        <p:spPr>
          <a:xfrm>
            <a:off x="5642533" y="2355726"/>
            <a:ext cx="0" cy="1296144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1" name="Textfeld 10">
            <a:extLst>
              <a:ext uri="{FF2B5EF4-FFF2-40B4-BE49-F238E27FC236}">
                <a16:creationId xmlns:a16="http://schemas.microsoft.com/office/drawing/2014/main" id="{2AA53E29-D8F0-0B02-7457-B1D02A88B49C}"/>
              </a:ext>
            </a:extLst>
          </p:cNvPr>
          <p:cNvSpPr txBox="1"/>
          <p:nvPr/>
        </p:nvSpPr>
        <p:spPr>
          <a:xfrm rot="16200000">
            <a:off x="5423775" y="2757686"/>
            <a:ext cx="8258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noProof="0" dirty="0"/>
              <a:t>20mm</a:t>
            </a:r>
          </a:p>
        </p:txBody>
      </p:sp>
      <p:cxnSp>
        <p:nvCxnSpPr>
          <p:cNvPr id="14" name="Gerade Verbindung mit Pfeil 13">
            <a:extLst>
              <a:ext uri="{FF2B5EF4-FFF2-40B4-BE49-F238E27FC236}">
                <a16:creationId xmlns:a16="http://schemas.microsoft.com/office/drawing/2014/main" id="{2D471E7D-FE64-4C9B-1EDC-4252271785D4}"/>
              </a:ext>
            </a:extLst>
          </p:cNvPr>
          <p:cNvCxnSpPr>
            <a:cxnSpLocks/>
          </p:cNvCxnSpPr>
          <p:nvPr/>
        </p:nvCxnSpPr>
        <p:spPr>
          <a:xfrm>
            <a:off x="5436096" y="3555008"/>
            <a:ext cx="3282637" cy="15337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Gerade Verbindung mit Pfeil 17">
            <a:extLst>
              <a:ext uri="{FF2B5EF4-FFF2-40B4-BE49-F238E27FC236}">
                <a16:creationId xmlns:a16="http://schemas.microsoft.com/office/drawing/2014/main" id="{960E31E5-3A00-6CE2-02B3-AED343760CBA}"/>
              </a:ext>
            </a:extLst>
          </p:cNvPr>
          <p:cNvCxnSpPr>
            <a:cxnSpLocks/>
          </p:cNvCxnSpPr>
          <p:nvPr/>
        </p:nvCxnSpPr>
        <p:spPr>
          <a:xfrm>
            <a:off x="5220072" y="1984013"/>
            <a:ext cx="0" cy="1955893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0" name="Textfeld 19">
            <a:extLst>
              <a:ext uri="{FF2B5EF4-FFF2-40B4-BE49-F238E27FC236}">
                <a16:creationId xmlns:a16="http://schemas.microsoft.com/office/drawing/2014/main" id="{F0372E0B-3610-1843-512D-19712D68CC6A}"/>
              </a:ext>
            </a:extLst>
          </p:cNvPr>
          <p:cNvSpPr txBox="1"/>
          <p:nvPr/>
        </p:nvSpPr>
        <p:spPr>
          <a:xfrm>
            <a:off x="6684423" y="3244582"/>
            <a:ext cx="8258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noProof="0" dirty="0"/>
              <a:t>50mm</a:t>
            </a:r>
          </a:p>
        </p:txBody>
      </p:sp>
      <p:sp>
        <p:nvSpPr>
          <p:cNvPr id="21" name="Textfeld 20">
            <a:extLst>
              <a:ext uri="{FF2B5EF4-FFF2-40B4-BE49-F238E27FC236}">
                <a16:creationId xmlns:a16="http://schemas.microsoft.com/office/drawing/2014/main" id="{19D68DA7-AAD8-62A8-769D-73B3B37D2484}"/>
              </a:ext>
            </a:extLst>
          </p:cNvPr>
          <p:cNvSpPr txBox="1"/>
          <p:nvPr/>
        </p:nvSpPr>
        <p:spPr>
          <a:xfrm rot="16200000">
            <a:off x="4648061" y="2777292"/>
            <a:ext cx="8258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noProof="0" dirty="0"/>
              <a:t>30mm</a:t>
            </a:r>
          </a:p>
        </p:txBody>
      </p:sp>
      <p:pic>
        <p:nvPicPr>
          <p:cNvPr id="10" name="Grafik 9">
            <a:extLst>
              <a:ext uri="{FF2B5EF4-FFF2-40B4-BE49-F238E27FC236}">
                <a16:creationId xmlns:a16="http://schemas.microsoft.com/office/drawing/2014/main" id="{0967DC8C-924C-365C-873E-6A25B97C2A7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2781" y="2831294"/>
            <a:ext cx="4305901" cy="523948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feld 4">
                <a:extLst>
                  <a:ext uri="{FF2B5EF4-FFF2-40B4-BE49-F238E27FC236}">
                    <a16:creationId xmlns:a16="http://schemas.microsoft.com/office/drawing/2014/main" id="{A3D13E9F-0A62-F07F-27D6-2F5A41950558}"/>
                  </a:ext>
                </a:extLst>
              </p:cNvPr>
              <p:cNvSpPr txBox="1"/>
              <p:nvPr/>
            </p:nvSpPr>
            <p:spPr>
              <a:xfrm>
                <a:off x="2946259" y="3503359"/>
                <a:ext cx="2364750" cy="120032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en-US" b="0" i="1" noProof="0" smtClean="0">
                        <a:latin typeface="Cambria Math" panose="02040503050406030204" pitchFamily="18" charset="0"/>
                      </a:rPr>
                      <m:t>|</m:t>
                    </m:r>
                    <m:sSub>
                      <m:sSubPr>
                        <m:ctrlPr>
                          <a:rPr lang="en-US" b="0" i="1" noProof="0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b="0" i="1" noProof="0" smtClean="0">
                            <a:latin typeface="Cambria Math" panose="02040503050406030204" pitchFamily="18" charset="0"/>
                          </a:rPr>
                          <m:t>𝜕</m:t>
                        </m:r>
                      </m:e>
                      <m:sub>
                        <m:r>
                          <a:rPr lang="en-US" b="0" i="1" noProof="0" smtClean="0">
                            <a:latin typeface="Cambria Math" panose="02040503050406030204" pitchFamily="18" charset="0"/>
                          </a:rPr>
                          <m:t>𝑡</m:t>
                        </m:r>
                      </m:sub>
                    </m:sSub>
                    <m:r>
                      <a:rPr lang="en-US" b="0" i="1" noProof="0" smtClean="0">
                        <a:latin typeface="Cambria Math" panose="02040503050406030204" pitchFamily="18" charset="0"/>
                      </a:rPr>
                      <m:t>𝐵</m:t>
                    </m:r>
                    <m:r>
                      <a:rPr lang="en-US" b="0" i="1" noProof="0" smtClean="0">
                        <a:latin typeface="Cambria Math" panose="02040503050406030204" pitchFamily="18" charset="0"/>
                      </a:rPr>
                      <m:t>| </m:t>
                    </m:r>
                  </m:oMath>
                </a14:m>
                <a:r>
                  <a:rPr lang="en-US" noProof="0" dirty="0"/>
                  <a:t>lower at peaks </a:t>
                </a:r>
              </a:p>
              <a:p>
                <a:r>
                  <a:rPr lang="en-US" noProof="0" dirty="0"/>
                  <a:t>due to saturation</a:t>
                </a:r>
              </a:p>
              <a:p>
                <a:endParaRPr lang="en-US" noProof="0" dirty="0"/>
              </a:p>
              <a:p>
                <a:endParaRPr lang="en-US" noProof="0" dirty="0"/>
              </a:p>
            </p:txBody>
          </p:sp>
        </mc:Choice>
        <mc:Fallback xmlns="">
          <p:sp>
            <p:nvSpPr>
              <p:cNvPr id="5" name="Textfeld 4">
                <a:extLst>
                  <a:ext uri="{FF2B5EF4-FFF2-40B4-BE49-F238E27FC236}">
                    <a16:creationId xmlns:a16="http://schemas.microsoft.com/office/drawing/2014/main" id="{A3D13E9F-0A62-F07F-27D6-2F5A4195055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46259" y="3503359"/>
                <a:ext cx="2364750" cy="1200329"/>
              </a:xfrm>
              <a:prstGeom prst="rect">
                <a:avLst/>
              </a:prstGeom>
              <a:blipFill>
                <a:blip r:embed="rId7"/>
                <a:stretch>
                  <a:fillRect l="-2062" t="-3046"/>
                </a:stretch>
              </a:blipFill>
            </p:spPr>
            <p:txBody>
              <a:bodyPr/>
              <a:lstStyle/>
              <a:p>
                <a:r>
                  <a:rPr lang="de-DE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Ellipse 12">
            <a:extLst>
              <a:ext uri="{FF2B5EF4-FFF2-40B4-BE49-F238E27FC236}">
                <a16:creationId xmlns:a16="http://schemas.microsoft.com/office/drawing/2014/main" id="{5DE2FD5F-7CE3-42FE-B2AD-1D04D08D4573}"/>
              </a:ext>
            </a:extLst>
          </p:cNvPr>
          <p:cNvSpPr/>
          <p:nvPr/>
        </p:nvSpPr>
        <p:spPr>
          <a:xfrm>
            <a:off x="1718495" y="3493927"/>
            <a:ext cx="914400" cy="437048"/>
          </a:xfrm>
          <a:prstGeom prst="ellipse">
            <a:avLst/>
          </a:prstGeom>
          <a:noFill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1174492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3219960-A172-FCA6-78A7-6E545F505C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Inhaltsplatzhalter 15" descr="Ein Bild, das Text, Screenshot, Diagramm, Reihe enthält.&#10;&#10;KI-generierte Inhalte können fehlerhaft sein.">
            <a:extLst>
              <a:ext uri="{FF2B5EF4-FFF2-40B4-BE49-F238E27FC236}">
                <a16:creationId xmlns:a16="http://schemas.microsoft.com/office/drawing/2014/main" id="{5CFB4FEC-CC0D-BB73-D01B-785F409D218D}"/>
              </a:ext>
            </a:extLst>
          </p:cNvPr>
          <p:cNvPicPr>
            <a:picLocks noGrp="1" noChangeAspect="1"/>
          </p:cNvPicPr>
          <p:nvPr>
            <p:ph sz="quarter" idx="12"/>
          </p:nvPr>
        </p:nvPicPr>
        <p:blipFill>
          <a:blip r:embed="rId2"/>
          <a:stretch>
            <a:fillRect/>
          </a:stretch>
        </p:blipFill>
        <p:spPr>
          <a:xfrm>
            <a:off x="469035" y="1360569"/>
            <a:ext cx="3503238" cy="1751619"/>
          </a:xfrm>
        </p:spPr>
      </p:pic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DE09932C-76A6-850D-F76A-89C6C332EF2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74172A1-1CBF-0B40-9234-7D4D80EC19EA}" type="slidenum">
              <a:rPr lang="en-US" noProof="0" smtClean="0"/>
              <a:pPr/>
              <a:t>11</a:t>
            </a:fld>
            <a:endParaRPr lang="en-US" noProof="0" dirty="0"/>
          </a:p>
        </p:txBody>
      </p:sp>
      <p:sp>
        <p:nvSpPr>
          <p:cNvPr id="4" name="Titel 3">
            <a:extLst>
              <a:ext uri="{FF2B5EF4-FFF2-40B4-BE49-F238E27FC236}">
                <a16:creationId xmlns:a16="http://schemas.microsoft.com/office/drawing/2014/main" id="{68DF7643-189D-2004-D6B3-5C67B3F934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 dirty="0"/>
              <a:t>Beam Pipe Affecting Field Quality</a:t>
            </a:r>
          </a:p>
        </p:txBody>
      </p:sp>
      <p:pic>
        <p:nvPicPr>
          <p:cNvPr id="18" name="Grafik 17" descr="Ein Bild, das Text, Screenshot, Diagramm, Reihe enthält.&#10;&#10;KI-generierte Inhalte können fehlerhaft sein.">
            <a:extLst>
              <a:ext uri="{FF2B5EF4-FFF2-40B4-BE49-F238E27FC236}">
                <a16:creationId xmlns:a16="http://schemas.microsoft.com/office/drawing/2014/main" id="{106C99FE-51A6-2813-5CA6-2A85A17BEC9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035" y="3152566"/>
            <a:ext cx="3503239" cy="1751619"/>
          </a:xfrm>
          <a:prstGeom prst="rect">
            <a:avLst/>
          </a:prstGeom>
        </p:spPr>
      </p:pic>
      <p:pic>
        <p:nvPicPr>
          <p:cNvPr id="20" name="Grafik 19" descr="Ein Bild, das Text, Diagramm, Reihe, Screenshot enthält.&#10;&#10;KI-generierte Inhalte können fehlerhaft sein.">
            <a:extLst>
              <a:ext uri="{FF2B5EF4-FFF2-40B4-BE49-F238E27FC236}">
                <a16:creationId xmlns:a16="http://schemas.microsoft.com/office/drawing/2014/main" id="{8E7B6171-BFEE-5E7E-E3B7-BBC8CB3EBD7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8817" y="1428082"/>
            <a:ext cx="3378728" cy="1689363"/>
          </a:xfrm>
          <a:prstGeom prst="rect">
            <a:avLst/>
          </a:prstGeom>
        </p:spPr>
      </p:pic>
      <p:pic>
        <p:nvPicPr>
          <p:cNvPr id="22" name="Grafik 21" descr="Ein Bild, das Text, Screenshot, Diagramm, Reihe enthält.&#10;&#10;KI-generierte Inhalte können fehlerhaft sein.">
            <a:extLst>
              <a:ext uri="{FF2B5EF4-FFF2-40B4-BE49-F238E27FC236}">
                <a16:creationId xmlns:a16="http://schemas.microsoft.com/office/drawing/2014/main" id="{FD9C72F6-DDEB-A60D-FBD8-1D7134F60D8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58817" y="3152566"/>
            <a:ext cx="3378727" cy="1689363"/>
          </a:xfrm>
          <a:prstGeom prst="rect">
            <a:avLst/>
          </a:prstGeom>
        </p:spPr>
      </p:pic>
      <p:sp>
        <p:nvSpPr>
          <p:cNvPr id="23" name="Textfeld 22">
            <a:extLst>
              <a:ext uri="{FF2B5EF4-FFF2-40B4-BE49-F238E27FC236}">
                <a16:creationId xmlns:a16="http://schemas.microsoft.com/office/drawing/2014/main" id="{CE3D2650-F5CB-D0EC-998C-AD3B8720EC32}"/>
              </a:ext>
            </a:extLst>
          </p:cNvPr>
          <p:cNvSpPr txBox="1"/>
          <p:nvPr/>
        </p:nvSpPr>
        <p:spPr>
          <a:xfrm>
            <a:off x="1043608" y="1063625"/>
            <a:ext cx="21723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noProof="0" dirty="0"/>
              <a:t>Without beam pipe:</a:t>
            </a:r>
          </a:p>
        </p:txBody>
      </p:sp>
      <p:sp>
        <p:nvSpPr>
          <p:cNvPr id="26" name="Textfeld 25">
            <a:extLst>
              <a:ext uri="{FF2B5EF4-FFF2-40B4-BE49-F238E27FC236}">
                <a16:creationId xmlns:a16="http://schemas.microsoft.com/office/drawing/2014/main" id="{0F0BCBAB-44F4-995B-7D53-597744B63459}"/>
              </a:ext>
            </a:extLst>
          </p:cNvPr>
          <p:cNvSpPr txBox="1"/>
          <p:nvPr/>
        </p:nvSpPr>
        <p:spPr>
          <a:xfrm>
            <a:off x="4860032" y="1058750"/>
            <a:ext cx="18517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noProof="0" dirty="0"/>
              <a:t>With beam pipe:</a:t>
            </a:r>
          </a:p>
        </p:txBody>
      </p:sp>
      <p:pic>
        <p:nvPicPr>
          <p:cNvPr id="2" name="Grafik 1">
            <a:extLst>
              <a:ext uri="{FF2B5EF4-FFF2-40B4-BE49-F238E27FC236}">
                <a16:creationId xmlns:a16="http://schemas.microsoft.com/office/drawing/2014/main" id="{B553ABBE-A0BE-99FF-4583-69809441F39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80312" y="1498958"/>
            <a:ext cx="1717522" cy="857250"/>
          </a:xfrm>
          <a:prstGeom prst="rect">
            <a:avLst/>
          </a:prstGeom>
        </p:spPr>
      </p:pic>
      <p:sp>
        <p:nvSpPr>
          <p:cNvPr id="5" name="Textfeld 4">
            <a:extLst>
              <a:ext uri="{FF2B5EF4-FFF2-40B4-BE49-F238E27FC236}">
                <a16:creationId xmlns:a16="http://schemas.microsoft.com/office/drawing/2014/main" id="{B9E08101-FF42-CD4E-5585-7F26DB8F8F4E}"/>
              </a:ext>
            </a:extLst>
          </p:cNvPr>
          <p:cNvSpPr txBox="1"/>
          <p:nvPr/>
        </p:nvSpPr>
        <p:spPr>
          <a:xfrm>
            <a:off x="7221979" y="2837667"/>
            <a:ext cx="2031325" cy="200054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noProof="0" dirty="0"/>
              <a:t>Unwanted </a:t>
            </a:r>
          </a:p>
          <a:p>
            <a:r>
              <a:rPr lang="en-US" sz="1400" noProof="0" dirty="0"/>
              <a:t>multipole coefficients</a:t>
            </a:r>
          </a:p>
          <a:p>
            <a:r>
              <a:rPr lang="en-US" sz="1400" noProof="0" dirty="0"/>
              <a:t>are larger on average.</a:t>
            </a:r>
          </a:p>
          <a:p>
            <a:endParaRPr lang="en-US" sz="1400" noProof="0" dirty="0"/>
          </a:p>
          <a:p>
            <a:r>
              <a:rPr lang="en-US" sz="1400" noProof="0" dirty="0"/>
              <a:t>Similar peak values.</a:t>
            </a:r>
            <a:endParaRPr lang="en-US" noProof="0" dirty="0"/>
          </a:p>
          <a:p>
            <a:endParaRPr lang="en-US" noProof="0" dirty="0"/>
          </a:p>
          <a:p>
            <a:r>
              <a:rPr lang="en-US" noProof="0" dirty="0"/>
              <a:t>Symmetry in time </a:t>
            </a:r>
          </a:p>
          <a:p>
            <a:r>
              <a:rPr lang="en-US" noProof="0" dirty="0"/>
              <a:t>is lost.</a:t>
            </a:r>
          </a:p>
        </p:txBody>
      </p:sp>
    </p:spTree>
    <p:extLst>
      <p:ext uri="{BB962C8B-B14F-4D97-AF65-F5344CB8AC3E}">
        <p14:creationId xmlns:p14="http://schemas.microsoft.com/office/powerpoint/2010/main" val="242910932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357CB2E-4220-70E0-4A08-03D72C3733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Inhaltsplatzhalter 1">
                <a:extLst>
                  <a:ext uri="{FF2B5EF4-FFF2-40B4-BE49-F238E27FC236}">
                    <a16:creationId xmlns:a16="http://schemas.microsoft.com/office/drawing/2014/main" id="{0F017282-82F9-C772-5FAB-3D4BC35C4EC7}"/>
                  </a:ext>
                </a:extLst>
              </p:cNvPr>
              <p:cNvSpPr>
                <a:spLocks noGrp="1"/>
              </p:cNvSpPr>
              <p:nvPr>
                <p:ph sz="quarter" idx="12"/>
              </p:nvPr>
            </p:nvSpPr>
            <p:spPr/>
            <p:txBody>
              <a:bodyPr/>
              <a:lstStyle/>
              <a:p>
                <a:r>
                  <a:rPr lang="en-US" sz="1600" noProof="0" dirty="0"/>
                  <a:t>Relative multipole coefficients:	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US" sz="1600" i="1" noProof="0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US" sz="1600" i="1" noProof="0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d>
                              <m:dPr>
                                <m:begChr m:val="|"/>
                                <m:endChr m:val="|"/>
                                <m:ctrlPr>
                                  <a:rPr lang="en-US" sz="1600" i="1" noProof="0" smtClean="0"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d>
                                  <m:dPr>
                                    <m:begChr m:val="|"/>
                                    <m:endChr m:val="|"/>
                                    <m:ctrlPr>
                                      <a:rPr lang="en-US" sz="1600" i="1" noProof="0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dPr>
                                  <m:e>
                                    <m:sSub>
                                      <m:sSubPr>
                                        <m:ctrlPr>
                                          <a:rPr lang="en-US" sz="1600" i="1" noProof="0" smtClean="0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sSubPr>
                                      <m:e>
                                        <m:r>
                                          <a:rPr lang="en-US" sz="1600" i="1" noProof="0" smtClean="0">
                                            <a:latin typeface="Cambria Math" panose="02040503050406030204" pitchFamily="18" charset="0"/>
                                          </a:rPr>
                                          <m:t>𝐶</m:t>
                                        </m:r>
                                      </m:e>
                                      <m:sub>
                                        <m:r>
                                          <a:rPr lang="en-US" sz="1600" i="1" noProof="0" smtClean="0">
                                            <a:latin typeface="Cambria Math" panose="02040503050406030204" pitchFamily="18" charset="0"/>
                                          </a:rPr>
                                          <m:t>𝑛</m:t>
                                        </m:r>
                                      </m:sub>
                                    </m:sSub>
                                  </m:e>
                                </m:d>
                              </m:e>
                            </m:d>
                          </m:e>
                          <m:sub>
                            <m:r>
                              <a:rPr lang="en-US" sz="1600" b="0" i="1" noProof="0" smtClean="0">
                                <a:latin typeface="Cambria Math" panose="02040503050406030204" pitchFamily="18" charset="0"/>
                              </a:rPr>
                              <m:t>1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US" sz="1600" i="1" noProof="0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d>
                              <m:dPr>
                                <m:begChr m:val="|"/>
                                <m:endChr m:val="|"/>
                                <m:ctrlPr>
                                  <a:rPr lang="en-US" sz="1600" i="1" noProof="0" smtClean="0"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d>
                                  <m:dPr>
                                    <m:begChr m:val="|"/>
                                    <m:endChr m:val="|"/>
                                    <m:ctrlPr>
                                      <a:rPr lang="en-US" sz="1600" i="1" noProof="0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dPr>
                                  <m:e>
                                    <m:sSub>
                                      <m:sSubPr>
                                        <m:ctrlPr>
                                          <a:rPr lang="en-US" sz="1600" i="1" noProof="0" smtClean="0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sSubPr>
                                      <m:e>
                                        <m:r>
                                          <a:rPr lang="en-US" sz="1600" i="1" noProof="0" smtClean="0">
                                            <a:latin typeface="Cambria Math" panose="02040503050406030204" pitchFamily="18" charset="0"/>
                                          </a:rPr>
                                          <m:t>𝐵</m:t>
                                        </m:r>
                                      </m:e>
                                      <m:sub>
                                        <m:r>
                                          <a:rPr lang="en-US" sz="1600" i="1" noProof="0" smtClean="0">
                                            <a:latin typeface="Cambria Math" panose="02040503050406030204" pitchFamily="18" charset="0"/>
                                          </a:rPr>
                                          <m:t>1</m:t>
                                        </m:r>
                                      </m:sub>
                                    </m:sSub>
                                  </m:e>
                                </m:d>
                              </m:e>
                            </m:d>
                          </m:e>
                          <m:sub>
                            <m:r>
                              <a:rPr lang="en-US" sz="1600" b="0" i="1" noProof="0" smtClean="0">
                                <a:latin typeface="Cambria Math" panose="02040503050406030204" pitchFamily="18" charset="0"/>
                              </a:rPr>
                              <m:t>1</m:t>
                            </m:r>
                          </m:sub>
                        </m:sSub>
                      </m:den>
                    </m:f>
                    <m:r>
                      <a:rPr lang="en-US" sz="1600" i="1" noProof="0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US" sz="1600" i="1" noProof="0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sz="1600" b="0" i="1" noProof="0" smtClean="0">
                            <a:latin typeface="Cambria Math" panose="02040503050406030204" pitchFamily="18" charset="0"/>
                          </a:rPr>
                          <m:t>∫</m:t>
                        </m:r>
                        <m:d>
                          <m:dPr>
                            <m:begChr m:val="|"/>
                            <m:endChr m:val="|"/>
                            <m:ctrlPr>
                              <a:rPr lang="en-US" sz="1600" b="0" i="1" noProof="0" smtClean="0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sSub>
                              <m:sSubPr>
                                <m:ctrlPr>
                                  <a:rPr lang="en-US" sz="1600" b="0" i="1" noProof="0" smtClean="0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US" sz="1600" b="0" i="1" noProof="0" smtClean="0">
                                    <a:latin typeface="Cambria Math" panose="02040503050406030204" pitchFamily="18" charset="0"/>
                                  </a:rPr>
                                  <m:t>𝐶</m:t>
                                </m:r>
                              </m:e>
                              <m:sub>
                                <m:r>
                                  <a:rPr lang="en-US" sz="1600" b="0" i="1" noProof="0" smtClean="0">
                                    <a:latin typeface="Cambria Math" panose="02040503050406030204" pitchFamily="18" charset="0"/>
                                  </a:rPr>
                                  <m:t>𝑛</m:t>
                                </m:r>
                              </m:sub>
                            </m:sSub>
                          </m:e>
                        </m:d>
                        <m:r>
                          <m:rPr>
                            <m:sty m:val="p"/>
                          </m:rPr>
                          <a:rPr lang="en-US" sz="1600" b="0" i="0" noProof="0" smtClean="0">
                            <a:latin typeface="Cambria Math" panose="02040503050406030204" pitchFamily="18" charset="0"/>
                          </a:rPr>
                          <m:t>d</m:t>
                        </m:r>
                        <m:r>
                          <a:rPr lang="en-US" sz="1600" b="0" i="1" noProof="0" smtClean="0">
                            <a:latin typeface="Cambria Math" panose="02040503050406030204" pitchFamily="18" charset="0"/>
                          </a:rPr>
                          <m:t>𝑡</m:t>
                        </m:r>
                      </m:num>
                      <m:den>
                        <m:r>
                          <a:rPr lang="en-US" sz="1600" i="1" noProof="0" smtClean="0">
                            <a:latin typeface="Cambria Math" panose="02040503050406030204" pitchFamily="18" charset="0"/>
                          </a:rPr>
                          <m:t>∫</m:t>
                        </m:r>
                        <m:d>
                          <m:dPr>
                            <m:begChr m:val="|"/>
                            <m:endChr m:val="|"/>
                            <m:ctrlPr>
                              <a:rPr lang="en-US" sz="1600" i="1" noProof="0" smtClean="0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sSub>
                              <m:sSubPr>
                                <m:ctrlPr>
                                  <a:rPr lang="en-US" sz="1600" b="0" i="1" noProof="0" smtClean="0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US" sz="1600" b="0" i="1" noProof="0" smtClean="0">
                                    <a:latin typeface="Cambria Math" panose="02040503050406030204" pitchFamily="18" charset="0"/>
                                  </a:rPr>
                                  <m:t>𝐵</m:t>
                                </m:r>
                              </m:e>
                              <m:sub>
                                <m:r>
                                  <a:rPr lang="en-US" sz="1600" b="0" i="1" noProof="0" smtClean="0">
                                    <a:latin typeface="Cambria Math" panose="02040503050406030204" pitchFamily="18" charset="0"/>
                                  </a:rPr>
                                  <m:t>1</m:t>
                                </m:r>
                              </m:sub>
                            </m:sSub>
                          </m:e>
                        </m:d>
                        <m:r>
                          <m:rPr>
                            <m:sty m:val="p"/>
                          </m:rPr>
                          <a:rPr lang="en-US" sz="1600" noProof="0" smtClean="0">
                            <a:latin typeface="Cambria Math" panose="02040503050406030204" pitchFamily="18" charset="0"/>
                          </a:rPr>
                          <m:t>d</m:t>
                        </m:r>
                        <m:r>
                          <a:rPr lang="en-US" sz="1600" i="1" noProof="0" smtClean="0">
                            <a:latin typeface="Cambria Math" panose="02040503050406030204" pitchFamily="18" charset="0"/>
                          </a:rPr>
                          <m:t>𝑡</m:t>
                        </m:r>
                      </m:den>
                    </m:f>
                    <m:r>
                      <a:rPr lang="en-US" sz="1600" b="0" i="1" noProof="0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US" sz="1600" b="0" i="1" noProof="0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sz="1600" b="0" i="1" noProof="0" smtClean="0">
                            <a:latin typeface="Cambria Math" panose="02040503050406030204" pitchFamily="18" charset="0"/>
                          </a:rPr>
                          <m:t>𝑅</m:t>
                        </m:r>
                      </m:e>
                      <m:sub>
                        <m:r>
                          <a:rPr lang="en-US" sz="1600" b="0" i="1" noProof="0" smtClean="0">
                            <a:latin typeface="Cambria Math" panose="02040503050406030204" pitchFamily="18" charset="0"/>
                          </a:rPr>
                          <m:t>𝑛</m:t>
                        </m:r>
                      </m:sub>
                    </m:sSub>
                    <m:d>
                      <m:dPr>
                        <m:ctrlPr>
                          <a:rPr lang="en-US" sz="1600" b="0" i="1" noProof="0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US" sz="1600" b="0" i="1" noProof="0" smtClean="0">
                            <a:latin typeface="Cambria Math" panose="02040503050406030204" pitchFamily="18" charset="0"/>
                          </a:rPr>
                          <m:t>𝑟</m:t>
                        </m:r>
                        <m:r>
                          <a:rPr lang="en-US" sz="1600" b="0" i="1" noProof="0" smtClean="0">
                            <a:latin typeface="Cambria Math" panose="02040503050406030204" pitchFamily="18" charset="0"/>
                          </a:rPr>
                          <m:t>=5</m:t>
                        </m:r>
                        <m:r>
                          <m:rPr>
                            <m:sty m:val="p"/>
                          </m:rPr>
                          <a:rPr lang="en-US" sz="1600" b="0" i="0" noProof="0" smtClean="0">
                            <a:latin typeface="Cambria Math" panose="02040503050406030204" pitchFamily="18" charset="0"/>
                          </a:rPr>
                          <m:t>mm</m:t>
                        </m:r>
                      </m:e>
                    </m:d>
                  </m:oMath>
                </a14:m>
                <a:r>
                  <a:rPr lang="en-US" sz="1600" noProof="0" dirty="0"/>
                  <a:t>  </a:t>
                </a:r>
              </a:p>
              <a:p>
                <a:r>
                  <a:rPr lang="en-US" sz="1600" noProof="0" dirty="0"/>
                  <a:t>Requirement:</a:t>
                </a:r>
                <a:r>
                  <a:rPr lang="en-US" sz="1600" noProof="0" dirty="0">
                    <a:latin typeface="Cambria Math" panose="02040503050406030204" pitchFamily="18" charset="0"/>
                  </a:rPr>
                  <a:t> </a:t>
                </a:r>
                <a:r>
                  <a:rPr lang="en-US" sz="1600" b="1" noProof="0" dirty="0">
                    <a:latin typeface="Cambria Math" panose="02040503050406030204" pitchFamily="18" charset="0"/>
                  </a:rPr>
                  <a:t>10 Units on 10 mm reference circle  </a:t>
                </a:r>
                <a14:m>
                  <m:oMath xmlns:m="http://schemas.openxmlformats.org/officeDocument/2006/math">
                    <m:r>
                      <a:rPr lang="en-US" sz="1600" b="1" i="1" noProof="0" smtClean="0">
                        <a:latin typeface="Cambria Math" panose="02040503050406030204" pitchFamily="18" charset="0"/>
                      </a:rPr>
                      <m:t>⇔</m:t>
                    </m:r>
                    <m:sSub>
                      <m:sSubPr>
                        <m:ctrlPr>
                          <a:rPr lang="en-US" sz="1600" i="1" noProof="0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sz="1600" i="1" noProof="0" smtClean="0">
                            <a:latin typeface="Cambria Math" panose="02040503050406030204" pitchFamily="18" charset="0"/>
                          </a:rPr>
                          <m:t>𝑅</m:t>
                        </m:r>
                      </m:e>
                      <m:sub>
                        <m:r>
                          <a:rPr lang="en-US" sz="1600" i="1" noProof="0" smtClean="0">
                            <a:latin typeface="Cambria Math" panose="02040503050406030204" pitchFamily="18" charset="0"/>
                          </a:rPr>
                          <m:t>𝑛</m:t>
                        </m:r>
                      </m:sub>
                    </m:sSub>
                    <m:d>
                      <m:dPr>
                        <m:ctrlPr>
                          <a:rPr lang="en-US" sz="1600" i="1" noProof="0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US" sz="1600" i="1" noProof="0" smtClean="0">
                            <a:latin typeface="Cambria Math" panose="02040503050406030204" pitchFamily="18" charset="0"/>
                          </a:rPr>
                          <m:t>𝑟</m:t>
                        </m:r>
                        <m:r>
                          <a:rPr lang="en-US" sz="1600" i="1" noProof="0" smtClean="0">
                            <a:latin typeface="Cambria Math" panose="02040503050406030204" pitchFamily="18" charset="0"/>
                          </a:rPr>
                          <m:t>=10</m:t>
                        </m:r>
                        <m:r>
                          <m:rPr>
                            <m:sty m:val="p"/>
                          </m:rPr>
                          <a:rPr lang="en-US" sz="1600" noProof="0" smtClean="0">
                            <a:latin typeface="Cambria Math" panose="02040503050406030204" pitchFamily="18" charset="0"/>
                          </a:rPr>
                          <m:t>mm</m:t>
                        </m:r>
                      </m:e>
                    </m:d>
                    <m:r>
                      <a:rPr lang="en-US" sz="1600" b="0" i="0" noProof="0" smtClean="0">
                        <a:latin typeface="Cambria Math" panose="02040503050406030204" pitchFamily="18" charset="0"/>
                      </a:rPr>
                      <m:t>&lt;</m:t>
                    </m:r>
                    <m:sSup>
                      <m:sSupPr>
                        <m:ctrlPr>
                          <a:rPr lang="en-US" sz="1600" b="0" i="1" noProof="0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US" sz="1600" b="0" i="0" noProof="0" smtClean="0">
                            <a:latin typeface="Cambria Math" panose="02040503050406030204" pitchFamily="18" charset="0"/>
                          </a:rPr>
                          <m:t>10</m:t>
                        </m:r>
                      </m:e>
                      <m:sup>
                        <m:r>
                          <a:rPr lang="en-US" sz="1600" b="0" i="0" noProof="0" smtClean="0">
                            <a:latin typeface="Cambria Math" panose="02040503050406030204" pitchFamily="18" charset="0"/>
                          </a:rPr>
                          <m:t>−4</m:t>
                        </m:r>
                      </m:sup>
                    </m:sSup>
                  </m:oMath>
                </a14:m>
                <a:endParaRPr lang="en-US" sz="1200" noProof="0" dirty="0"/>
              </a:p>
              <a:p>
                <a:pPr lvl="1"/>
                <a14:m>
                  <m:oMath xmlns:m="http://schemas.openxmlformats.org/officeDocument/2006/math">
                    <m:sSub>
                      <m:sSubPr>
                        <m:ctrlPr>
                          <a:rPr lang="en-US" sz="1400" i="1" noProof="0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sz="1400" i="1" noProof="0" smtClean="0">
                            <a:latin typeface="Cambria Math" panose="02040503050406030204" pitchFamily="18" charset="0"/>
                          </a:rPr>
                          <m:t>𝑅</m:t>
                        </m:r>
                      </m:e>
                      <m:sub>
                        <m:r>
                          <a:rPr lang="en-US" sz="1400" i="1" noProof="0" smtClean="0">
                            <a:latin typeface="Cambria Math" panose="02040503050406030204" pitchFamily="18" charset="0"/>
                          </a:rPr>
                          <m:t>𝑛</m:t>
                        </m:r>
                      </m:sub>
                    </m:sSub>
                    <m:d>
                      <m:dPr>
                        <m:ctrlPr>
                          <a:rPr lang="en-US" sz="1400" i="1" noProof="0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US" sz="1400" i="1" noProof="0" smtClean="0">
                            <a:latin typeface="Cambria Math" panose="02040503050406030204" pitchFamily="18" charset="0"/>
                          </a:rPr>
                          <m:t>𝑟</m:t>
                        </m:r>
                        <m:r>
                          <a:rPr lang="en-US" sz="1400" i="1" noProof="0" smtClean="0">
                            <a:latin typeface="Cambria Math" panose="02040503050406030204" pitchFamily="18" charset="0"/>
                          </a:rPr>
                          <m:t>=5</m:t>
                        </m:r>
                        <m:r>
                          <m:rPr>
                            <m:sty m:val="p"/>
                          </m:rPr>
                          <a:rPr lang="en-US" sz="1400" noProof="0" smtClean="0">
                            <a:latin typeface="Cambria Math" panose="02040503050406030204" pitchFamily="18" charset="0"/>
                          </a:rPr>
                          <m:t>mm</m:t>
                        </m:r>
                      </m:e>
                    </m:d>
                    <m:r>
                      <a:rPr lang="en-US" sz="1400" i="1" noProof="0" smtClean="0">
                        <a:latin typeface="Cambria Math" panose="02040503050406030204" pitchFamily="18" charset="0"/>
                      </a:rPr>
                      <m:t>=</m:t>
                    </m:r>
                    <m:sSup>
                      <m:sSupPr>
                        <m:ctrlPr>
                          <a:rPr lang="en-US" sz="1400" b="0" i="1" noProof="0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en-US" sz="1400" b="0" i="1" noProof="0" smtClean="0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f>
                              <m:fPr>
                                <m:ctrlPr>
                                  <a:rPr lang="en-US" sz="1400" i="1" noProof="0" smtClean="0">
                                    <a:latin typeface="Cambria Math" panose="02040503050406030204" pitchFamily="18" charset="0"/>
                                  </a:rPr>
                                </m:ctrlPr>
                              </m:fPr>
                              <m:num>
                                <m:r>
                                  <a:rPr lang="en-US" sz="1400" b="0" i="1" noProof="0" smtClean="0">
                                    <a:latin typeface="Cambria Math" panose="02040503050406030204" pitchFamily="18" charset="0"/>
                                  </a:rPr>
                                  <m:t>5</m:t>
                                </m:r>
                                <m:r>
                                  <m:rPr>
                                    <m:sty m:val="p"/>
                                  </m:rPr>
                                  <a:rPr lang="en-US" sz="1400" b="0" i="0" noProof="0" smtClean="0">
                                    <a:latin typeface="Cambria Math" panose="02040503050406030204" pitchFamily="18" charset="0"/>
                                  </a:rPr>
                                  <m:t>mm</m:t>
                                </m:r>
                              </m:num>
                              <m:den>
                                <m:r>
                                  <a:rPr lang="en-US" sz="1400" b="0" i="1" noProof="0" smtClean="0">
                                    <a:latin typeface="Cambria Math" panose="02040503050406030204" pitchFamily="18" charset="0"/>
                                  </a:rPr>
                                  <m:t>10</m:t>
                                </m:r>
                                <m:r>
                                  <m:rPr>
                                    <m:sty m:val="p"/>
                                  </m:rPr>
                                  <a:rPr lang="en-US" sz="1400" b="0" i="0" noProof="0" smtClean="0">
                                    <a:latin typeface="Cambria Math" panose="02040503050406030204" pitchFamily="18" charset="0"/>
                                  </a:rPr>
                                  <m:t>mm</m:t>
                                </m:r>
                              </m:den>
                            </m:f>
                          </m:e>
                        </m:d>
                      </m:e>
                      <m:sup>
                        <m:r>
                          <a:rPr lang="en-US" sz="1400" b="0" i="1" noProof="0" smtClean="0">
                            <a:latin typeface="Cambria Math" panose="02040503050406030204" pitchFamily="18" charset="0"/>
                          </a:rPr>
                          <m:t>𝑛</m:t>
                        </m:r>
                        <m:r>
                          <a:rPr lang="en-US" sz="1400" b="0" i="1" noProof="0" smtClean="0">
                            <a:latin typeface="Cambria Math" panose="02040503050406030204" pitchFamily="18" charset="0"/>
                          </a:rPr>
                          <m:t>−1</m:t>
                        </m:r>
                      </m:sup>
                    </m:sSup>
                    <m:r>
                      <a:rPr lang="en-US" sz="1400" i="1" noProof="0" smtClean="0">
                        <a:latin typeface="Cambria Math" panose="02040503050406030204" pitchFamily="18" charset="0"/>
                      </a:rPr>
                      <m:t> </m:t>
                    </m:r>
                    <m:sSub>
                      <m:sSubPr>
                        <m:ctrlPr>
                          <a:rPr lang="en-US" sz="1400" i="1" noProof="0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sz="1400" i="1" noProof="0" smtClean="0">
                            <a:latin typeface="Cambria Math" panose="02040503050406030204" pitchFamily="18" charset="0"/>
                          </a:rPr>
                          <m:t>𝑅</m:t>
                        </m:r>
                      </m:e>
                      <m:sub>
                        <m:r>
                          <a:rPr lang="en-US" sz="1400" i="1" noProof="0" smtClean="0">
                            <a:latin typeface="Cambria Math" panose="02040503050406030204" pitchFamily="18" charset="0"/>
                          </a:rPr>
                          <m:t>𝑛</m:t>
                        </m:r>
                      </m:sub>
                    </m:sSub>
                    <m:d>
                      <m:dPr>
                        <m:ctrlPr>
                          <a:rPr lang="en-US" sz="1400" i="1" noProof="0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US" sz="1400" i="1" noProof="0" smtClean="0">
                            <a:latin typeface="Cambria Math" panose="02040503050406030204" pitchFamily="18" charset="0"/>
                          </a:rPr>
                          <m:t>10</m:t>
                        </m:r>
                        <m:r>
                          <m:rPr>
                            <m:sty m:val="p"/>
                          </m:rPr>
                          <a:rPr lang="en-US" sz="1400" b="0" i="0" noProof="0" smtClean="0">
                            <a:latin typeface="Cambria Math" panose="02040503050406030204" pitchFamily="18" charset="0"/>
                          </a:rPr>
                          <m:t>mm</m:t>
                        </m:r>
                      </m:e>
                    </m:d>
                    <m:r>
                      <a:rPr lang="en-US" sz="1400" b="0" i="1" noProof="0" smtClean="0">
                        <a:latin typeface="Cambria Math" panose="02040503050406030204" pitchFamily="18" charset="0"/>
                      </a:rPr>
                      <m:t>&lt; </m:t>
                    </m:r>
                    <m:sSup>
                      <m:sSupPr>
                        <m:ctrlPr>
                          <a:rPr lang="en-US" sz="1400" i="1" noProof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en-US" sz="1400" i="1" noProof="0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f>
                              <m:fPr>
                                <m:ctrlPr>
                                  <a:rPr lang="en-US" sz="1400" i="1" noProof="0" smtClean="0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</a:rPr>
                                </m:ctrlPr>
                              </m:fPr>
                              <m:num>
                                <m:r>
                                  <a:rPr lang="en-US" sz="1400" i="1" noProof="0" smtClean="0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</a:rPr>
                                  <m:t>1</m:t>
                                </m:r>
                              </m:num>
                              <m:den>
                                <m:r>
                                  <a:rPr lang="en-US" sz="1400" i="1" noProof="0" smtClean="0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</a:rPr>
                                  <m:t>2</m:t>
                                </m:r>
                              </m:den>
                            </m:f>
                            <m:r>
                              <a:rPr lang="en-US" sz="1400" i="1" noProof="0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 </m:t>
                            </m:r>
                          </m:e>
                        </m:d>
                      </m:e>
                      <m:sup>
                        <m:r>
                          <a:rPr lang="en-US" sz="1400" i="1" noProof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𝑛</m:t>
                        </m:r>
                        <m:r>
                          <a:rPr lang="en-US" sz="1400" i="1" noProof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−1</m:t>
                        </m:r>
                      </m:sup>
                    </m:sSup>
                    <m:sSup>
                      <m:sSupPr>
                        <m:ctrlPr>
                          <a:rPr lang="en-US" sz="1400" i="1" noProof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US" sz="1400" i="1" noProof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10</m:t>
                        </m:r>
                      </m:e>
                      <m:sup>
                        <m:r>
                          <a:rPr lang="en-US" sz="1400" i="1" noProof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−4</m:t>
                        </m:r>
                      </m:sup>
                    </m:sSup>
                  </m:oMath>
                </a14:m>
                <a:r>
                  <a:rPr lang="en-US" sz="1400" b="1" noProof="0" dirty="0">
                    <a:solidFill>
                      <a:schemeClr val="tx1"/>
                    </a:solidFill>
                  </a:rPr>
                  <a:t>   </a:t>
                </a:r>
                <a:r>
                  <a:rPr lang="en-US" sz="1400" b="1" noProof="0" dirty="0">
                    <a:solidFill>
                      <a:srgbClr val="00B050"/>
                    </a:solidFill>
                  </a:rPr>
                  <a:t>Green region</a:t>
                </a:r>
                <a:endParaRPr lang="en-US" sz="1400" b="1" noProof="0" dirty="0"/>
              </a:p>
              <a:p>
                <a:r>
                  <a:rPr lang="en-US" sz="1600" noProof="0" dirty="0"/>
                  <a:t>Strong quadrupole and </a:t>
                </a:r>
                <a:r>
                  <a:rPr lang="en-US" sz="1600" noProof="0" dirty="0" err="1"/>
                  <a:t>sextupole</a:t>
                </a:r>
                <a:r>
                  <a:rPr lang="en-US" sz="1600" noProof="0" dirty="0"/>
                  <a:t> coefficients: Shim design recommended / ongoing</a:t>
                </a:r>
              </a:p>
            </p:txBody>
          </p:sp>
        </mc:Choice>
        <mc:Fallback xmlns="">
          <p:sp>
            <p:nvSpPr>
              <p:cNvPr id="2" name="Inhaltsplatzhalter 1">
                <a:extLst>
                  <a:ext uri="{FF2B5EF4-FFF2-40B4-BE49-F238E27FC236}">
                    <a16:creationId xmlns:a16="http://schemas.microsoft.com/office/drawing/2014/main" id="{0F017282-82F9-C772-5FAB-3D4BC35C4EC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12"/>
              </p:nvPr>
            </p:nvSpPr>
            <p:spPr>
              <a:blipFill>
                <a:blip r:embed="rId2"/>
                <a:stretch>
                  <a:fillRect l="-293"/>
                </a:stretch>
              </a:blipFill>
            </p:spPr>
            <p:txBody>
              <a:bodyPr/>
              <a:lstStyle/>
              <a:p>
                <a:r>
                  <a:rPr lang="de-DE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1D316581-F630-DD5A-0F52-FC88ADDB9E6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74172A1-1CBF-0B40-9234-7D4D80EC19EA}" type="slidenum">
              <a:rPr lang="en-US" noProof="0" smtClean="0"/>
              <a:pPr/>
              <a:t>12</a:t>
            </a:fld>
            <a:endParaRPr lang="en-US" noProof="0" dirty="0"/>
          </a:p>
        </p:txBody>
      </p:sp>
      <p:sp>
        <p:nvSpPr>
          <p:cNvPr id="4" name="Titel 3">
            <a:extLst>
              <a:ext uri="{FF2B5EF4-FFF2-40B4-BE49-F238E27FC236}">
                <a16:creationId xmlns:a16="http://schemas.microsoft.com/office/drawing/2014/main" id="{76E2D0B8-2B7D-617B-A458-CDEF84398F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 dirty="0"/>
              <a:t>Relative Multipole Coefficients</a:t>
            </a:r>
          </a:p>
        </p:txBody>
      </p:sp>
      <p:pic>
        <p:nvPicPr>
          <p:cNvPr id="6" name="Grafik 5" descr="Ein Bild, das Text, Screenshot, Reihe, Diagramm enthält.&#10;&#10;KI-generierte Inhalte können fehlerhaft sein.">
            <a:extLst>
              <a:ext uri="{FF2B5EF4-FFF2-40B4-BE49-F238E27FC236}">
                <a16:creationId xmlns:a16="http://schemas.microsoft.com/office/drawing/2014/main" id="{1CA2E59F-CD03-CC31-0196-701D9B569E8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6987" y="2872949"/>
            <a:ext cx="4395013" cy="2329665"/>
          </a:xfrm>
          <a:prstGeom prst="rect">
            <a:avLst/>
          </a:prstGeom>
        </p:spPr>
      </p:pic>
      <p:pic>
        <p:nvPicPr>
          <p:cNvPr id="8" name="Grafik 7" descr="Ein Bild, das Text, Screenshot, Reihe, Diagramm enthält.&#10;&#10;KI-generierte Inhalte können fehlerhaft sein.">
            <a:extLst>
              <a:ext uri="{FF2B5EF4-FFF2-40B4-BE49-F238E27FC236}">
                <a16:creationId xmlns:a16="http://schemas.microsoft.com/office/drawing/2014/main" id="{491A4186-9ECA-6CB5-2563-665A38E1D65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3280" y="2906652"/>
            <a:ext cx="4219911" cy="2236848"/>
          </a:xfrm>
          <a:prstGeom prst="rect">
            <a:avLst/>
          </a:prstGeom>
        </p:spPr>
      </p:pic>
      <p:sp>
        <p:nvSpPr>
          <p:cNvPr id="9" name="Textfeld 8">
            <a:extLst>
              <a:ext uri="{FF2B5EF4-FFF2-40B4-BE49-F238E27FC236}">
                <a16:creationId xmlns:a16="http://schemas.microsoft.com/office/drawing/2014/main" id="{7A576BB0-B373-35CD-E779-F371AC2740B4}"/>
              </a:ext>
            </a:extLst>
          </p:cNvPr>
          <p:cNvSpPr txBox="1"/>
          <p:nvPr/>
        </p:nvSpPr>
        <p:spPr>
          <a:xfrm>
            <a:off x="1374871" y="2575572"/>
            <a:ext cx="21723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noProof="0" dirty="0"/>
              <a:t>Without beam pipe:</a:t>
            </a:r>
          </a:p>
        </p:txBody>
      </p:sp>
      <p:sp>
        <p:nvSpPr>
          <p:cNvPr id="11" name="Textfeld 10">
            <a:extLst>
              <a:ext uri="{FF2B5EF4-FFF2-40B4-BE49-F238E27FC236}">
                <a16:creationId xmlns:a16="http://schemas.microsoft.com/office/drawing/2014/main" id="{96A5BD10-983B-196A-43BC-CA756C7676DF}"/>
              </a:ext>
            </a:extLst>
          </p:cNvPr>
          <p:cNvSpPr txBox="1"/>
          <p:nvPr/>
        </p:nvSpPr>
        <p:spPr>
          <a:xfrm>
            <a:off x="5917340" y="2589265"/>
            <a:ext cx="18517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noProof="0" dirty="0"/>
              <a:t>With beam pipe:</a:t>
            </a:r>
          </a:p>
        </p:txBody>
      </p:sp>
      <p:pic>
        <p:nvPicPr>
          <p:cNvPr id="5" name="Grafik 4">
            <a:extLst>
              <a:ext uri="{FF2B5EF4-FFF2-40B4-BE49-F238E27FC236}">
                <a16:creationId xmlns:a16="http://schemas.microsoft.com/office/drawing/2014/main" id="{5F03914E-EDB1-8E51-1E08-1A201F7BA7A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28006" y="1699866"/>
            <a:ext cx="1717522" cy="85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129241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Inhaltsplatzhalter 1">
            <a:extLst>
              <a:ext uri="{FF2B5EF4-FFF2-40B4-BE49-F238E27FC236}">
                <a16:creationId xmlns:a16="http://schemas.microsoft.com/office/drawing/2014/main" id="{D56AE90E-C948-36F7-3587-6AB2DEFC0640}"/>
              </a:ext>
            </a:extLst>
          </p:cNvPr>
          <p:cNvSpPr>
            <a:spLocks noGrp="1"/>
          </p:cNvSpPr>
          <p:nvPr>
            <p:ph sz="quarter" idx="12"/>
          </p:nvPr>
        </p:nvSpPr>
        <p:spPr/>
        <p:txBody>
          <a:bodyPr/>
          <a:lstStyle/>
          <a:p>
            <a:r>
              <a:rPr lang="en-US" sz="2000" noProof="0" dirty="0"/>
              <a:t>Analysis of Magnet FEM Model + Circuit</a:t>
            </a:r>
          </a:p>
          <a:p>
            <a:endParaRPr lang="en-US" noProof="0" dirty="0"/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5B995BE6-D398-217A-B382-B62073920BA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74172A1-1CBF-0B40-9234-7D4D80EC19EA}" type="slidenum">
              <a:rPr lang="en-US" noProof="0" smtClean="0"/>
              <a:pPr/>
              <a:t>13</a:t>
            </a:fld>
            <a:endParaRPr lang="en-US" noProof="0" dirty="0"/>
          </a:p>
        </p:txBody>
      </p:sp>
      <p:sp>
        <p:nvSpPr>
          <p:cNvPr id="4" name="Titel 3">
            <a:extLst>
              <a:ext uri="{FF2B5EF4-FFF2-40B4-BE49-F238E27FC236}">
                <a16:creationId xmlns:a16="http://schemas.microsoft.com/office/drawing/2014/main" id="{0F104CE1-DC8C-254A-D5BA-C59E905996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 dirty="0"/>
              <a:t>RCS2 Dipole Analysis</a:t>
            </a:r>
            <a:br>
              <a:rPr lang="en-US" noProof="0" dirty="0"/>
            </a:br>
            <a:r>
              <a:rPr lang="en-US" noProof="0" dirty="0"/>
              <a:t>FEM + Circuit</a:t>
            </a:r>
          </a:p>
        </p:txBody>
      </p:sp>
      <p:pic>
        <p:nvPicPr>
          <p:cNvPr id="6" name="Grafik 5">
            <a:extLst>
              <a:ext uri="{FF2B5EF4-FFF2-40B4-BE49-F238E27FC236}">
                <a16:creationId xmlns:a16="http://schemas.microsoft.com/office/drawing/2014/main" id="{352AF0D3-BE3D-94C0-D3E3-A7313CFBC08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18631" y="1095296"/>
            <a:ext cx="2924583" cy="981212"/>
          </a:xfrm>
          <a:prstGeom prst="rect">
            <a:avLst/>
          </a:prstGeom>
        </p:spPr>
      </p:pic>
      <p:pic>
        <p:nvPicPr>
          <p:cNvPr id="8" name="Grafik 7">
            <a:extLst>
              <a:ext uri="{FF2B5EF4-FFF2-40B4-BE49-F238E27FC236}">
                <a16:creationId xmlns:a16="http://schemas.microsoft.com/office/drawing/2014/main" id="{1577116E-59A9-8F6B-B6E3-B724F456207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28184" y="2311761"/>
            <a:ext cx="2705478" cy="1714739"/>
          </a:xfrm>
          <a:prstGeom prst="rect">
            <a:avLst/>
          </a:prstGeom>
        </p:spPr>
      </p:pic>
      <p:sp>
        <p:nvSpPr>
          <p:cNvPr id="9" name="Textfeld 8">
            <a:extLst>
              <a:ext uri="{FF2B5EF4-FFF2-40B4-BE49-F238E27FC236}">
                <a16:creationId xmlns:a16="http://schemas.microsoft.com/office/drawing/2014/main" id="{C597728D-549B-1151-C07A-809D614EF392}"/>
              </a:ext>
            </a:extLst>
          </p:cNvPr>
          <p:cNvSpPr txBox="1"/>
          <p:nvPr/>
        </p:nvSpPr>
        <p:spPr>
          <a:xfrm>
            <a:off x="671809" y="1414842"/>
            <a:ext cx="194421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noProof="0" dirty="0"/>
              <a:t>Vs‘=3.13kV/m C‘=1.17mFm</a:t>
            </a:r>
          </a:p>
          <a:p>
            <a:r>
              <a:rPr lang="en-US" noProof="0" dirty="0"/>
              <a:t>Rs C=25ms</a:t>
            </a:r>
          </a:p>
        </p:txBody>
      </p:sp>
      <p:pic>
        <p:nvPicPr>
          <p:cNvPr id="15" name="Grafik 14">
            <a:extLst>
              <a:ext uri="{FF2B5EF4-FFF2-40B4-BE49-F238E27FC236}">
                <a16:creationId xmlns:a16="http://schemas.microsoft.com/office/drawing/2014/main" id="{ED1ECBB7-C4A3-6BD8-6DD7-1A3FF963961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55113" y="1586770"/>
            <a:ext cx="2924583" cy="1488193"/>
          </a:xfrm>
          <a:prstGeom prst="rect">
            <a:avLst/>
          </a:prstGeom>
        </p:spPr>
      </p:pic>
      <p:pic>
        <p:nvPicPr>
          <p:cNvPr id="17" name="Grafik 16">
            <a:extLst>
              <a:ext uri="{FF2B5EF4-FFF2-40B4-BE49-F238E27FC236}">
                <a16:creationId xmlns:a16="http://schemas.microsoft.com/office/drawing/2014/main" id="{6FC1E36C-3819-F270-F207-D79A00DAC41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14281" y="3074963"/>
            <a:ext cx="2174435" cy="1714739"/>
          </a:xfrm>
          <a:prstGeom prst="rect">
            <a:avLst/>
          </a:prstGeom>
        </p:spPr>
      </p:pic>
      <p:pic>
        <p:nvPicPr>
          <p:cNvPr id="19" name="Grafik 18">
            <a:extLst>
              <a:ext uri="{FF2B5EF4-FFF2-40B4-BE49-F238E27FC236}">
                <a16:creationId xmlns:a16="http://schemas.microsoft.com/office/drawing/2014/main" id="{206E2AA7-A2F4-18CF-3287-724D775B5C1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88036" y="3055913"/>
            <a:ext cx="2487821" cy="1930485"/>
          </a:xfrm>
          <a:prstGeom prst="rect">
            <a:avLst/>
          </a:prstGeom>
        </p:spPr>
      </p:pic>
      <p:sp>
        <p:nvSpPr>
          <p:cNvPr id="5" name="Textfeld 4">
            <a:extLst>
              <a:ext uri="{FF2B5EF4-FFF2-40B4-BE49-F238E27FC236}">
                <a16:creationId xmlns:a16="http://schemas.microsoft.com/office/drawing/2014/main" id="{CB2FAB58-52C6-DE23-DDED-C8B11B188AB0}"/>
              </a:ext>
            </a:extLst>
          </p:cNvPr>
          <p:cNvSpPr txBox="1"/>
          <p:nvPr/>
        </p:nvSpPr>
        <p:spPr>
          <a:xfrm>
            <a:off x="286538" y="2705631"/>
            <a:ext cx="30828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noProof="0" dirty="0"/>
              <a:t>Current not ideally triangular</a:t>
            </a:r>
          </a:p>
        </p:txBody>
      </p:sp>
    </p:spTree>
    <p:extLst>
      <p:ext uri="{BB962C8B-B14F-4D97-AF65-F5344CB8AC3E}">
        <p14:creationId xmlns:p14="http://schemas.microsoft.com/office/powerpoint/2010/main" val="388961738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8C539D4-A764-C0B6-8F0F-4A87E95540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Inhaltsplatzhalter 1">
                <a:extLst>
                  <a:ext uri="{FF2B5EF4-FFF2-40B4-BE49-F238E27FC236}">
                    <a16:creationId xmlns:a16="http://schemas.microsoft.com/office/drawing/2014/main" id="{A67C78EA-3F35-42E7-C637-3375002D0BFB}"/>
                  </a:ext>
                </a:extLst>
              </p:cNvPr>
              <p:cNvSpPr>
                <a:spLocks noGrp="1"/>
              </p:cNvSpPr>
              <p:nvPr>
                <p:ph sz="quarter" idx="12"/>
              </p:nvPr>
            </p:nvSpPr>
            <p:spPr/>
            <p:txBody>
              <a:bodyPr/>
              <a:lstStyle/>
              <a:p>
                <a:r>
                  <a:rPr lang="en-US" noProof="0" dirty="0"/>
                  <a:t>Analysis of Magnet FEM Model + Circuit</a:t>
                </a:r>
              </a:p>
              <a:p>
                <a:r>
                  <a:rPr lang="en-US" noProof="0" dirty="0"/>
                  <a:t>Beam pipe coating: 10µm Titanium</a:t>
                </a:r>
              </a:p>
              <a:p>
                <a:pPr lvl="1"/>
                <a:r>
                  <a:rPr lang="en-US" noProof="0" dirty="0"/>
                  <a:t>Scenario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i="1" noProof="0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i="1" noProof="0" smtClean="0">
                            <a:latin typeface="Cambria Math" panose="02040503050406030204" pitchFamily="18" charset="0"/>
                          </a:rPr>
                          <m:t>𝑅</m:t>
                        </m:r>
                      </m:e>
                      <m:sub>
                        <m:r>
                          <a:rPr lang="en-US" i="1" noProof="0" smtClean="0">
                            <a:latin typeface="Cambria Math" panose="02040503050406030204" pitchFamily="18" charset="0"/>
                          </a:rPr>
                          <m:t>∞</m:t>
                        </m:r>
                      </m:sub>
                    </m:sSub>
                    <m:r>
                      <a:rPr lang="en-US" i="1" noProof="0" smtClean="0">
                        <a:latin typeface="Cambria Math" panose="02040503050406030204" pitchFamily="18" charset="0"/>
                      </a:rPr>
                      <m:t>→</m:t>
                    </m:r>
                    <m:r>
                      <a:rPr lang="en-US" b="0" i="1" noProof="0" smtClean="0">
                        <a:latin typeface="Cambria Math" panose="02040503050406030204" pitchFamily="18" charset="0"/>
                      </a:rPr>
                      <m:t>0</m:t>
                    </m:r>
                  </m:oMath>
                </a14:m>
                <a:r>
                  <a:rPr lang="en-US" noProof="0" dirty="0"/>
                  <a:t>: One connected layer</a:t>
                </a:r>
              </a:p>
              <a:p>
                <a:pPr lvl="1"/>
                <a:r>
                  <a:rPr lang="en-US" noProof="0" dirty="0"/>
                  <a:t>Scenario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b="0" i="1" noProof="0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b="0" i="1" noProof="0" smtClean="0">
                            <a:latin typeface="Cambria Math" panose="02040503050406030204" pitchFamily="18" charset="0"/>
                          </a:rPr>
                          <m:t>𝑅</m:t>
                        </m:r>
                      </m:e>
                      <m:sub>
                        <m:r>
                          <a:rPr lang="en-US" b="0" i="1" noProof="0" smtClean="0">
                            <a:latin typeface="Cambria Math" panose="02040503050406030204" pitchFamily="18" charset="0"/>
                          </a:rPr>
                          <m:t>∞</m:t>
                        </m:r>
                      </m:sub>
                    </m:sSub>
                    <m:r>
                      <a:rPr lang="en-US" b="0" i="1" noProof="0" smtClean="0">
                        <a:latin typeface="Cambria Math" panose="02040503050406030204" pitchFamily="18" charset="0"/>
                      </a:rPr>
                      <m:t>→∞</m:t>
                    </m:r>
                  </m:oMath>
                </a14:m>
                <a:r>
                  <a:rPr lang="en-US" noProof="0" dirty="0"/>
                  <a:t>: Four separate stripes</a:t>
                </a:r>
              </a:p>
              <a:p>
                <a:pPr lvl="1"/>
                <a:endParaRPr lang="en-US" noProof="0" dirty="0"/>
              </a:p>
              <a:p>
                <a:endParaRPr lang="en-US" noProof="0" dirty="0"/>
              </a:p>
            </p:txBody>
          </p:sp>
        </mc:Choice>
        <mc:Fallback xmlns="">
          <p:sp>
            <p:nvSpPr>
              <p:cNvPr id="2" name="Inhaltsplatzhalter 1">
                <a:extLst>
                  <a:ext uri="{FF2B5EF4-FFF2-40B4-BE49-F238E27FC236}">
                    <a16:creationId xmlns:a16="http://schemas.microsoft.com/office/drawing/2014/main" id="{A67C78EA-3F35-42E7-C637-3375002D0BFB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12"/>
              </p:nvPr>
            </p:nvSpPr>
            <p:spPr>
              <a:blipFill>
                <a:blip r:embed="rId2"/>
                <a:stretch>
                  <a:fillRect l="-1247" t="-1768"/>
                </a:stretch>
              </a:blipFill>
            </p:spPr>
            <p:txBody>
              <a:bodyPr/>
              <a:lstStyle/>
              <a:p>
                <a:r>
                  <a:rPr lang="de-DE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42681B02-F4F3-6979-74BD-869A1AD4999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74172A1-1CBF-0B40-9234-7D4D80EC19EA}" type="slidenum">
              <a:rPr lang="en-US" noProof="0" smtClean="0"/>
              <a:pPr/>
              <a:t>14</a:t>
            </a:fld>
            <a:endParaRPr lang="en-US" noProof="0" dirty="0"/>
          </a:p>
        </p:txBody>
      </p:sp>
      <p:sp>
        <p:nvSpPr>
          <p:cNvPr id="4" name="Titel 3">
            <a:extLst>
              <a:ext uri="{FF2B5EF4-FFF2-40B4-BE49-F238E27FC236}">
                <a16:creationId xmlns:a16="http://schemas.microsoft.com/office/drawing/2014/main" id="{907767F4-925B-928A-1484-39BA43B008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 dirty="0"/>
              <a:t>RCS2 Dipole Analysis</a:t>
            </a:r>
            <a:br>
              <a:rPr lang="en-US" noProof="0" dirty="0"/>
            </a:br>
            <a:r>
              <a:rPr lang="en-US" noProof="0" dirty="0"/>
              <a:t>Striped Beam Pipe Coat</a:t>
            </a:r>
          </a:p>
        </p:txBody>
      </p:sp>
      <p:pic>
        <p:nvPicPr>
          <p:cNvPr id="6" name="Grafik 5">
            <a:extLst>
              <a:ext uri="{FF2B5EF4-FFF2-40B4-BE49-F238E27FC236}">
                <a16:creationId xmlns:a16="http://schemas.microsoft.com/office/drawing/2014/main" id="{55FAD0C7-7143-27A6-5CDF-989862931AD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8631" y="1095296"/>
            <a:ext cx="2924583" cy="981212"/>
          </a:xfrm>
          <a:prstGeom prst="rect">
            <a:avLst/>
          </a:prstGeom>
        </p:spPr>
      </p:pic>
      <p:pic>
        <p:nvPicPr>
          <p:cNvPr id="8" name="Grafik 7">
            <a:extLst>
              <a:ext uri="{FF2B5EF4-FFF2-40B4-BE49-F238E27FC236}">
                <a16:creationId xmlns:a16="http://schemas.microsoft.com/office/drawing/2014/main" id="{F6A3A6E7-C759-A7A6-B63B-69F62D0F289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28184" y="2311761"/>
            <a:ext cx="2705478" cy="1714739"/>
          </a:xfrm>
          <a:prstGeom prst="rect">
            <a:avLst/>
          </a:prstGeom>
        </p:spPr>
      </p:pic>
      <p:pic>
        <p:nvPicPr>
          <p:cNvPr id="11" name="Grafik 10">
            <a:extLst>
              <a:ext uri="{FF2B5EF4-FFF2-40B4-BE49-F238E27FC236}">
                <a16:creationId xmlns:a16="http://schemas.microsoft.com/office/drawing/2014/main" id="{B8245C24-8274-5645-B4C3-B985ACD5344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59832" y="3141299"/>
            <a:ext cx="2209725" cy="1842712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feld 11">
                <a:extLst>
                  <a:ext uri="{FF2B5EF4-FFF2-40B4-BE49-F238E27FC236}">
                    <a16:creationId xmlns:a16="http://schemas.microsoft.com/office/drawing/2014/main" id="{1B57E5A7-2BF2-478A-8152-EABD547FD139}"/>
                  </a:ext>
                </a:extLst>
              </p:cNvPr>
              <p:cNvSpPr txBox="1"/>
              <p:nvPr/>
            </p:nvSpPr>
            <p:spPr>
              <a:xfrm>
                <a:off x="5436096" y="4174534"/>
                <a:ext cx="3707903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noProof="0" dirty="0"/>
                  <a:t>Considerable losses</a:t>
                </a:r>
              </a:p>
              <a:p>
                <a14:m>
                  <m:oMath xmlns:m="http://schemas.openxmlformats.org/officeDocument/2006/math">
                    <m:r>
                      <a:rPr lang="en-US" b="0" i="1" noProof="0" smtClean="0">
                        <a:latin typeface="Cambria Math" panose="02040503050406030204" pitchFamily="18" charset="0"/>
                      </a:rPr>
                      <m:t>⇒</m:t>
                    </m:r>
                  </m:oMath>
                </a14:m>
                <a:r>
                  <a:rPr lang="en-US" noProof="0" dirty="0"/>
                  <a:t> Can be reduced by striped coat</a:t>
                </a:r>
              </a:p>
            </p:txBody>
          </p:sp>
        </mc:Choice>
        <mc:Fallback xmlns="">
          <p:sp>
            <p:nvSpPr>
              <p:cNvPr id="12" name="Textfeld 11">
                <a:extLst>
                  <a:ext uri="{FF2B5EF4-FFF2-40B4-BE49-F238E27FC236}">
                    <a16:creationId xmlns:a16="http://schemas.microsoft.com/office/drawing/2014/main" id="{1B57E5A7-2BF2-478A-8152-EABD547FD13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36096" y="4174534"/>
                <a:ext cx="3707903" cy="646331"/>
              </a:xfrm>
              <a:prstGeom prst="rect">
                <a:avLst/>
              </a:prstGeom>
              <a:blipFill>
                <a:blip r:embed="rId6"/>
                <a:stretch>
                  <a:fillRect l="-1480" t="-5660" b="-14151"/>
                </a:stretch>
              </a:blipFill>
            </p:spPr>
            <p:txBody>
              <a:bodyPr/>
              <a:lstStyle/>
              <a:p>
                <a:r>
                  <a:rPr lang="de-DE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4" name="Grafik 13">
            <a:extLst>
              <a:ext uri="{FF2B5EF4-FFF2-40B4-BE49-F238E27FC236}">
                <a16:creationId xmlns:a16="http://schemas.microsoft.com/office/drawing/2014/main" id="{9E948B7D-0A46-ED6C-4B75-1511C5FCB37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9227" y="3087473"/>
            <a:ext cx="2548454" cy="20453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9078337"/>
      </p:ext>
    </p:extLst>
  </p:cSld>
  <p:clrMapOvr>
    <a:masterClrMapping/>
  </p:clrMapOvr>
</p:sld>
</file>

<file path=ppt/theme/theme1.xml><?xml version="1.0" encoding="utf-8"?>
<a:theme xmlns:a="http://schemas.openxmlformats.org/drawingml/2006/main" name="1_IMCC - 1">
  <a:themeElements>
    <a:clrScheme name="IMCC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645"/>
      </a:accent1>
      <a:accent2>
        <a:srgbClr val="BF3A68"/>
      </a:accent2>
      <a:accent3>
        <a:srgbClr val="803E8B"/>
      </a:accent3>
      <a:accent4>
        <a:srgbClr val="4042AD"/>
      </a:accent4>
      <a:accent5>
        <a:srgbClr val="0046D0"/>
      </a:accent5>
      <a:accent6>
        <a:srgbClr val="003296"/>
      </a:accent6>
      <a:hlink>
        <a:srgbClr val="FF5A73"/>
      </a:hlink>
      <a:folHlink>
        <a:srgbClr val="87AFEC"/>
      </a:folHlink>
    </a:clrScheme>
    <a:fontScheme name="Office Classique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ureau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Thème Office">
  <a:themeElements>
    <a:clrScheme name="Bureau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Bureau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ureau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Thème Office">
  <a:themeElements>
    <a:clrScheme name="Bureau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Bureau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ureau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924</Words>
  <Application>Microsoft Office PowerPoint</Application>
  <PresentationFormat>On-screen Show (16:9)</PresentationFormat>
  <Paragraphs>162</Paragraphs>
  <Slides>14</Slides>
  <Notes>2</Notes>
  <HiddenSlides>0</HiddenSlides>
  <MMClips>0</MMClips>
  <ScaleCrop>false</ScaleCrop>
  <HeadingPairs>
    <vt:vector size="8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1" baseType="lpstr">
      <vt:lpstr>Arial</vt:lpstr>
      <vt:lpstr>Arial Narrow</vt:lpstr>
      <vt:lpstr>Calibri</vt:lpstr>
      <vt:lpstr>Cambria Math</vt:lpstr>
      <vt:lpstr>Wingdings</vt:lpstr>
      <vt:lpstr>1_IMCC - 1</vt:lpstr>
      <vt:lpstr>Worksheet</vt:lpstr>
      <vt:lpstr>RCS power system and magnets  Seminar Series for the National Lab Muon Accelerator Study Group</vt:lpstr>
      <vt:lpstr>Fast Ramping Magnets</vt:lpstr>
      <vt:lpstr>Numerical Modeling - Maxwell</vt:lpstr>
      <vt:lpstr>Insights of FEM Analysis</vt:lpstr>
      <vt:lpstr>Losses per Period</vt:lpstr>
      <vt:lpstr>Frequency- Domain Loss Evaluation Method</vt:lpstr>
      <vt:lpstr>Cross-Validation Between Simplified Time-Harmonic and High-Fidelity Transient FEA Model</vt:lpstr>
      <vt:lpstr>Equivalent Circuit &amp; Nonlinear Dynamic Modeling </vt:lpstr>
      <vt:lpstr>Cross-Validation Between Simplified Time-Harmonic and High-Fidelity Transient FEA Model</vt:lpstr>
      <vt:lpstr>Field Quality Analysis</vt:lpstr>
      <vt:lpstr>Beam Pipe Affecting Field Quality</vt:lpstr>
      <vt:lpstr>Relative Multipole Coefficients</vt:lpstr>
      <vt:lpstr>RCS2 Dipole Analysis FEM + Circuit</vt:lpstr>
      <vt:lpstr>RCS2 Dipole Analysis Striped Beam Pipe Coat</vt:lpstr>
    </vt:vector>
  </TitlesOfParts>
  <Company>APO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Diapositive 1</dc:title>
  <dc:creator>Dominik Moll</dc:creator>
  <cp:lastModifiedBy>Fulvio Boattini</cp:lastModifiedBy>
  <cp:revision>1211</cp:revision>
  <dcterms:created xsi:type="dcterms:W3CDTF">2021-05-17T12:13:58Z</dcterms:created>
  <dcterms:modified xsi:type="dcterms:W3CDTF">2026-03-16T10:07:52Z</dcterms:modified>
</cp:coreProperties>
</file>