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364" r:id="rId2"/>
    <p:sldId id="377" r:id="rId3"/>
    <p:sldId id="420" r:id="rId4"/>
    <p:sldId id="407" r:id="rId5"/>
    <p:sldId id="408" r:id="rId6"/>
    <p:sldId id="421" r:id="rId7"/>
    <p:sldId id="413" r:id="rId8"/>
    <p:sldId id="411" r:id="rId9"/>
    <p:sldId id="422" r:id="rId10"/>
    <p:sldId id="424" r:id="rId11"/>
    <p:sldId id="1493" r:id="rId12"/>
    <p:sldId id="1491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7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028" userDrawn="1">
          <p15:clr>
            <a:srgbClr val="A4A3A4"/>
          </p15:clr>
        </p15:guide>
        <p15:guide id="6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0A"/>
    <a:srgbClr val="B9CDE5"/>
    <a:srgbClr val="0046D0"/>
    <a:srgbClr val="FF3645"/>
    <a:srgbClr val="2B7EB8"/>
    <a:srgbClr val="DAE8FC"/>
    <a:srgbClr val="FF0000"/>
    <a:srgbClr val="1F497D"/>
    <a:srgbClr val="FCD5B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04" autoAdjust="0"/>
    <p:restoredTop sz="94579" autoAdjust="0"/>
  </p:normalViewPr>
  <p:slideViewPr>
    <p:cSldViewPr snapToObjects="1" showGuides="1">
      <p:cViewPr varScale="1">
        <p:scale>
          <a:sx n="205" d="100"/>
          <a:sy n="205" d="100"/>
        </p:scale>
        <p:origin x="336" y="150"/>
      </p:cViewPr>
      <p:guideLst>
        <p:guide orient="horz" pos="1387"/>
        <p:guide pos="5375"/>
        <p:guide pos="2880"/>
        <p:guide orient="horz" pos="2028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16/03/2026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16/03/2026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94E6-553A-B76D-0E32-367DC5FE5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4E77B-2B68-0B86-1C2C-732D67FC1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EB479-A6A4-C40A-667F-E99BF5F2C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8D248-AD28-D9CA-E676-4635FCEF5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6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6E25-3A07-472E-E898-FE7B77E3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72529-0270-AD98-42D4-C78DA8800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39652-AD0E-AD6B-41E8-ED5FEEB47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3942-53D5-0C02-6612-6B5BDBF55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016794"/>
            <a:ext cx="8305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5AF30-E2AC-44BE-7211-9264A9916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23528" y="1779662"/>
            <a:ext cx="8423920" cy="13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8" descr="MUON-Slide-graphBase-pagebottom.jpg">
            <a:extLst>
              <a:ext uri="{FF2B5EF4-FFF2-40B4-BE49-F238E27FC236}">
                <a16:creationId xmlns:a16="http://schemas.microsoft.com/office/drawing/2014/main" id="{B6225800-B930-FB56-9EDD-E421D45C7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1511"/>
            <a:ext cx="9142367" cy="497987"/>
          </a:xfrm>
          <a:prstGeom prst="rect">
            <a:avLst/>
          </a:prstGeom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497CAC99-CE2D-C668-9482-6D18316DB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945001"/>
            <a:ext cx="7886700" cy="368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>
              <a:buClr>
                <a:srgbClr val="FF0000"/>
              </a:buClr>
              <a:buFont typeface="Wingdings" panose="05000000000000000000" pitchFamily="2" charset="2"/>
              <a:buChar char="§"/>
              <a:defRPr lang="it-IT" sz="27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82930" indent="-240030"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Clr>
                <a:srgbClr val="FF0000"/>
              </a:buClr>
              <a:buFont typeface="Wingdings" panose="05000000000000000000" pitchFamily="2" charset="2"/>
              <a:buChar char="§"/>
              <a:defRPr lang="it-IT" sz="2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Clr>
                <a:srgbClr val="FF0000"/>
              </a:buClr>
              <a:buFont typeface="Wingdings" panose="05000000000000000000" pitchFamily="2" charset="2"/>
              <a:buChar char="§"/>
              <a:defRPr lang="it-IT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Clr>
                <a:srgbClr val="FF0000"/>
              </a:buClr>
              <a:buFont typeface="Wingdings" panose="05000000000000000000" pitchFamily="2" charset="2"/>
              <a:buChar char="§"/>
              <a:defRPr lang="en-GB" sz="135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Select to </a:t>
            </a:r>
            <a:r>
              <a:rPr lang="it-IT" dirty="0" err="1"/>
              <a:t>modify</a:t>
            </a:r>
            <a:r>
              <a:rPr lang="it-IT" dirty="0"/>
              <a:t> styles 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/>
              <a:t>Fifth </a:t>
            </a:r>
            <a:r>
              <a:rPr lang="it-IT" dirty="0" err="1"/>
              <a:t>level</a:t>
            </a:r>
            <a:endParaRPr lang="en-GB" dirty="0"/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6A474FD9-F076-E648-1C70-BF4EE7BB1F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551622" y="4795446"/>
            <a:ext cx="21344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B39162C5-9BC6-7F5F-4512-CDC3408B2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644385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16AB2F8-5338-F742-A59E-35F5B82165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Image 85" descr="MCC-inernational-finalV01.png">
            <a:extLst>
              <a:ext uri="{FF2B5EF4-FFF2-40B4-BE49-F238E27FC236}">
                <a16:creationId xmlns:a16="http://schemas.microsoft.com/office/drawing/2014/main" id="{FA1E9B68-C5BB-B40D-6373-05E9B70C1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44105" cy="945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8F58E1-5B85-E45C-9ADA-B79659903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96" y="231128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z="3000" dirty="0"/>
              <a:t>TITLE</a:t>
            </a:r>
            <a:endParaRPr lang="en-GB" sz="30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6A425A5-E202-730C-E988-F0D493B28D49}"/>
              </a:ext>
            </a:extLst>
          </p:cNvPr>
          <p:cNvSpPr txBox="1">
            <a:spLocks/>
          </p:cNvSpPr>
          <p:nvPr userDrawn="1"/>
        </p:nvSpPr>
        <p:spPr>
          <a:xfrm>
            <a:off x="551622" y="4909746"/>
            <a:ext cx="2248728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02DF86-BCC2-6C4F-811D-421817A93AF9}"/>
              </a:ext>
            </a:extLst>
          </p:cNvPr>
          <p:cNvSpPr txBox="1">
            <a:spLocks/>
          </p:cNvSpPr>
          <p:nvPr userDrawn="1"/>
        </p:nvSpPr>
        <p:spPr>
          <a:xfrm>
            <a:off x="3105978" y="4022196"/>
            <a:ext cx="3086100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2F0AE32-5762-9601-80C5-0370FF74A8CB}"/>
              </a:ext>
            </a:extLst>
          </p:cNvPr>
          <p:cNvSpPr txBox="1">
            <a:spLocks/>
          </p:cNvSpPr>
          <p:nvPr userDrawn="1"/>
        </p:nvSpPr>
        <p:spPr>
          <a:xfrm>
            <a:off x="628650" y="4022196"/>
            <a:ext cx="2384667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7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Col">
    <p:bg>
      <p:bgPr>
        <a:gradFill flip="none" rotWithShape="1">
          <a:gsLst>
            <a:gs pos="100000">
              <a:srgbClr val="FF0000">
                <a:alpha val="20000"/>
              </a:srgbClr>
            </a:gs>
            <a:gs pos="60000">
              <a:schemeClr val="bg1">
                <a:alpha val="3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7" descr="MUON-SlideGraph-LogoBkgnd2.png">
            <a:extLst>
              <a:ext uri="{FF2B5EF4-FFF2-40B4-BE49-F238E27FC236}">
                <a16:creationId xmlns:a16="http://schemas.microsoft.com/office/drawing/2014/main" id="{CDD86A70-1684-5687-9B24-688C9B637BE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174754"/>
            <a:ext cx="9139986" cy="4968746"/>
          </a:xfrm>
          <a:prstGeom prst="rect">
            <a:avLst/>
          </a:prstGeom>
        </p:spPr>
      </p:pic>
      <p:pic>
        <p:nvPicPr>
          <p:cNvPr id="7" name="Image 85" descr="MCC-inernational-finalV01.png">
            <a:extLst>
              <a:ext uri="{FF2B5EF4-FFF2-40B4-BE49-F238E27FC236}">
                <a16:creationId xmlns:a16="http://schemas.microsoft.com/office/drawing/2014/main" id="{6C521FE5-D103-75B1-DE28-0B4E6C62D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6" t="6185" r="5690" b="3960"/>
          <a:stretch/>
        </p:blipFill>
        <p:spPr>
          <a:xfrm>
            <a:off x="4" y="550431"/>
            <a:ext cx="933269" cy="945000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6FCD0CB2-11EE-3A65-99E3-E28B7356B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4902226"/>
            <a:ext cx="1089878" cy="1819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5BC658-28E3-4B4A-B928-1E68A3E2462B}" type="datetime3">
              <a:rPr lang="en-US" sz="900" b="1" smtClean="0">
                <a:solidFill>
                  <a:schemeClr val="bg1"/>
                </a:solidFill>
              </a:rPr>
              <a:t>16 March 2026</a:t>
            </a:fld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B5E67C-BE51-0205-E88C-3DD9005E41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4" y="4545436"/>
            <a:ext cx="9135972" cy="2974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Affiliazioni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8B7D1FF-1167-D02F-3953-14DC673F7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159" y="2074297"/>
            <a:ext cx="5635690" cy="141069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GB" sz="2700" b="1" kern="1200" dirty="0">
                <a:ln w="6350" cap="flat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TITOLO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5C2EB20-FFD4-92A9-3F7F-B9B3395DC11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14" y="3818764"/>
            <a:ext cx="9135972" cy="565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650" b="1" kern="1200" dirty="0">
                <a:ln w="6350" cap="flat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Autori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695B5-E184-994E-B69B-11358DC402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53" y="52549"/>
            <a:ext cx="2828095" cy="540000"/>
          </a:xfrm>
          <a:prstGeom prst="rect">
            <a:avLst/>
          </a:prstGeom>
        </p:spPr>
      </p:pic>
      <p:pic>
        <p:nvPicPr>
          <p:cNvPr id="13" name="Picture 2" descr="Mucologo">
            <a:extLst>
              <a:ext uri="{FF2B5EF4-FFF2-40B4-BE49-F238E27FC236}">
                <a16:creationId xmlns:a16="http://schemas.microsoft.com/office/drawing/2014/main" id="{AC5B479C-B6C8-25CE-8237-609B483EDE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75" y="550431"/>
            <a:ext cx="680147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ABE3C-580B-3018-287A-5DFF9F5FC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635" r="7597" b="43284"/>
          <a:stretch/>
        </p:blipFill>
        <p:spPr>
          <a:xfrm>
            <a:off x="0" y="981246"/>
            <a:ext cx="9144000" cy="41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5" name="Image 4" descr="MCC-LogoCERN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05800" y="209550"/>
            <a:ext cx="609600" cy="609600"/>
          </a:xfrm>
          <a:prstGeom prst="rect">
            <a:avLst/>
          </a:prstGeom>
        </p:spPr>
      </p:pic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C7895D8-1DF8-6FCF-0F4A-001A90607BE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9201" y="133350"/>
            <a:ext cx="1346455" cy="6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  <p:sldLayoutId id="214748367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CEF08-B44B-66D4-3578-9DD76FF1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98872"/>
            <a:ext cx="9144000" cy="281344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CERN ,</a:t>
            </a:r>
            <a:r>
              <a:rPr lang="en-US" baseline="30000" dirty="0"/>
              <a:t> 2 </a:t>
            </a:r>
            <a:r>
              <a:rPr lang="en-US" dirty="0"/>
              <a:t>UNR –</a:t>
            </a:r>
            <a:r>
              <a:rPr lang="en-US" dirty="0" err="1"/>
              <a:t>Còrdoba</a:t>
            </a:r>
            <a:r>
              <a:rPr lang="en-US" dirty="0"/>
              <a:t> (AR) , </a:t>
            </a:r>
            <a:r>
              <a:rPr lang="en-US" baseline="30000" noProof="0" dirty="0"/>
              <a:t>3</a:t>
            </a:r>
            <a:r>
              <a:rPr lang="en-US" baseline="30000" dirty="0"/>
              <a:t> </a:t>
            </a:r>
            <a:r>
              <a:rPr lang="en-US" dirty="0"/>
              <a:t>KIT –Karlsruhe (DE), </a:t>
            </a:r>
            <a:r>
              <a:rPr lang="en-US" baseline="30000" dirty="0"/>
              <a:t>4 </a:t>
            </a:r>
            <a:r>
              <a:rPr lang="en-US" dirty="0"/>
              <a:t>UNIBO – Bologna (IT), </a:t>
            </a:r>
            <a:r>
              <a:rPr lang="en-US" baseline="30000" dirty="0"/>
              <a:t>5 </a:t>
            </a:r>
            <a:r>
              <a:rPr lang="en-US" dirty="0"/>
              <a:t>TUD-Darmstadt (DE), </a:t>
            </a:r>
            <a:r>
              <a:rPr lang="en-US" baseline="30000" dirty="0"/>
              <a:t>6 </a:t>
            </a:r>
            <a:r>
              <a:rPr lang="en-US" dirty="0"/>
              <a:t>UNILAVAL-Quebec (CA)</a:t>
            </a:r>
            <a:endParaRPr lang="en-US" dirty="0">
              <a:ln w="3175">
                <a:solidFill>
                  <a:schemeClr val="tx1">
                    <a:alpha val="59000"/>
                  </a:schemeClr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02371-8D4F-B9A1-773A-398BF5C5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03" y="1741713"/>
            <a:ext cx="7322012" cy="1508105"/>
          </a:xfrm>
        </p:spPr>
        <p:txBody>
          <a:bodyPr wrap="square">
            <a:spAutoFit/>
          </a:bodyPr>
          <a:lstStyle/>
          <a:p>
            <a:r>
              <a:rPr lang="en-GB" sz="3600" dirty="0"/>
              <a:t>RCS power system and magnets</a:t>
            </a:r>
            <a:br>
              <a:rPr lang="en-GB" sz="3600" dirty="0"/>
            </a:br>
            <a:br>
              <a:rPr lang="en-GB" sz="3600" dirty="0"/>
            </a:br>
            <a:r>
              <a:rPr lang="en-GB" sz="2000" dirty="0"/>
              <a:t>Seminar Series for the National Lab Muon Accelerator Study Group</a:t>
            </a:r>
            <a:endParaRPr lang="en-GB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AC2C7-56C2-40FC-37FC-65972E2FB2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000" y="3632795"/>
            <a:ext cx="8964000" cy="565928"/>
          </a:xfrm>
        </p:spPr>
        <p:txBody>
          <a:bodyPr>
            <a:normAutofit/>
          </a:bodyPr>
          <a:lstStyle/>
          <a:p>
            <a:r>
              <a:rPr lang="en-US" sz="1800" u="sng" dirty="0">
                <a:effectLst/>
              </a:rPr>
              <a:t>F. Boattini</a:t>
            </a:r>
            <a:r>
              <a:rPr lang="en-US" sz="1800" u="sng" baseline="30000" dirty="0">
                <a:effectLst/>
              </a:rPr>
              <a:t>1</a:t>
            </a:r>
            <a:r>
              <a:rPr lang="en-US" sz="1800" dirty="0">
                <a:effectLst/>
              </a:rPr>
              <a:t>, G. Brauchli</a:t>
            </a:r>
            <a:r>
              <a:rPr lang="en-US" sz="1800" baseline="30000" dirty="0">
                <a:effectLst/>
              </a:rPr>
              <a:t>2</a:t>
            </a:r>
            <a:r>
              <a:rPr lang="en-US" sz="1800" dirty="0">
                <a:effectLst/>
              </a:rPr>
              <a:t>, M. Gast</a:t>
            </a:r>
            <a:r>
              <a:rPr lang="en-US" sz="1800" baseline="30000" dirty="0">
                <a:effectLst/>
              </a:rPr>
              <a:t>3</a:t>
            </a:r>
            <a:r>
              <a:rPr lang="en-US" sz="1800" dirty="0">
                <a:effectLst/>
              </a:rPr>
              <a:t>, D. Fazioli</a:t>
            </a:r>
            <a:r>
              <a:rPr lang="en-US" sz="1800" baseline="30000" dirty="0">
                <a:effectLst/>
              </a:rPr>
              <a:t>4</a:t>
            </a:r>
            <a:r>
              <a:rPr lang="en-US" sz="1800" dirty="0">
                <a:effectLst/>
              </a:rPr>
              <a:t>,D. Moll</a:t>
            </a:r>
            <a:r>
              <a:rPr lang="en-US" sz="1800" baseline="30000" dirty="0">
                <a:effectLst/>
              </a:rPr>
              <a:t>5</a:t>
            </a:r>
            <a:r>
              <a:rPr lang="en-US" sz="1800" dirty="0">
                <a:effectLst/>
              </a:rPr>
              <a:t>, M. Breschi</a:t>
            </a:r>
            <a:r>
              <a:rPr lang="en-US" sz="1800" baseline="30000" dirty="0">
                <a:effectLst/>
              </a:rPr>
              <a:t>4</a:t>
            </a:r>
            <a:r>
              <a:rPr lang="en-US" sz="1800" dirty="0">
                <a:effectLst/>
              </a:rPr>
              <a:t>, D. Aguglia</a:t>
            </a:r>
            <a:r>
              <a:rPr lang="en-US" sz="1800" baseline="30000" dirty="0">
                <a:effectLst/>
              </a:rPr>
              <a:t>1</a:t>
            </a:r>
            <a:r>
              <a:rPr lang="en-US" sz="1800" dirty="0">
                <a:effectLst/>
              </a:rPr>
              <a:t>, P. Viarouge</a:t>
            </a:r>
            <a:r>
              <a:rPr lang="en-US" sz="1800" baseline="30000" dirty="0">
                <a:effectLst/>
              </a:rPr>
              <a:t>6</a:t>
            </a:r>
            <a:endParaRPr lang="en-US" sz="1800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576A3-5EB5-6BDE-2B44-2180A6D0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13" y="629236"/>
            <a:ext cx="1224136" cy="50898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29C540-D1BF-BD59-B0C7-AEE481601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5" t="22996" r="5277" b="20574"/>
          <a:stretch>
            <a:fillRect/>
          </a:stretch>
        </p:blipFill>
        <p:spPr>
          <a:xfrm>
            <a:off x="1691680" y="710036"/>
            <a:ext cx="1224136" cy="503330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5E32DCC9-377E-E8D7-F947-5E7D135AE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611311"/>
            <a:ext cx="885782" cy="562591"/>
          </a:xfrm>
          <a:prstGeom prst="rect">
            <a:avLst/>
          </a:prstGeom>
        </p:spPr>
      </p:pic>
      <p:pic>
        <p:nvPicPr>
          <p:cNvPr id="8" name="그림 11">
            <a:extLst>
              <a:ext uri="{FF2B5EF4-FFF2-40B4-BE49-F238E27FC236}">
                <a16:creationId xmlns:a16="http://schemas.microsoft.com/office/drawing/2014/main" id="{0F63D951-1F81-749F-5472-060A45D44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88" y="672824"/>
            <a:ext cx="560620" cy="5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C03DB-42D1-BA76-979D-65B8C9CE5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4389-CCE8-8192-7115-45AEE564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86" y="1513905"/>
            <a:ext cx="2295188" cy="1712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2AD932-E302-5330-CAA8-6408F60DF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93" y="3469027"/>
            <a:ext cx="1923051" cy="1417141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E2F41C08-25DA-4FAF-B4A7-07D3813E976E}"/>
              </a:ext>
            </a:extLst>
          </p:cNvPr>
          <p:cNvSpPr txBox="1">
            <a:spLocks/>
          </p:cNvSpPr>
          <p:nvPr/>
        </p:nvSpPr>
        <p:spPr>
          <a:xfrm>
            <a:off x="1097396" y="218676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400" dirty="0"/>
              <a:t>Powering system description: small scale tests</a:t>
            </a:r>
          </a:p>
        </p:txBody>
      </p:sp>
      <p:sp>
        <p:nvSpPr>
          <p:cNvPr id="10" name="Segnaposto contenuto 1">
            <a:extLst>
              <a:ext uri="{FF2B5EF4-FFF2-40B4-BE49-F238E27FC236}">
                <a16:creationId xmlns:a16="http://schemas.microsoft.com/office/drawing/2014/main" id="{704DC516-4286-2A47-C116-D2A1E544AC9F}"/>
              </a:ext>
            </a:extLst>
          </p:cNvPr>
          <p:cNvSpPr txBox="1">
            <a:spLocks/>
          </p:cNvSpPr>
          <p:nvPr/>
        </p:nvSpPr>
        <p:spPr>
          <a:xfrm>
            <a:off x="237257" y="987574"/>
            <a:ext cx="6783015" cy="29238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A factor of x1000 in currents and in voltage for testing the control approach: 40 cells PCB</a:t>
            </a:r>
          </a:p>
          <a:p>
            <a:endParaRPr lang="it-IT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87F5D0-C75D-B5E6-0059-A72A37F37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486967"/>
            <a:ext cx="2284051" cy="1222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93726D-906F-2ABB-408D-3EA110F0A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3147814"/>
            <a:ext cx="2342278" cy="1253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DB9E7-ED71-2367-B3EE-A4BF9E965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90" y="1304806"/>
            <a:ext cx="2542883" cy="2452349"/>
          </a:xfrm>
          <a:prstGeom prst="rect">
            <a:avLst/>
          </a:prstGeom>
        </p:spPr>
      </p:pic>
      <p:sp>
        <p:nvSpPr>
          <p:cNvPr id="16" name="Segnaposto contenuto 1">
            <a:extLst>
              <a:ext uri="{FF2B5EF4-FFF2-40B4-BE49-F238E27FC236}">
                <a16:creationId xmlns:a16="http://schemas.microsoft.com/office/drawing/2014/main" id="{DADE3C8D-5597-BE95-CD80-3E2826E0A087}"/>
              </a:ext>
            </a:extLst>
          </p:cNvPr>
          <p:cNvSpPr txBox="1">
            <a:spLocks/>
          </p:cNvSpPr>
          <p:nvPr/>
        </p:nvSpPr>
        <p:spPr>
          <a:xfrm>
            <a:off x="4390966" y="3220583"/>
            <a:ext cx="1230015" cy="2923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Power cells</a:t>
            </a:r>
          </a:p>
          <a:p>
            <a:endParaRPr lang="it-IT" sz="1500" dirty="0"/>
          </a:p>
        </p:txBody>
      </p:sp>
      <p:sp>
        <p:nvSpPr>
          <p:cNvPr id="17" name="Segnaposto contenuto 1">
            <a:extLst>
              <a:ext uri="{FF2B5EF4-FFF2-40B4-BE49-F238E27FC236}">
                <a16:creationId xmlns:a16="http://schemas.microsoft.com/office/drawing/2014/main" id="{1BA97B49-0132-23C0-5DEC-3A733E328749}"/>
              </a:ext>
            </a:extLst>
          </p:cNvPr>
          <p:cNvSpPr txBox="1">
            <a:spLocks/>
          </p:cNvSpPr>
          <p:nvPr/>
        </p:nvSpPr>
        <p:spPr>
          <a:xfrm>
            <a:off x="2925152" y="1302829"/>
            <a:ext cx="1230015" cy="292388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Laboratory view</a:t>
            </a:r>
          </a:p>
          <a:p>
            <a:endParaRPr lang="it-IT" sz="1500" dirty="0"/>
          </a:p>
        </p:txBody>
      </p:sp>
      <p:sp>
        <p:nvSpPr>
          <p:cNvPr id="18" name="Segnaposto contenuto 1">
            <a:extLst>
              <a:ext uri="{FF2B5EF4-FFF2-40B4-BE49-F238E27FC236}">
                <a16:creationId xmlns:a16="http://schemas.microsoft.com/office/drawing/2014/main" id="{19839058-09BC-6A31-3E67-3B0F41FEA3D2}"/>
              </a:ext>
            </a:extLst>
          </p:cNvPr>
          <p:cNvSpPr txBox="1">
            <a:spLocks/>
          </p:cNvSpPr>
          <p:nvPr/>
        </p:nvSpPr>
        <p:spPr>
          <a:xfrm>
            <a:off x="2945639" y="-616497"/>
            <a:ext cx="1230015" cy="292388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Laboratory view</a:t>
            </a:r>
          </a:p>
          <a:p>
            <a:endParaRPr lang="it-IT" sz="1500" dirty="0"/>
          </a:p>
        </p:txBody>
      </p: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id="{70210518-8685-7EC0-865A-AE161C8B070C}"/>
              </a:ext>
            </a:extLst>
          </p:cNvPr>
          <p:cNvSpPr txBox="1">
            <a:spLocks/>
          </p:cNvSpPr>
          <p:nvPr/>
        </p:nvSpPr>
        <p:spPr>
          <a:xfrm>
            <a:off x="6602900" y="1224520"/>
            <a:ext cx="2342278" cy="2923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50" dirty="0"/>
              <a:t>Current pulse and DC voltage recovery</a:t>
            </a:r>
          </a:p>
          <a:p>
            <a:endParaRPr lang="it-IT" sz="1050" dirty="0"/>
          </a:p>
        </p:txBody>
      </p:sp>
      <p:sp>
        <p:nvSpPr>
          <p:cNvPr id="20" name="Segnaposto contenuto 1">
            <a:extLst>
              <a:ext uri="{FF2B5EF4-FFF2-40B4-BE49-F238E27FC236}">
                <a16:creationId xmlns:a16="http://schemas.microsoft.com/office/drawing/2014/main" id="{47AF8C88-EB3F-6E75-6B62-5BF4AF26EB3E}"/>
              </a:ext>
            </a:extLst>
          </p:cNvPr>
          <p:cNvSpPr txBox="1">
            <a:spLocks/>
          </p:cNvSpPr>
          <p:nvPr/>
        </p:nvSpPr>
        <p:spPr>
          <a:xfrm>
            <a:off x="6602005" y="2956737"/>
            <a:ext cx="2342278" cy="2923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50" dirty="0"/>
              <a:t>Resonance with four PC in series</a:t>
            </a:r>
          </a:p>
          <a:p>
            <a:endParaRPr lang="it-IT" sz="10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85DD7-9A0D-B170-CC0B-9EBDB6BA89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394" t="27556" r="8669" b="4251"/>
          <a:stretch>
            <a:fillRect/>
          </a:stretch>
        </p:blipFill>
        <p:spPr>
          <a:xfrm>
            <a:off x="2843808" y="3437199"/>
            <a:ext cx="1093814" cy="1413317"/>
          </a:xfrm>
          <a:prstGeom prst="rect">
            <a:avLst/>
          </a:prstGeom>
        </p:spPr>
      </p:pic>
      <p:sp>
        <p:nvSpPr>
          <p:cNvPr id="23" name="Segnaposto contenuto 1">
            <a:extLst>
              <a:ext uri="{FF2B5EF4-FFF2-40B4-BE49-F238E27FC236}">
                <a16:creationId xmlns:a16="http://schemas.microsoft.com/office/drawing/2014/main" id="{728CCC94-2873-72CD-C1C3-F93C3121A748}"/>
              </a:ext>
            </a:extLst>
          </p:cNvPr>
          <p:cNvSpPr txBox="1">
            <a:spLocks/>
          </p:cNvSpPr>
          <p:nvPr/>
        </p:nvSpPr>
        <p:spPr>
          <a:xfrm>
            <a:off x="2728447" y="3322833"/>
            <a:ext cx="1576752" cy="2923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900" dirty="0"/>
              <a:t>Dummy loads 0.35mm sheets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18768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EA78E-0C3C-E2C3-20F9-50637860C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452661-8280-6F2E-9643-3C9E94572252}"/>
              </a:ext>
            </a:extLst>
          </p:cNvPr>
          <p:cNvGraphicFramePr>
            <a:graphicFrameLocks noGrp="1"/>
          </p:cNvGraphicFramePr>
          <p:nvPr/>
        </p:nvGraphicFramePr>
        <p:xfrm>
          <a:off x="185986" y="850404"/>
          <a:ext cx="7891214" cy="1470357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177530">
                  <a:extLst>
                    <a:ext uri="{9D8B030D-6E8A-4147-A177-3AD203B41FA5}">
                      <a16:colId xmlns:a16="http://schemas.microsoft.com/office/drawing/2014/main" val="4168966771"/>
                    </a:ext>
                  </a:extLst>
                </a:gridCol>
                <a:gridCol w="1227547">
                  <a:extLst>
                    <a:ext uri="{9D8B030D-6E8A-4147-A177-3AD203B41FA5}">
                      <a16:colId xmlns:a16="http://schemas.microsoft.com/office/drawing/2014/main" val="3606107006"/>
                    </a:ext>
                  </a:extLst>
                </a:gridCol>
                <a:gridCol w="881170">
                  <a:extLst>
                    <a:ext uri="{9D8B030D-6E8A-4147-A177-3AD203B41FA5}">
                      <a16:colId xmlns:a16="http://schemas.microsoft.com/office/drawing/2014/main" val="3135393505"/>
                    </a:ext>
                  </a:extLst>
                </a:gridCol>
                <a:gridCol w="1140339">
                  <a:extLst>
                    <a:ext uri="{9D8B030D-6E8A-4147-A177-3AD203B41FA5}">
                      <a16:colId xmlns:a16="http://schemas.microsoft.com/office/drawing/2014/main" val="931409062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620154359"/>
                    </a:ext>
                  </a:extLst>
                </a:gridCol>
                <a:gridCol w="809435">
                  <a:extLst>
                    <a:ext uri="{9D8B030D-6E8A-4147-A177-3AD203B41FA5}">
                      <a16:colId xmlns:a16="http://schemas.microsoft.com/office/drawing/2014/main" val="2496416578"/>
                    </a:ext>
                  </a:extLst>
                </a:gridCol>
                <a:gridCol w="1036670">
                  <a:extLst>
                    <a:ext uri="{9D8B030D-6E8A-4147-A177-3AD203B41FA5}">
                      <a16:colId xmlns:a16="http://schemas.microsoft.com/office/drawing/2014/main" val="1010966532"/>
                    </a:ext>
                  </a:extLst>
                </a:gridCol>
                <a:gridCol w="1069917">
                  <a:extLst>
                    <a:ext uri="{9D8B030D-6E8A-4147-A177-3AD203B41FA5}">
                      <a16:colId xmlns:a16="http://schemas.microsoft.com/office/drawing/2014/main" val="932779593"/>
                    </a:ext>
                  </a:extLst>
                </a:gridCol>
              </a:tblGrid>
              <a:tr h="526765"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Magnet cost x meter [kEu/m]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total NC length [m]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 NC magnet [MEu]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 Pecells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 Pecell [kEu]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 of the PC [Meu]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Total losses </a:t>
                      </a:r>
                    </a:p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[MW] / [kW/m]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228045939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RCS1-CERN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19.55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4103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361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1.0 / 0.25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4145361376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RCS2_CERN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27.1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18650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1340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329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13.2 / 0.71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459606937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HCS3_CERN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27.1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12940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351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15.7 / 1.21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467553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 / 2.17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4725238"/>
                  </a:ext>
                </a:extLst>
              </a:tr>
            </a:tbl>
          </a:graphicData>
        </a:graphic>
      </p:graphicFrame>
      <p:pic>
        <p:nvPicPr>
          <p:cNvPr id="7" name="Picture 6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F2B09728-BF12-4BD0-D60D-1C24A82A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9047"/>
            <a:ext cx="2380997" cy="1294831"/>
          </a:xfrm>
          <a:prstGeom prst="rect">
            <a:avLst/>
          </a:prstGeom>
        </p:spPr>
      </p:pic>
      <p:pic>
        <p:nvPicPr>
          <p:cNvPr id="9" name="Picture 8" descr="A colorful image of a building&#10;&#10;AI-generated content may be incorrect.">
            <a:extLst>
              <a:ext uri="{FF2B5EF4-FFF2-40B4-BE49-F238E27FC236}">
                <a16:creationId xmlns:a16="http://schemas.microsoft.com/office/drawing/2014/main" id="{228A4853-8173-A0D9-2903-E1E93763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" y="3756558"/>
            <a:ext cx="2592288" cy="1391487"/>
          </a:xfrm>
          <a:prstGeom prst="rect">
            <a:avLst/>
          </a:prstGeom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F1FA3228-9EC4-D093-D53B-F45B94DFD6A0}"/>
              </a:ext>
            </a:extLst>
          </p:cNvPr>
          <p:cNvSpPr txBox="1">
            <a:spLocks/>
          </p:cNvSpPr>
          <p:nvPr/>
        </p:nvSpPr>
        <p:spPr>
          <a:xfrm>
            <a:off x="2688535" y="2402103"/>
            <a:ext cx="6229225" cy="85725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Compact high losses design </a:t>
            </a:r>
            <a:r>
              <a:rPr lang="en-US" sz="9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Iron weight [kg/m]: 980; Iron costs [</a:t>
            </a:r>
            <a:r>
              <a:rPr lang="en-US" sz="900" dirty="0" err="1">
                <a:sym typeface="Wingdings" panose="05000000000000000000" pitchFamily="2" charset="2"/>
              </a:rPr>
              <a:t>Eur</a:t>
            </a:r>
            <a:r>
              <a:rPr lang="en-US" sz="900" dirty="0">
                <a:sym typeface="Wingdings" panose="05000000000000000000" pitchFamily="2" charset="2"/>
              </a:rPr>
              <a:t>/m]: 17’627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Copper weight [kg/m]:37; Copper costs [</a:t>
            </a:r>
            <a:r>
              <a:rPr lang="en-US" sz="900" dirty="0" err="1">
                <a:sym typeface="Wingdings" panose="05000000000000000000" pitchFamily="2" charset="2"/>
              </a:rPr>
              <a:t>Eur</a:t>
            </a:r>
            <a:r>
              <a:rPr lang="en-US" sz="900" dirty="0">
                <a:sym typeface="Wingdings" panose="05000000000000000000" pitchFamily="2" charset="2"/>
              </a:rPr>
              <a:t>/m]: 1927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Total cost </a:t>
            </a:r>
            <a:r>
              <a:rPr lang="en-US" sz="900" dirty="0" err="1">
                <a:sym typeface="Wingdings" panose="05000000000000000000" pitchFamily="2" charset="2"/>
              </a:rPr>
              <a:t>weigth</a:t>
            </a:r>
            <a:r>
              <a:rPr lang="en-US" sz="900" dirty="0">
                <a:sym typeface="Wingdings" panose="05000000000000000000" pitchFamily="2" charset="2"/>
              </a:rPr>
              <a:t> x meter [kg/m]: 1017;  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Total cost Magnet x meter [</a:t>
            </a:r>
            <a:r>
              <a:rPr lang="en-US" sz="900" dirty="0" err="1">
                <a:sym typeface="Wingdings" panose="05000000000000000000" pitchFamily="2" charset="2"/>
              </a:rPr>
              <a:t>Eur</a:t>
            </a:r>
            <a:r>
              <a:rPr lang="en-US" sz="900" dirty="0">
                <a:sym typeface="Wingdings" panose="05000000000000000000" pitchFamily="2" charset="2"/>
              </a:rPr>
              <a:t>/m]: 19’553 </a:t>
            </a:r>
            <a:endParaRPr lang="en-GB" sz="900" dirty="0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A2250954-1877-4DC7-F316-500E4DD30F99}"/>
              </a:ext>
            </a:extLst>
          </p:cNvPr>
          <p:cNvSpPr txBox="1">
            <a:spLocks/>
          </p:cNvSpPr>
          <p:nvPr/>
        </p:nvSpPr>
        <p:spPr>
          <a:xfrm>
            <a:off x="2688536" y="3723878"/>
            <a:ext cx="3165265" cy="83180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Bigger high losses design </a:t>
            </a:r>
            <a:r>
              <a:rPr lang="en-US" sz="900" dirty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Iron weight [kg/m]: 1250; Iron costs [</a:t>
            </a:r>
            <a:r>
              <a:rPr lang="en-US" sz="900" dirty="0" err="1">
                <a:sym typeface="Wingdings" panose="05000000000000000000" pitchFamily="2" charset="2"/>
              </a:rPr>
              <a:t>Eur</a:t>
            </a:r>
            <a:r>
              <a:rPr lang="en-US" sz="900" dirty="0">
                <a:sym typeface="Wingdings" panose="05000000000000000000" pitchFamily="2" charset="2"/>
              </a:rPr>
              <a:t>/m]: 22’573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Copper weight [kg/m]:85; Copper costs [</a:t>
            </a:r>
            <a:r>
              <a:rPr lang="en-US" sz="900" dirty="0" err="1">
                <a:sym typeface="Wingdings" panose="05000000000000000000" pitchFamily="2" charset="2"/>
              </a:rPr>
              <a:t>Eur</a:t>
            </a:r>
            <a:r>
              <a:rPr lang="en-US" sz="900" dirty="0">
                <a:sym typeface="Wingdings" panose="05000000000000000000" pitchFamily="2" charset="2"/>
              </a:rPr>
              <a:t>/m]: 4532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Total </a:t>
            </a:r>
            <a:r>
              <a:rPr lang="en-US" sz="900" dirty="0" err="1">
                <a:sym typeface="Wingdings" panose="05000000000000000000" pitchFamily="2" charset="2"/>
              </a:rPr>
              <a:t>weigth</a:t>
            </a:r>
            <a:r>
              <a:rPr lang="en-US" sz="900" dirty="0">
                <a:sym typeface="Wingdings" panose="05000000000000000000" pitchFamily="2" charset="2"/>
              </a:rPr>
              <a:t> x meter [kg/m]: 1335;  </a:t>
            </a:r>
          </a:p>
          <a:p>
            <a:pPr marL="0" indent="0">
              <a:buNone/>
            </a:pPr>
            <a:r>
              <a:rPr lang="en-US" sz="900" dirty="0">
                <a:sym typeface="Wingdings" panose="05000000000000000000" pitchFamily="2" charset="2"/>
              </a:rPr>
              <a:t>Total cost Magnet x meter [</a:t>
            </a:r>
            <a:r>
              <a:rPr lang="en-US" sz="900" dirty="0" err="1">
                <a:sym typeface="Wingdings" panose="05000000000000000000" pitchFamily="2" charset="2"/>
              </a:rPr>
              <a:t>Eur</a:t>
            </a:r>
            <a:r>
              <a:rPr lang="en-US" sz="900" dirty="0">
                <a:sym typeface="Wingdings" panose="05000000000000000000" pitchFamily="2" charset="2"/>
              </a:rPr>
              <a:t>/m]: 27’105 </a:t>
            </a:r>
            <a:endParaRPr lang="en-GB" sz="9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F989C61-F453-6DD9-5C0C-1744CC59451F}"/>
              </a:ext>
            </a:extLst>
          </p:cNvPr>
          <p:cNvSpPr/>
          <p:nvPr/>
        </p:nvSpPr>
        <p:spPr>
          <a:xfrm>
            <a:off x="8172400" y="850404"/>
            <a:ext cx="216024" cy="12682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21861234-279B-B35C-D540-7AE2C7BC7176}"/>
              </a:ext>
            </a:extLst>
          </p:cNvPr>
          <p:cNvSpPr txBox="1">
            <a:spLocks/>
          </p:cNvSpPr>
          <p:nvPr/>
        </p:nvSpPr>
        <p:spPr>
          <a:xfrm rot="5400000">
            <a:off x="7812103" y="1425907"/>
            <a:ext cx="1587049" cy="27833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RMS current increases</a:t>
            </a:r>
            <a:endParaRPr lang="en-GB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78DB3-16F3-620D-1487-2641FFCD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2429048"/>
            <a:ext cx="2102575" cy="132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4E782-13CD-D9AA-6EE5-3C8DE3F2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802" y="3849391"/>
            <a:ext cx="2109246" cy="1328638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6E608723-7297-490B-B499-4EDB58CBDDBB}"/>
              </a:ext>
            </a:extLst>
          </p:cNvPr>
          <p:cNvSpPr txBox="1">
            <a:spLocks/>
          </p:cNvSpPr>
          <p:nvPr/>
        </p:nvSpPr>
        <p:spPr>
          <a:xfrm>
            <a:off x="1097396" y="218676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Cost computation: results from the IMCC 2025 annual meeting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B5140-2787-114F-FDF2-7AEE7B19AA56}"/>
              </a:ext>
            </a:extLst>
          </p:cNvPr>
          <p:cNvSpPr txBox="1"/>
          <p:nvPr/>
        </p:nvSpPr>
        <p:spPr>
          <a:xfrm rot="1697962">
            <a:off x="1254614" y="2000071"/>
            <a:ext cx="7323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fr-CH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32FFD2-5BB2-4CFE-A781-89207A411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8CBCA6-7FD4-B707-29A5-B7D4CDC544B4}"/>
              </a:ext>
            </a:extLst>
          </p:cNvPr>
          <p:cNvGraphicFramePr>
            <a:graphicFrameLocks noGrp="1"/>
          </p:cNvGraphicFramePr>
          <p:nvPr/>
        </p:nvGraphicFramePr>
        <p:xfrm>
          <a:off x="185986" y="850404"/>
          <a:ext cx="7891214" cy="1470357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177530">
                  <a:extLst>
                    <a:ext uri="{9D8B030D-6E8A-4147-A177-3AD203B41FA5}">
                      <a16:colId xmlns:a16="http://schemas.microsoft.com/office/drawing/2014/main" val="4168966771"/>
                    </a:ext>
                  </a:extLst>
                </a:gridCol>
                <a:gridCol w="1227547">
                  <a:extLst>
                    <a:ext uri="{9D8B030D-6E8A-4147-A177-3AD203B41FA5}">
                      <a16:colId xmlns:a16="http://schemas.microsoft.com/office/drawing/2014/main" val="3606107006"/>
                    </a:ext>
                  </a:extLst>
                </a:gridCol>
                <a:gridCol w="881170">
                  <a:extLst>
                    <a:ext uri="{9D8B030D-6E8A-4147-A177-3AD203B41FA5}">
                      <a16:colId xmlns:a16="http://schemas.microsoft.com/office/drawing/2014/main" val="3135393505"/>
                    </a:ext>
                  </a:extLst>
                </a:gridCol>
                <a:gridCol w="1140339">
                  <a:extLst>
                    <a:ext uri="{9D8B030D-6E8A-4147-A177-3AD203B41FA5}">
                      <a16:colId xmlns:a16="http://schemas.microsoft.com/office/drawing/2014/main" val="931409062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620154359"/>
                    </a:ext>
                  </a:extLst>
                </a:gridCol>
                <a:gridCol w="809435">
                  <a:extLst>
                    <a:ext uri="{9D8B030D-6E8A-4147-A177-3AD203B41FA5}">
                      <a16:colId xmlns:a16="http://schemas.microsoft.com/office/drawing/2014/main" val="2496416578"/>
                    </a:ext>
                  </a:extLst>
                </a:gridCol>
                <a:gridCol w="1036670">
                  <a:extLst>
                    <a:ext uri="{9D8B030D-6E8A-4147-A177-3AD203B41FA5}">
                      <a16:colId xmlns:a16="http://schemas.microsoft.com/office/drawing/2014/main" val="1010966532"/>
                    </a:ext>
                  </a:extLst>
                </a:gridCol>
                <a:gridCol w="1069917">
                  <a:extLst>
                    <a:ext uri="{9D8B030D-6E8A-4147-A177-3AD203B41FA5}">
                      <a16:colId xmlns:a16="http://schemas.microsoft.com/office/drawing/2014/main" val="932779593"/>
                    </a:ext>
                  </a:extLst>
                </a:gridCol>
              </a:tblGrid>
              <a:tr h="526765"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Magnet cost x meter [kEu/m]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total NC length [m]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 NC magnet [MEu]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 Pecells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 Pecell [kEu]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Cost of the PC [Meu]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Total losses </a:t>
                      </a:r>
                    </a:p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[MW] / [kW/m]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228045939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RCS1-CERN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19.55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4103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361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1.0 / 0.25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4145361376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RCS2_CERN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27.1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18650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1340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329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13.2 / 0.71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459606937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HCS3_CERN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27.1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12940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351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15.7 / 1.21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031" marR="4031" marT="40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467553"/>
                  </a:ext>
                </a:extLst>
              </a:tr>
              <a:tr h="235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 / 2.17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1" marR="4031" marT="403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4725238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DA45AFCD-FDD9-F9A8-3503-DF0833597D49}"/>
              </a:ext>
            </a:extLst>
          </p:cNvPr>
          <p:cNvSpPr/>
          <p:nvPr/>
        </p:nvSpPr>
        <p:spPr>
          <a:xfrm>
            <a:off x="8172400" y="850404"/>
            <a:ext cx="216024" cy="12682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46CE8C5-5061-28FC-076C-D2B76003A572}"/>
              </a:ext>
            </a:extLst>
          </p:cNvPr>
          <p:cNvSpPr txBox="1">
            <a:spLocks/>
          </p:cNvSpPr>
          <p:nvPr/>
        </p:nvSpPr>
        <p:spPr>
          <a:xfrm rot="5400000">
            <a:off x="7812103" y="1425907"/>
            <a:ext cx="1587049" cy="27833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RMS current increases</a:t>
            </a:r>
            <a:endParaRPr lang="en-GB" sz="1050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36960030-6E1C-0536-1C38-DAF3FD77A65A}"/>
              </a:ext>
            </a:extLst>
          </p:cNvPr>
          <p:cNvSpPr txBox="1">
            <a:spLocks/>
          </p:cNvSpPr>
          <p:nvPr/>
        </p:nvSpPr>
        <p:spPr>
          <a:xfrm>
            <a:off x="2688535" y="2402103"/>
            <a:ext cx="2387521" cy="126821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Number of stacks: 15</a:t>
            </a:r>
            <a:endParaRPr lang="en-US" sz="105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050" dirty="0">
                <a:sym typeface="Wingdings" panose="05000000000000000000" pitchFamily="2" charset="2"/>
              </a:rPr>
              <a:t>Total cost of stacks [Eu]: 390’285</a:t>
            </a:r>
          </a:p>
          <a:p>
            <a:pPr marL="0" indent="0">
              <a:buNone/>
            </a:pPr>
            <a:r>
              <a:rPr lang="en-US" sz="1050" dirty="0">
                <a:sym typeface="Wingdings" panose="05000000000000000000" pitchFamily="2" charset="2"/>
              </a:rPr>
              <a:t>Cost of capacitors [Eu]: 41’508</a:t>
            </a:r>
          </a:p>
          <a:p>
            <a:pPr marL="0" indent="0">
              <a:buNone/>
            </a:pPr>
            <a:r>
              <a:rPr lang="en-US" sz="1050" dirty="0">
                <a:sym typeface="Wingdings" panose="05000000000000000000" pitchFamily="2" charset="2"/>
              </a:rPr>
              <a:t>Cost of charger [</a:t>
            </a:r>
            <a:r>
              <a:rPr lang="en-US" sz="1050" dirty="0" err="1">
                <a:sym typeface="Wingdings" panose="05000000000000000000" pitchFamily="2" charset="2"/>
              </a:rPr>
              <a:t>Eur</a:t>
            </a:r>
            <a:r>
              <a:rPr lang="en-US" sz="1050" dirty="0">
                <a:sym typeface="Wingdings" panose="05000000000000000000" pitchFamily="2" charset="2"/>
              </a:rPr>
              <a:t>]: 22’000</a:t>
            </a:r>
          </a:p>
          <a:p>
            <a:pPr marL="0" indent="0">
              <a:buNone/>
            </a:pPr>
            <a:r>
              <a:rPr lang="en-US" sz="1050" dirty="0">
                <a:sym typeface="Wingdings" panose="05000000000000000000" pitchFamily="2" charset="2"/>
              </a:rPr>
              <a:t>Cost of cabinets [Eu]: 112’320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BC880C-5C8B-F423-6C1C-A3DB77E0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103"/>
            <a:ext cx="2695172" cy="1177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79452-84CA-8247-102B-E63D9264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507845"/>
            <a:ext cx="3690896" cy="232493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E395DA18-1867-EC50-18E1-768480403C21}"/>
              </a:ext>
            </a:extLst>
          </p:cNvPr>
          <p:cNvSpPr txBox="1">
            <a:spLocks/>
          </p:cNvSpPr>
          <p:nvPr/>
        </p:nvSpPr>
        <p:spPr>
          <a:xfrm>
            <a:off x="1097396" y="218676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Cost computation: results from the IMCC 2025 annual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4D755-07CC-923D-A956-42A44BB783E1}"/>
              </a:ext>
            </a:extLst>
          </p:cNvPr>
          <p:cNvSpPr txBox="1"/>
          <p:nvPr/>
        </p:nvSpPr>
        <p:spPr>
          <a:xfrm rot="1697962">
            <a:off x="614879" y="1880155"/>
            <a:ext cx="7540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fr-CH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A670-54D0-4634-5722-F99DA532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FD9787-C04E-90CF-964F-3452DF2F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82" y="2310912"/>
            <a:ext cx="8338105" cy="2348298"/>
          </a:xfrm>
        </p:spPr>
        <p:txBody>
          <a:bodyPr>
            <a:normAutofit fontScale="55000" lnSpcReduction="20000"/>
          </a:bodyPr>
          <a:lstStyle/>
          <a:p>
            <a:r>
              <a:rPr lang="en-GB" sz="2800" dirty="0"/>
              <a:t>Context and key challenges (F. Boattini</a:t>
            </a:r>
            <a:r>
              <a:rPr lang="en-GB" sz="2800" dirty="0">
                <a:sym typeface="Wingdings" panose="05000000000000000000" pitchFamily="2" charset="2"/>
              </a:rPr>
              <a:t>  CERN</a:t>
            </a:r>
            <a:r>
              <a:rPr lang="en-GB" sz="2800" dirty="0"/>
              <a:t>)</a:t>
            </a:r>
          </a:p>
          <a:p>
            <a:r>
              <a:rPr lang="en-GB" sz="2800" dirty="0"/>
              <a:t>Powering system description CERN-</a:t>
            </a:r>
            <a:r>
              <a:rPr lang="en-GB" sz="2800" dirty="0" err="1"/>
              <a:t>UniBO</a:t>
            </a:r>
            <a:r>
              <a:rPr lang="en-GB" sz="2800" dirty="0"/>
              <a:t> (F. Boattini</a:t>
            </a:r>
            <a:r>
              <a:rPr lang="en-GB" sz="2800" dirty="0">
                <a:sym typeface="Wingdings" panose="05000000000000000000" pitchFamily="2" charset="2"/>
              </a:rPr>
              <a:t> CERN</a:t>
            </a:r>
            <a:r>
              <a:rPr lang="en-GB" sz="2800" dirty="0"/>
              <a:t>)</a:t>
            </a:r>
          </a:p>
          <a:p>
            <a:r>
              <a:rPr lang="en-US" sz="2800" dirty="0"/>
              <a:t>Cost computation from IMCC 2025 annual meeting (</a:t>
            </a:r>
            <a:r>
              <a:rPr lang="en-US" sz="2800" dirty="0" err="1"/>
              <a:t>F.Boattini</a:t>
            </a:r>
            <a:r>
              <a:rPr lang="en-US" sz="2800" dirty="0" err="1">
                <a:sym typeface="Wingdings" panose="05000000000000000000" pitchFamily="2" charset="2"/>
              </a:rPr>
              <a:t>CERN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  <a:endParaRPr lang="en-US" sz="2800" dirty="0"/>
          </a:p>
          <a:p>
            <a:r>
              <a:rPr lang="en-US" sz="2800" dirty="0"/>
              <a:t>Dipole magnets optimization </a:t>
            </a:r>
            <a:r>
              <a:rPr lang="en-US" sz="2800" dirty="0" err="1"/>
              <a:t>UniBo</a:t>
            </a:r>
            <a:r>
              <a:rPr lang="en-US" sz="2800" dirty="0"/>
              <a:t> </a:t>
            </a:r>
            <a:r>
              <a:rPr lang="en-GB" sz="2800" dirty="0"/>
              <a:t>(M. Breschi</a:t>
            </a:r>
            <a:r>
              <a:rPr lang="en-GB" sz="2800" dirty="0">
                <a:sym typeface="Wingdings" panose="05000000000000000000" pitchFamily="2" charset="2"/>
              </a:rPr>
              <a:t>  UNIBO</a:t>
            </a:r>
            <a:r>
              <a:rPr lang="en-GB" sz="2800" dirty="0"/>
              <a:t>)</a:t>
            </a:r>
            <a:endParaRPr lang="en-US" sz="2800" dirty="0"/>
          </a:p>
          <a:p>
            <a:r>
              <a:rPr lang="en-US" sz="2800" dirty="0"/>
              <a:t>Quadrupole magnets optimization </a:t>
            </a:r>
            <a:r>
              <a:rPr lang="en-US" sz="2800" dirty="0" err="1"/>
              <a:t>UniBo</a:t>
            </a:r>
            <a:r>
              <a:rPr lang="en-US" sz="2800" dirty="0"/>
              <a:t> </a:t>
            </a:r>
            <a:r>
              <a:rPr lang="en-GB" sz="2800" dirty="0"/>
              <a:t>(M. Breschi</a:t>
            </a:r>
            <a:r>
              <a:rPr lang="en-GB" sz="2800" dirty="0">
                <a:sym typeface="Wingdings" panose="05000000000000000000" pitchFamily="2" charset="2"/>
              </a:rPr>
              <a:t> UNIBO</a:t>
            </a:r>
            <a:r>
              <a:rPr lang="en-GB" sz="2800" dirty="0"/>
              <a:t>)</a:t>
            </a:r>
            <a:endParaRPr lang="en-US" sz="2800" dirty="0"/>
          </a:p>
          <a:p>
            <a:r>
              <a:rPr lang="en-GB" sz="2800" dirty="0"/>
              <a:t>Transient FEM models Uni-Darmstadt (D. </a:t>
            </a:r>
            <a:r>
              <a:rPr lang="en-GB" sz="2800" dirty="0" err="1"/>
              <a:t>Moll</a:t>
            </a:r>
            <a:r>
              <a:rPr lang="en-GB" sz="2800" dirty="0" err="1">
                <a:sym typeface="Wingdings" panose="05000000000000000000" pitchFamily="2" charset="2"/>
              </a:rPr>
              <a:t></a:t>
            </a:r>
            <a:r>
              <a:rPr lang="en-GB" sz="2800" dirty="0" err="1"/>
              <a:t>TUD</a:t>
            </a:r>
            <a:r>
              <a:rPr lang="en-GB" sz="2800" dirty="0"/>
              <a:t>)</a:t>
            </a:r>
          </a:p>
          <a:p>
            <a:r>
              <a:rPr lang="en-GB" sz="2800" dirty="0"/>
              <a:t>Excel-Python design suite for Dipoles CERN-</a:t>
            </a:r>
            <a:r>
              <a:rPr lang="en-GB" sz="2800" dirty="0" err="1"/>
              <a:t>UniLaval</a:t>
            </a:r>
            <a:r>
              <a:rPr lang="en-GB" sz="2800" dirty="0"/>
              <a:t>-Uni-Darmstadt (D. </a:t>
            </a:r>
            <a:r>
              <a:rPr lang="en-GB" sz="2800" dirty="0" err="1"/>
              <a:t>Moll</a:t>
            </a:r>
            <a:r>
              <a:rPr lang="en-GB" sz="2800" dirty="0" err="1">
                <a:sym typeface="Wingdings" panose="05000000000000000000" pitchFamily="2" charset="2"/>
              </a:rPr>
              <a:t></a:t>
            </a:r>
            <a:r>
              <a:rPr lang="en-GB" sz="2800" dirty="0" err="1"/>
              <a:t>TUD</a:t>
            </a:r>
            <a:r>
              <a:rPr lang="en-GB" sz="2800" dirty="0"/>
              <a:t>)</a:t>
            </a:r>
          </a:p>
          <a:p>
            <a:r>
              <a:rPr lang="en-GB" sz="2800" dirty="0"/>
              <a:t>Dipole field quality estimation Uni-Darmstadt (D. </a:t>
            </a:r>
            <a:r>
              <a:rPr lang="en-GB" sz="2800" dirty="0" err="1"/>
              <a:t>Moll</a:t>
            </a:r>
            <a:r>
              <a:rPr lang="en-GB" sz="2800" dirty="0" err="1">
                <a:sym typeface="Wingdings" panose="05000000000000000000" pitchFamily="2" charset="2"/>
              </a:rPr>
              <a:t></a:t>
            </a:r>
            <a:r>
              <a:rPr lang="en-GB" sz="2800" dirty="0" err="1"/>
              <a:t>TUD</a:t>
            </a:r>
            <a:r>
              <a:rPr lang="en-GB" sz="2800" dirty="0"/>
              <a:t>)</a:t>
            </a:r>
          </a:p>
          <a:p>
            <a:r>
              <a:rPr lang="en-GB" sz="2800" dirty="0"/>
              <a:t>Next steps (F. Boattini</a:t>
            </a:r>
            <a:r>
              <a:rPr lang="en-GB" sz="2800" dirty="0">
                <a:sym typeface="Wingdings" panose="05000000000000000000" pitchFamily="2" charset="2"/>
              </a:rPr>
              <a:t>  CERN</a:t>
            </a:r>
            <a:r>
              <a:rPr lang="en-GB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BE9F4-9844-B663-ED40-CEE390A3B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3858" y="4767263"/>
            <a:ext cx="2057400" cy="273844"/>
          </a:xfrm>
        </p:spPr>
        <p:txBody>
          <a:bodyPr/>
          <a:lstStyle/>
          <a:p>
            <a:fld id="{A16AB2F8-5338-F742-A59E-35F5B82165E6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495DB-E462-5ABD-4D56-2FA58CDC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96" y="231128"/>
            <a:ext cx="7165028" cy="510869"/>
          </a:xfrm>
        </p:spPr>
        <p:txBody>
          <a:bodyPr/>
          <a:lstStyle/>
          <a:p>
            <a:r>
              <a:rPr lang="en-US" noProof="0" dirty="0"/>
              <a:t>Outline</a:t>
            </a:r>
          </a:p>
        </p:txBody>
      </p:sp>
      <p:pic>
        <p:nvPicPr>
          <p:cNvPr id="13" name="Picture 12" descr="A diagram of a diagram&#10;&#10;AI-generated content may be incorrect.">
            <a:extLst>
              <a:ext uri="{FF2B5EF4-FFF2-40B4-BE49-F238E27FC236}">
                <a16:creationId xmlns:a16="http://schemas.microsoft.com/office/drawing/2014/main" id="{9748780C-6117-462B-DA52-5F9C1CB72F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5"/>
          <a:stretch/>
        </p:blipFill>
        <p:spPr>
          <a:xfrm>
            <a:off x="1" y="806677"/>
            <a:ext cx="9139466" cy="144789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DDF8B1-41EC-4236-CC27-D05B46E3A67C}"/>
              </a:ext>
            </a:extLst>
          </p:cNvPr>
          <p:cNvSpPr/>
          <p:nvPr/>
        </p:nvSpPr>
        <p:spPr>
          <a:xfrm>
            <a:off x="7348611" y="1081453"/>
            <a:ext cx="917917" cy="1055078"/>
          </a:xfrm>
          <a:prstGeom prst="roundRect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</p:spTree>
    <p:extLst>
      <p:ext uri="{BB962C8B-B14F-4D97-AF65-F5344CB8AC3E}">
        <p14:creationId xmlns:p14="http://schemas.microsoft.com/office/powerpoint/2010/main" val="35239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2EB7-91D0-72D2-62BF-344A08A0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EE391-D609-92F6-440E-B2FA1B95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3858" y="4767263"/>
            <a:ext cx="2057400" cy="273844"/>
          </a:xfrm>
        </p:spPr>
        <p:txBody>
          <a:bodyPr/>
          <a:lstStyle/>
          <a:p>
            <a:fld id="{A16AB2F8-5338-F742-A59E-35F5B82165E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A7CD7A-2922-0FED-2A27-97CD93D5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96" y="113814"/>
            <a:ext cx="7165028" cy="510869"/>
          </a:xfrm>
        </p:spPr>
        <p:txBody>
          <a:bodyPr/>
          <a:lstStyle/>
          <a:p>
            <a:r>
              <a:rPr lang="en-US" sz="3600" dirty="0"/>
              <a:t>Context and key challenges</a:t>
            </a:r>
            <a:endParaRPr lang="en-US" noProof="0" dirty="0"/>
          </a:p>
        </p:txBody>
      </p:sp>
      <p:pic>
        <p:nvPicPr>
          <p:cNvPr id="13" name="Picture 12" descr="A diagram of a diagram&#10;&#10;AI-generated content may be incorrect.">
            <a:extLst>
              <a:ext uri="{FF2B5EF4-FFF2-40B4-BE49-F238E27FC236}">
                <a16:creationId xmlns:a16="http://schemas.microsoft.com/office/drawing/2014/main" id="{FD2254F7-C0B5-6681-9612-3DE59D5725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5"/>
          <a:stretch/>
        </p:blipFill>
        <p:spPr>
          <a:xfrm>
            <a:off x="1" y="555526"/>
            <a:ext cx="9139466" cy="144789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30524-1F82-A8D6-18FB-F6FBADC2234D}"/>
              </a:ext>
            </a:extLst>
          </p:cNvPr>
          <p:cNvSpPr/>
          <p:nvPr/>
        </p:nvSpPr>
        <p:spPr>
          <a:xfrm>
            <a:off x="7348611" y="830302"/>
            <a:ext cx="917917" cy="1055078"/>
          </a:xfrm>
          <a:prstGeom prst="roundRect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E3E2F6F-05C7-5566-6F7B-A33D23365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5355"/>
          <a:stretch/>
        </p:blipFill>
        <p:spPr>
          <a:xfrm>
            <a:off x="3068216" y="2235634"/>
            <a:ext cx="2018058" cy="1447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6A796-6E31-F9AC-6277-66D84DDF2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5" y="2025208"/>
            <a:ext cx="2853786" cy="16352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6D82B8-C231-21CF-779D-97AD1F0D0841}"/>
              </a:ext>
            </a:extLst>
          </p:cNvPr>
          <p:cNvSpPr/>
          <p:nvPr/>
        </p:nvSpPr>
        <p:spPr>
          <a:xfrm>
            <a:off x="249609" y="2436446"/>
            <a:ext cx="2363372" cy="308842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pic>
        <p:nvPicPr>
          <p:cNvPr id="15" name="Picture 14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8EDA3AEF-61FF-F3AF-AEA9-9991B4AE1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002" y="3746276"/>
            <a:ext cx="2380997" cy="1294831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A12CC660-9755-CD0F-80A7-082303C32DE4}"/>
              </a:ext>
            </a:extLst>
          </p:cNvPr>
          <p:cNvSpPr txBox="1">
            <a:spLocks/>
          </p:cNvSpPr>
          <p:nvPr/>
        </p:nvSpPr>
        <p:spPr>
          <a:xfrm>
            <a:off x="3241357" y="2067636"/>
            <a:ext cx="2702026" cy="2881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Quick ramp time; Low duty cycle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ABDF7904-E309-3B21-C3A8-E16C4234C1E6}"/>
              </a:ext>
            </a:extLst>
          </p:cNvPr>
          <p:cNvSpPr txBox="1">
            <a:spLocks/>
          </p:cNvSpPr>
          <p:nvPr/>
        </p:nvSpPr>
        <p:spPr>
          <a:xfrm>
            <a:off x="179512" y="4155926"/>
            <a:ext cx="2813045" cy="288110"/>
          </a:xfrm>
          <a:prstGeom prst="rect">
            <a:avLst/>
          </a:prstGeom>
        </p:spPr>
        <p:txBody>
          <a:bodyPr vert="horz" lIns="68580" tIns="0" rIns="0" bIns="0" rtlCol="0">
            <a:no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sz="1200" dirty="0"/>
              <a:t>High energy stored in the dipole magnets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sz="1200" dirty="0"/>
              <a:t>Translates into high peak power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F71F3E-D81D-C222-BCBE-3457B8932DAD}"/>
              </a:ext>
            </a:extLst>
          </p:cNvPr>
          <p:cNvGrpSpPr/>
          <p:nvPr/>
        </p:nvGrpSpPr>
        <p:grpSpPr>
          <a:xfrm>
            <a:off x="6062841" y="2766908"/>
            <a:ext cx="2969908" cy="2002569"/>
            <a:chOff x="7527311" y="2299490"/>
            <a:chExt cx="4953991" cy="3409708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4ECDCF-EBE6-8AD0-36F5-15F4F4C473AA}"/>
                </a:ext>
              </a:extLst>
            </p:cNvPr>
            <p:cNvSpPr txBox="1"/>
            <p:nvPr/>
          </p:nvSpPr>
          <p:spPr>
            <a:xfrm>
              <a:off x="7527311" y="2299490"/>
              <a:ext cx="4953991" cy="4716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200" dirty="0"/>
                <a:t>Hybrid Rapid Cycling Synchrotron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F698E97-5FF8-194B-BF75-70CFDFBF5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1248" y="4536532"/>
              <a:ext cx="4466675" cy="1172666"/>
            </a:xfrm>
            <a:prstGeom prst="rect">
              <a:avLst/>
            </a:prstGeom>
            <a:grpFill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E263CA-DC39-8660-8413-D58E497C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78" t="425" r="15929" b="20563"/>
            <a:stretch/>
          </p:blipFill>
          <p:spPr>
            <a:xfrm>
              <a:off x="8022168" y="2736287"/>
              <a:ext cx="3554579" cy="1937270"/>
            </a:xfrm>
            <a:prstGeom prst="rect">
              <a:avLst/>
            </a:prstGeom>
            <a:grpFill/>
          </p:spPr>
        </p:pic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02060444-05DD-9887-0E65-987C217162F7}"/>
              </a:ext>
            </a:extLst>
          </p:cNvPr>
          <p:cNvSpPr txBox="1">
            <a:spLocks/>
          </p:cNvSpPr>
          <p:nvPr/>
        </p:nvSpPr>
        <p:spPr>
          <a:xfrm>
            <a:off x="6062841" y="2148080"/>
            <a:ext cx="2548114" cy="6150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Some RCSs are hybrid. </a:t>
            </a:r>
          </a:p>
          <a:p>
            <a:pPr marL="0" indent="0">
              <a:buNone/>
            </a:pPr>
            <a:r>
              <a:rPr lang="en-US" sz="1400" dirty="0"/>
              <a:t>Powering needs to be bipolar</a:t>
            </a:r>
          </a:p>
        </p:txBody>
      </p:sp>
    </p:spTree>
    <p:extLst>
      <p:ext uri="{BB962C8B-B14F-4D97-AF65-F5344CB8AC3E}">
        <p14:creationId xmlns:p14="http://schemas.microsoft.com/office/powerpoint/2010/main" val="261746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07CDB-8DC3-2CCC-BC4A-48660FDBE1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A133D-965D-B918-DFE5-53F5B86C6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3858" y="4767263"/>
            <a:ext cx="2057400" cy="273844"/>
          </a:xfrm>
        </p:spPr>
        <p:txBody>
          <a:bodyPr/>
          <a:lstStyle/>
          <a:p>
            <a:fld id="{A16AB2F8-5338-F742-A59E-35F5B82165E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2FC912-FAE5-CAA0-26DA-20B0BB20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96" y="231128"/>
            <a:ext cx="7371420" cy="510869"/>
          </a:xfrm>
          <a:solidFill>
            <a:schemeClr val="bg1"/>
          </a:solidFill>
        </p:spPr>
        <p:txBody>
          <a:bodyPr/>
          <a:lstStyle/>
          <a:p>
            <a:r>
              <a:rPr lang="en-US" sz="3000" dirty="0"/>
              <a:t>Context and key challenges: put some numbers</a:t>
            </a:r>
            <a:endParaRPr lang="fr-CH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4205D-DE36-6069-344B-BA2F7871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080539"/>
            <a:ext cx="2853786" cy="1635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4B085-2D90-B6BF-6E73-1C0601DAA08A}"/>
              </a:ext>
            </a:extLst>
          </p:cNvPr>
          <p:cNvSpPr txBox="1"/>
          <p:nvPr/>
        </p:nvSpPr>
        <p:spPr>
          <a:xfrm>
            <a:off x="3397596" y="787909"/>
            <a:ext cx="328815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825" dirty="0" err="1"/>
              <a:t>Consolidated</a:t>
            </a:r>
            <a:r>
              <a:rPr lang="fr-CH" sz="825" dirty="0"/>
              <a:t> </a:t>
            </a:r>
            <a:r>
              <a:rPr lang="fr-CH" sz="825" dirty="0" err="1"/>
              <a:t>Parameters</a:t>
            </a:r>
            <a:r>
              <a:rPr lang="fr-CH" sz="825" dirty="0"/>
              <a:t>:</a:t>
            </a:r>
          </a:p>
          <a:p>
            <a:r>
              <a:rPr lang="fr-CH" sz="825" dirty="0"/>
              <a:t>https://www.overleaf.com/project/68b05258e0939d9219d30863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7DA84A-B3BC-EF0F-9815-74FC8920DA9B}"/>
              </a:ext>
            </a:extLst>
          </p:cNvPr>
          <p:cNvSpPr/>
          <p:nvPr/>
        </p:nvSpPr>
        <p:spPr>
          <a:xfrm>
            <a:off x="3715705" y="1995676"/>
            <a:ext cx="2363372" cy="427912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97F201B-C387-F6A4-5EC9-960FC344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0" y="1140315"/>
            <a:ext cx="2949656" cy="38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Required peak power and voltages are huge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2C85DEEF-DE7F-E222-113C-1F0BD392B6F8}"/>
              </a:ext>
            </a:extLst>
          </p:cNvPr>
          <p:cNvSpPr txBox="1">
            <a:spLocks/>
          </p:cNvSpPr>
          <p:nvPr/>
        </p:nvSpPr>
        <p:spPr>
          <a:xfrm>
            <a:off x="6193205" y="1462409"/>
            <a:ext cx="1370267" cy="10373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/>
              <a:t>P</a:t>
            </a:r>
            <a:r>
              <a:rPr lang="en-US" sz="1500" baseline="-25000" dirty="0" err="1"/>
              <a:t>pk</a:t>
            </a:r>
            <a:r>
              <a:rPr lang="en-US" sz="1500" dirty="0"/>
              <a:t>≈ 120 GW</a:t>
            </a:r>
          </a:p>
          <a:p>
            <a:pPr marL="0" indent="0">
              <a:buNone/>
            </a:pPr>
            <a:r>
              <a:rPr lang="en-US" sz="1500" dirty="0" err="1"/>
              <a:t>V</a:t>
            </a:r>
            <a:r>
              <a:rPr lang="en-US" sz="1500" baseline="-25000" dirty="0" err="1"/>
              <a:t>pk</a:t>
            </a:r>
            <a:r>
              <a:rPr lang="en-US" sz="1500" dirty="0"/>
              <a:t> ≈ 10 MV</a:t>
            </a:r>
          </a:p>
          <a:p>
            <a:pPr marL="0" indent="0">
              <a:buNone/>
            </a:pPr>
            <a:r>
              <a:rPr lang="en-US" sz="1500" dirty="0" err="1"/>
              <a:t>I</a:t>
            </a:r>
            <a:r>
              <a:rPr lang="en-US" sz="1500" baseline="-25000" dirty="0" err="1"/>
              <a:t>pk</a:t>
            </a:r>
            <a:r>
              <a:rPr lang="en-US" sz="1500" dirty="0"/>
              <a:t> ≈ 12 kA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3E3C7B-5F82-6F7F-2A74-75A2237A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9" y="2007394"/>
            <a:ext cx="3214688" cy="5643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0D5F55-D87E-57CF-2196-940705C91DD6}"/>
              </a:ext>
            </a:extLst>
          </p:cNvPr>
          <p:cNvSpPr/>
          <p:nvPr/>
        </p:nvSpPr>
        <p:spPr>
          <a:xfrm>
            <a:off x="6193204" y="1427700"/>
            <a:ext cx="2931729" cy="1000034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C7A1DE5-52A5-CBB1-8AC9-2A0981A77913}"/>
              </a:ext>
            </a:extLst>
          </p:cNvPr>
          <p:cNvSpPr txBox="1">
            <a:spLocks/>
          </p:cNvSpPr>
          <p:nvPr/>
        </p:nvSpPr>
        <p:spPr>
          <a:xfrm>
            <a:off x="7690793" y="1462409"/>
            <a:ext cx="1370267" cy="10373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/>
              <a:t>P</a:t>
            </a:r>
            <a:r>
              <a:rPr lang="en-US" sz="1500" baseline="-25000" dirty="0" err="1"/>
              <a:t>avg</a:t>
            </a:r>
            <a:r>
              <a:rPr lang="en-US" sz="1500" dirty="0"/>
              <a:t>≈ 0.48 MW</a:t>
            </a:r>
          </a:p>
          <a:p>
            <a:pPr marL="0" indent="0">
              <a:buNone/>
            </a:pPr>
            <a:r>
              <a:rPr lang="en-US" sz="1500" dirty="0" err="1"/>
              <a:t>V</a:t>
            </a:r>
            <a:r>
              <a:rPr lang="en-US" sz="1500" baseline="-25000" dirty="0" err="1"/>
              <a:t>rms</a:t>
            </a:r>
            <a:r>
              <a:rPr lang="en-US" sz="1500" dirty="0"/>
              <a:t> ≈ 0.68 MV</a:t>
            </a:r>
          </a:p>
          <a:p>
            <a:pPr marL="0" indent="0">
              <a:buNone/>
            </a:pPr>
            <a:r>
              <a:rPr lang="en-US" sz="1500" dirty="0" err="1"/>
              <a:t>I</a:t>
            </a:r>
            <a:r>
              <a:rPr lang="en-US" sz="1500" baseline="-25000" dirty="0" err="1"/>
              <a:t>rms</a:t>
            </a:r>
            <a:r>
              <a:rPr lang="en-US" sz="1500" dirty="0"/>
              <a:t> ≈ 0.47 kA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DB4F0B1-910D-A087-91DC-7DB941120207}"/>
              </a:ext>
            </a:extLst>
          </p:cNvPr>
          <p:cNvSpPr/>
          <p:nvPr/>
        </p:nvSpPr>
        <p:spPr>
          <a:xfrm rot="5400000">
            <a:off x="1523314" y="1779717"/>
            <a:ext cx="379771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7F62062-D3AC-775E-777C-17BFA7BBADBA}"/>
              </a:ext>
            </a:extLst>
          </p:cNvPr>
          <p:cNvSpPr txBox="1">
            <a:spLocks/>
          </p:cNvSpPr>
          <p:nvPr/>
        </p:nvSpPr>
        <p:spPr>
          <a:xfrm>
            <a:off x="334011" y="1188506"/>
            <a:ext cx="3169570" cy="56435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3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Results from POMARCS computations</a:t>
            </a:r>
          </a:p>
          <a:p>
            <a:pPr marL="0" indent="0">
              <a:buNone/>
            </a:pPr>
            <a:r>
              <a:rPr lang="en-US" sz="1500" dirty="0"/>
              <a:t>(</a:t>
            </a:r>
            <a:r>
              <a:rPr lang="en-US" sz="1500" dirty="0" err="1"/>
              <a:t>POwer</a:t>
            </a:r>
            <a:r>
              <a:rPr lang="en-US" sz="1500" dirty="0"/>
              <a:t> &amp; </a:t>
            </a:r>
            <a:r>
              <a:rPr lang="en-US" sz="1500" dirty="0" err="1"/>
              <a:t>MAgnets</a:t>
            </a:r>
            <a:r>
              <a:rPr lang="en-US" sz="1500" dirty="0"/>
              <a:t> for RCS, python suite)</a:t>
            </a:r>
          </a:p>
        </p:txBody>
      </p:sp>
      <p:pic>
        <p:nvPicPr>
          <p:cNvPr id="6" name="Picture 5" descr="A large warehouse with many metal structures&#10;&#10;Description automatically generated with medium confidence">
            <a:extLst>
              <a:ext uri="{FF2B5EF4-FFF2-40B4-BE49-F238E27FC236}">
                <a16:creationId xmlns:a16="http://schemas.microsoft.com/office/drawing/2014/main" id="{3190EE7E-9EB6-5502-08C6-419A79371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583" y="3539964"/>
            <a:ext cx="2097360" cy="1179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A683B-7FBB-205D-48EB-DDFE8B34846D}"/>
              </a:ext>
            </a:extLst>
          </p:cNvPr>
          <p:cNvSpPr txBox="1"/>
          <p:nvPr/>
        </p:nvSpPr>
        <p:spPr>
          <a:xfrm>
            <a:off x="83683" y="3123904"/>
            <a:ext cx="7090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HVDC line between Spain – France 640 </a:t>
            </a:r>
            <a:r>
              <a:rPr lang="en-US" sz="1100" dirty="0" err="1"/>
              <a:t>kVdc</a:t>
            </a:r>
            <a:r>
              <a:rPr lang="en-US" sz="1100" dirty="0"/>
              <a:t> – 2GW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882AB5-A171-0E6F-BCE3-1B6980FD9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20483" r="3238" b="6167"/>
          <a:stretch>
            <a:fillRect/>
          </a:stretch>
        </p:blipFill>
        <p:spPr bwMode="auto">
          <a:xfrm>
            <a:off x="83683" y="3565063"/>
            <a:ext cx="1989107" cy="11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C4C0B3-D258-FA82-F6D9-DACAED9C9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551" y="3563002"/>
            <a:ext cx="2295449" cy="11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2B95E-0475-BDDB-CA12-39F27A972A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67999-66A2-14FA-C224-3E7585F0F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57BD52C-CE81-307A-F651-C603AF0A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96" y="231128"/>
            <a:ext cx="7165028" cy="510869"/>
          </a:xfrm>
        </p:spPr>
        <p:txBody>
          <a:bodyPr/>
          <a:lstStyle/>
          <a:p>
            <a:r>
              <a:rPr lang="en-GB" sz="2400" dirty="0"/>
              <a:t>Powering system description: full wave resonance</a:t>
            </a:r>
            <a:endParaRPr lang="fr-CH" sz="24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4E81F5A-E196-3F3E-8B8E-83CBA1BC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3" y="627534"/>
            <a:ext cx="2892331" cy="31883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Use of resonant power systems</a:t>
            </a:r>
          </a:p>
        </p:txBody>
      </p:sp>
      <p:pic>
        <p:nvPicPr>
          <p:cNvPr id="18" name="Picture 17" descr="A diagram of a charger&#10;&#10;AI-generated content may be incorrect.">
            <a:extLst>
              <a:ext uri="{FF2B5EF4-FFF2-40B4-BE49-F238E27FC236}">
                <a16:creationId xmlns:a16="http://schemas.microsoft.com/office/drawing/2014/main" id="{745EC1BA-3A68-D453-970C-1851B49E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" y="3384680"/>
            <a:ext cx="1801303" cy="170735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9BFBCCCD-B49D-7B2A-1645-C72EAFB28F9C}"/>
              </a:ext>
            </a:extLst>
          </p:cNvPr>
          <p:cNvSpPr/>
          <p:nvPr/>
        </p:nvSpPr>
        <p:spPr>
          <a:xfrm>
            <a:off x="2249430" y="1411220"/>
            <a:ext cx="306346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AA50C9-AFC7-166B-A44A-4E9597F78A92}"/>
              </a:ext>
            </a:extLst>
          </p:cNvPr>
          <p:cNvGrpSpPr/>
          <p:nvPr/>
        </p:nvGrpSpPr>
        <p:grpSpPr>
          <a:xfrm>
            <a:off x="249281" y="961530"/>
            <a:ext cx="1874447" cy="1131594"/>
            <a:chOff x="374044" y="1631123"/>
            <a:chExt cx="2321719" cy="1528763"/>
          </a:xfrm>
        </p:grpSpPr>
        <p:pic>
          <p:nvPicPr>
            <p:cNvPr id="16" name="Picture 15" descr="A diagram of a wave resonance&#10;&#10;AI-generated content may be incorrect.">
              <a:extLst>
                <a:ext uri="{FF2B5EF4-FFF2-40B4-BE49-F238E27FC236}">
                  <a16:creationId xmlns:a16="http://schemas.microsoft.com/office/drawing/2014/main" id="{D4DC69D4-FF29-9E67-BF45-9071BAB3A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44" y="1631123"/>
              <a:ext cx="2321719" cy="152876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5BCEC2-9E7D-68F0-8138-470392B5963B}"/>
                </a:ext>
              </a:extLst>
            </p:cNvPr>
            <p:cNvSpPr/>
            <p:nvPr/>
          </p:nvSpPr>
          <p:spPr>
            <a:xfrm>
              <a:off x="1187624" y="1988820"/>
              <a:ext cx="288032" cy="922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875419-2FAF-BC61-5D17-171AC549EC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52"/>
          <a:stretch>
            <a:fillRect/>
          </a:stretch>
        </p:blipFill>
        <p:spPr>
          <a:xfrm>
            <a:off x="2699792" y="995905"/>
            <a:ext cx="2673643" cy="1457157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48066E7-1014-1B86-8B41-78D13262FCBE}"/>
              </a:ext>
            </a:extLst>
          </p:cNvPr>
          <p:cNvSpPr txBox="1">
            <a:spLocks/>
          </p:cNvSpPr>
          <p:nvPr/>
        </p:nvSpPr>
        <p:spPr>
          <a:xfrm>
            <a:off x="2919140" y="721359"/>
            <a:ext cx="4424401" cy="61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7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829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35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/>
              <a:t>Sinus resonance requires much higher RF power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BF7B83-F635-F659-F72E-9766AA0CC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552" y="2255126"/>
            <a:ext cx="2550855" cy="1563150"/>
          </a:xfrm>
          <a:prstGeom prst="rect">
            <a:avLst/>
          </a:prstGeom>
        </p:spPr>
      </p:pic>
      <p:pic>
        <p:nvPicPr>
          <p:cNvPr id="26" name="Picture 25" descr="A diagram of a wave resonance&#10;&#10;AI-generated content may be incorrect.">
            <a:extLst>
              <a:ext uri="{FF2B5EF4-FFF2-40B4-BE49-F238E27FC236}">
                <a16:creationId xmlns:a16="http://schemas.microsoft.com/office/drawing/2014/main" id="{950DC6A9-8975-1D31-015C-EB817BB84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9" y="2108281"/>
            <a:ext cx="1870799" cy="123184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EF55ACB2-90EA-498E-4096-F77C5979E1B1}"/>
              </a:ext>
            </a:extLst>
          </p:cNvPr>
          <p:cNvSpPr/>
          <p:nvPr/>
        </p:nvSpPr>
        <p:spPr>
          <a:xfrm>
            <a:off x="2277467" y="2603789"/>
            <a:ext cx="306346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880ECFB-7A40-5C6C-84ED-7A1264D3F4FC}"/>
              </a:ext>
            </a:extLst>
          </p:cNvPr>
          <p:cNvSpPr/>
          <p:nvPr/>
        </p:nvSpPr>
        <p:spPr>
          <a:xfrm>
            <a:off x="2277467" y="4014555"/>
            <a:ext cx="306346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004AD752-48AC-DBEA-48FD-38E3F86CB7F3}"/>
              </a:ext>
            </a:extLst>
          </p:cNvPr>
          <p:cNvSpPr txBox="1">
            <a:spLocks/>
          </p:cNvSpPr>
          <p:nvPr/>
        </p:nvSpPr>
        <p:spPr>
          <a:xfrm>
            <a:off x="2765544" y="3836264"/>
            <a:ext cx="2377889" cy="679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7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829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35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/>
              <a:t>An active filter is added to allow controllability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72DF4B-24CD-3C21-CB6D-FEDD485578A7}"/>
              </a:ext>
            </a:extLst>
          </p:cNvPr>
          <p:cNvGrpSpPr/>
          <p:nvPr/>
        </p:nvGrpSpPr>
        <p:grpSpPr>
          <a:xfrm>
            <a:off x="5699575" y="1707654"/>
            <a:ext cx="3336921" cy="1928223"/>
            <a:chOff x="5457881" y="2025613"/>
            <a:chExt cx="3336921" cy="192822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9C1BCC1-5625-9827-0C41-EF71C431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7881" y="2453062"/>
              <a:ext cx="3336921" cy="1500774"/>
            </a:xfrm>
            <a:prstGeom prst="rect">
              <a:avLst/>
            </a:prstGeom>
          </p:spPr>
        </p:pic>
        <p:sp>
          <p:nvSpPr>
            <p:cNvPr id="29" name="Content Placeholder 7">
              <a:extLst>
                <a:ext uri="{FF2B5EF4-FFF2-40B4-BE49-F238E27FC236}">
                  <a16:creationId xmlns:a16="http://schemas.microsoft.com/office/drawing/2014/main" id="{52E3D780-0D0B-6EF9-69B7-018EFC6ECE7A}"/>
                </a:ext>
              </a:extLst>
            </p:cNvPr>
            <p:cNvSpPr txBox="1">
              <a:spLocks/>
            </p:cNvSpPr>
            <p:nvPr/>
          </p:nvSpPr>
          <p:spPr>
            <a:xfrm>
              <a:off x="5589809" y="2025613"/>
              <a:ext cx="2377889" cy="4219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400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7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5829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8572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1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2001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15430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en-GB" sz="135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600" dirty="0"/>
                <a:t>Two harmonics resonance </a:t>
              </a:r>
            </a:p>
          </p:txBody>
        </p:sp>
        <p:sp>
          <p:nvSpPr>
            <p:cNvPr id="32" name="Content Placeholder 7">
              <a:extLst>
                <a:ext uri="{FF2B5EF4-FFF2-40B4-BE49-F238E27FC236}">
                  <a16:creationId xmlns:a16="http://schemas.microsoft.com/office/drawing/2014/main" id="{ECA8668E-330E-6807-489F-3509133C5A95}"/>
                </a:ext>
              </a:extLst>
            </p:cNvPr>
            <p:cNvSpPr txBox="1">
              <a:spLocks/>
            </p:cNvSpPr>
            <p:nvPr/>
          </p:nvSpPr>
          <p:spPr>
            <a:xfrm>
              <a:off x="5580112" y="2266306"/>
              <a:ext cx="3092460" cy="4219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400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7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5829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8572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1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2001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15430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en-GB" sz="135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600" dirty="0"/>
                <a:t>Energy is almost entirely recovered</a:t>
              </a:r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F1D6DD7-F711-2941-FC6A-93B544EB3B14}"/>
              </a:ext>
            </a:extLst>
          </p:cNvPr>
          <p:cNvSpPr/>
          <p:nvPr/>
        </p:nvSpPr>
        <p:spPr>
          <a:xfrm>
            <a:off x="5340614" y="2652156"/>
            <a:ext cx="306346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E01DF9-0869-643B-A806-BB6B581CFC40}"/>
              </a:ext>
            </a:extLst>
          </p:cNvPr>
          <p:cNvGrpSpPr/>
          <p:nvPr/>
        </p:nvGrpSpPr>
        <p:grpSpPr>
          <a:xfrm>
            <a:off x="1022399" y="3723878"/>
            <a:ext cx="327395" cy="648072"/>
            <a:chOff x="1022399" y="3723878"/>
            <a:chExt cx="327395" cy="64807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E45FC-72B8-7F72-81C1-3B73E7498AE6}"/>
                </a:ext>
              </a:extLst>
            </p:cNvPr>
            <p:cNvSpPr/>
            <p:nvPr/>
          </p:nvSpPr>
          <p:spPr>
            <a:xfrm>
              <a:off x="1204942" y="3981372"/>
              <a:ext cx="144852" cy="161925"/>
            </a:xfrm>
            <a:prstGeom prst="rect">
              <a:avLst/>
            </a:prstGeom>
            <a:solidFill>
              <a:srgbClr val="FF7D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2EFD522D-5F24-3FA3-C2B2-9BD1B06A21D0}"/>
                </a:ext>
              </a:extLst>
            </p:cNvPr>
            <p:cNvSpPr/>
            <p:nvPr/>
          </p:nvSpPr>
          <p:spPr>
            <a:xfrm>
              <a:off x="1022399" y="3723878"/>
              <a:ext cx="164104" cy="648072"/>
            </a:xfrm>
            <a:prstGeom prst="rightBrace">
              <a:avLst/>
            </a:prstGeom>
            <a:ln>
              <a:solidFill>
                <a:srgbClr val="FF7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553F14-6411-04B6-844B-37CA5A72637D}"/>
              </a:ext>
            </a:extLst>
          </p:cNvPr>
          <p:cNvGrpSpPr/>
          <p:nvPr/>
        </p:nvGrpSpPr>
        <p:grpSpPr>
          <a:xfrm>
            <a:off x="1549026" y="4471410"/>
            <a:ext cx="368684" cy="648072"/>
            <a:chOff x="1549026" y="4471410"/>
            <a:chExt cx="368684" cy="64807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94B351-4AA2-4BC5-2BDD-7BFE5E2AE25C}"/>
                </a:ext>
              </a:extLst>
            </p:cNvPr>
            <p:cNvSpPr/>
            <p:nvPr/>
          </p:nvSpPr>
          <p:spPr>
            <a:xfrm>
              <a:off x="1772858" y="4714483"/>
              <a:ext cx="144852" cy="16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0B0C682D-BB0B-0ACF-C971-3E4DF79963C0}"/>
                </a:ext>
              </a:extLst>
            </p:cNvPr>
            <p:cNvSpPr/>
            <p:nvPr/>
          </p:nvSpPr>
          <p:spPr>
            <a:xfrm>
              <a:off x="1549026" y="4471410"/>
              <a:ext cx="164104" cy="64807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58B971-BA37-14E2-54ED-80FE4BB60654}"/>
              </a:ext>
            </a:extLst>
          </p:cNvPr>
          <p:cNvGrpSpPr/>
          <p:nvPr/>
        </p:nvGrpSpPr>
        <p:grpSpPr>
          <a:xfrm>
            <a:off x="1197456" y="3127250"/>
            <a:ext cx="648072" cy="395506"/>
            <a:chOff x="1197456" y="3127250"/>
            <a:chExt cx="648072" cy="39550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D1EBE79-C4F3-027E-61D8-1BE31F875602}"/>
                </a:ext>
              </a:extLst>
            </p:cNvPr>
            <p:cNvSpPr/>
            <p:nvPr/>
          </p:nvSpPr>
          <p:spPr>
            <a:xfrm rot="16200000">
              <a:off x="1449066" y="3118713"/>
              <a:ext cx="144852" cy="161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4CA0704A-C92C-F8C0-3A64-5E64E5C4D417}"/>
                </a:ext>
              </a:extLst>
            </p:cNvPr>
            <p:cNvSpPr/>
            <p:nvPr/>
          </p:nvSpPr>
          <p:spPr>
            <a:xfrm rot="16200000">
              <a:off x="1439440" y="3116668"/>
              <a:ext cx="164104" cy="648072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C69056-961E-8E79-1198-D09B7255747F}"/>
              </a:ext>
            </a:extLst>
          </p:cNvPr>
          <p:cNvGrpSpPr/>
          <p:nvPr/>
        </p:nvGrpSpPr>
        <p:grpSpPr>
          <a:xfrm>
            <a:off x="2765544" y="4359215"/>
            <a:ext cx="1694644" cy="692436"/>
            <a:chOff x="2765544" y="4359215"/>
            <a:chExt cx="1694644" cy="69243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37576B-717B-91E5-D27C-E8079BF1E43A}"/>
                </a:ext>
              </a:extLst>
            </p:cNvPr>
            <p:cNvSpPr/>
            <p:nvPr/>
          </p:nvSpPr>
          <p:spPr>
            <a:xfrm>
              <a:off x="2765544" y="4371950"/>
              <a:ext cx="1694644" cy="679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E32920-6341-116F-961B-2A44704D644D}"/>
                </a:ext>
              </a:extLst>
            </p:cNvPr>
            <p:cNvSpPr/>
            <p:nvPr/>
          </p:nvSpPr>
          <p:spPr>
            <a:xfrm rot="16200000">
              <a:off x="2843934" y="4391458"/>
              <a:ext cx="144852" cy="161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Content Placeholder 7">
              <a:extLst>
                <a:ext uri="{FF2B5EF4-FFF2-40B4-BE49-F238E27FC236}">
                  <a16:creationId xmlns:a16="http://schemas.microsoft.com/office/drawing/2014/main" id="{B8A7F743-A73F-175A-BBBB-1D307D32C728}"/>
                </a:ext>
              </a:extLst>
            </p:cNvPr>
            <p:cNvSpPr txBox="1">
              <a:spLocks/>
            </p:cNvSpPr>
            <p:nvPr/>
          </p:nvSpPr>
          <p:spPr>
            <a:xfrm>
              <a:off x="3092036" y="4359215"/>
              <a:ext cx="1368152" cy="6797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400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7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5829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8572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1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2001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15430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en-GB" sz="135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“cheap”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“expensive”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“very expensive”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3F02C4-6A34-87C9-6A01-1D5C361909C5}"/>
                </a:ext>
              </a:extLst>
            </p:cNvPr>
            <p:cNvSpPr/>
            <p:nvPr/>
          </p:nvSpPr>
          <p:spPr>
            <a:xfrm>
              <a:off x="2835397" y="4851405"/>
              <a:ext cx="161926" cy="16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1BCA5B3-0163-8A4E-C251-22C97B0D4CBA}"/>
                </a:ext>
              </a:extLst>
            </p:cNvPr>
            <p:cNvSpPr/>
            <p:nvPr/>
          </p:nvSpPr>
          <p:spPr>
            <a:xfrm>
              <a:off x="2835397" y="4623714"/>
              <a:ext cx="161926" cy="161925"/>
            </a:xfrm>
            <a:prstGeom prst="rect">
              <a:avLst/>
            </a:prstGeom>
            <a:solidFill>
              <a:srgbClr val="FF7D0A"/>
            </a:solidFill>
            <a:ln>
              <a:solidFill>
                <a:srgbClr val="FF7D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5E1AFE-AA9D-0F7B-4AE5-D49E906B3362}"/>
              </a:ext>
            </a:extLst>
          </p:cNvPr>
          <p:cNvGrpSpPr/>
          <p:nvPr/>
        </p:nvGrpSpPr>
        <p:grpSpPr>
          <a:xfrm>
            <a:off x="285852" y="3807394"/>
            <a:ext cx="382194" cy="395505"/>
            <a:chOff x="1463334" y="3127250"/>
            <a:chExt cx="382194" cy="39550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266529-33A3-4594-9CEF-04A1EF230C8E}"/>
                </a:ext>
              </a:extLst>
            </p:cNvPr>
            <p:cNvSpPr/>
            <p:nvPr/>
          </p:nvSpPr>
          <p:spPr>
            <a:xfrm rot="16200000">
              <a:off x="1580425" y="3118713"/>
              <a:ext cx="144852" cy="161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55428E9A-BD4B-A076-7A8E-56AA0F01127B}"/>
                </a:ext>
              </a:extLst>
            </p:cNvPr>
            <p:cNvSpPr/>
            <p:nvPr/>
          </p:nvSpPr>
          <p:spPr>
            <a:xfrm rot="16200000">
              <a:off x="1578463" y="3255691"/>
              <a:ext cx="151935" cy="382194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94212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8DDB-5C0F-AB8F-D229-93E9E364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F2957-99CD-FA8E-8EF8-003F829CE0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A0D2D-A2CC-16AF-0250-CC3B0B0E4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F0B21AB-0FFB-CD60-A5AC-F1482444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96" y="231128"/>
            <a:ext cx="7165028" cy="510869"/>
          </a:xfrm>
        </p:spPr>
        <p:txBody>
          <a:bodyPr/>
          <a:lstStyle/>
          <a:p>
            <a:r>
              <a:rPr lang="en-GB" sz="2400" dirty="0"/>
              <a:t>Powering system description: switched resonance</a:t>
            </a:r>
            <a:endParaRPr lang="fr-CH" sz="2400" dirty="0"/>
          </a:p>
        </p:txBody>
      </p:sp>
      <p:pic>
        <p:nvPicPr>
          <p:cNvPr id="12" name="Picture 11" descr="A diagram of a charger and a charger&#10;&#10;AI-generated content may be incorrect.">
            <a:extLst>
              <a:ext uri="{FF2B5EF4-FFF2-40B4-BE49-F238E27FC236}">
                <a16:creationId xmlns:a16="http://schemas.microsoft.com/office/drawing/2014/main" id="{724E0C89-AF4D-3AC8-3EAD-8C711E273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8" y="915566"/>
            <a:ext cx="2228855" cy="2016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3A680E-F1C0-1CC3-17AF-A9E91FC1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46" y="843558"/>
            <a:ext cx="3076042" cy="259228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651C0C4-1CDE-8812-BDFA-E42E7E4864A7}"/>
              </a:ext>
            </a:extLst>
          </p:cNvPr>
          <p:cNvSpPr/>
          <p:nvPr/>
        </p:nvSpPr>
        <p:spPr>
          <a:xfrm>
            <a:off x="2638429" y="1783877"/>
            <a:ext cx="306346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807478-C5A1-7CF0-275F-30B440CE95AC}"/>
              </a:ext>
            </a:extLst>
          </p:cNvPr>
          <p:cNvGrpSpPr/>
          <p:nvPr/>
        </p:nvGrpSpPr>
        <p:grpSpPr>
          <a:xfrm>
            <a:off x="1681586" y="1088024"/>
            <a:ext cx="327395" cy="648072"/>
            <a:chOff x="1022399" y="3723878"/>
            <a:chExt cx="327395" cy="64807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12F29F-6980-2DB4-C002-1F75E10EBFBA}"/>
                </a:ext>
              </a:extLst>
            </p:cNvPr>
            <p:cNvSpPr/>
            <p:nvPr/>
          </p:nvSpPr>
          <p:spPr>
            <a:xfrm>
              <a:off x="1204942" y="3981372"/>
              <a:ext cx="144852" cy="16192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D06ECC32-0F25-9DCB-F2F3-6FBD1E4C6B74}"/>
                </a:ext>
              </a:extLst>
            </p:cNvPr>
            <p:cNvSpPr/>
            <p:nvPr/>
          </p:nvSpPr>
          <p:spPr>
            <a:xfrm>
              <a:off x="1022399" y="3723878"/>
              <a:ext cx="164104" cy="64807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B69262-96DA-04CC-F8A6-31C8B4E797DE}"/>
              </a:ext>
            </a:extLst>
          </p:cNvPr>
          <p:cNvGrpSpPr/>
          <p:nvPr/>
        </p:nvGrpSpPr>
        <p:grpSpPr>
          <a:xfrm>
            <a:off x="551622" y="1267208"/>
            <a:ext cx="404999" cy="399547"/>
            <a:chOff x="1197456" y="3123209"/>
            <a:chExt cx="404999" cy="3995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00054D-B5CD-774B-2BE0-8FDC0B88BD06}"/>
                </a:ext>
              </a:extLst>
            </p:cNvPr>
            <p:cNvSpPr/>
            <p:nvPr/>
          </p:nvSpPr>
          <p:spPr>
            <a:xfrm rot="16200000">
              <a:off x="1327530" y="3114672"/>
              <a:ext cx="144852" cy="161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FF0200B3-DFB0-4692-653A-FD7D336B50CB}"/>
                </a:ext>
              </a:extLst>
            </p:cNvPr>
            <p:cNvSpPr/>
            <p:nvPr/>
          </p:nvSpPr>
          <p:spPr>
            <a:xfrm rot="16200000">
              <a:off x="1317904" y="3238204"/>
              <a:ext cx="164104" cy="404999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739CB7-CCA1-D7A2-4EEF-84A02DDE1BD8}"/>
              </a:ext>
            </a:extLst>
          </p:cNvPr>
          <p:cNvGrpSpPr/>
          <p:nvPr/>
        </p:nvGrpSpPr>
        <p:grpSpPr>
          <a:xfrm rot="16200000">
            <a:off x="587325" y="2196425"/>
            <a:ext cx="485003" cy="392867"/>
            <a:chOff x="1197457" y="3129890"/>
            <a:chExt cx="485003" cy="3928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C2E2DE-1B73-6043-08F4-CF0C75A7F4A9}"/>
                </a:ext>
              </a:extLst>
            </p:cNvPr>
            <p:cNvSpPr/>
            <p:nvPr/>
          </p:nvSpPr>
          <p:spPr>
            <a:xfrm rot="16200000">
              <a:off x="1367534" y="3121353"/>
              <a:ext cx="144852" cy="161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99C3DB2A-4E49-9621-C52A-6A56EF2C1260}"/>
                </a:ext>
              </a:extLst>
            </p:cNvPr>
            <p:cNvSpPr/>
            <p:nvPr/>
          </p:nvSpPr>
          <p:spPr>
            <a:xfrm rot="16200000">
              <a:off x="1357907" y="3198203"/>
              <a:ext cx="164104" cy="485003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CAD484-25BF-C886-0126-B71C56CDF0E8}"/>
              </a:ext>
            </a:extLst>
          </p:cNvPr>
          <p:cNvGrpSpPr/>
          <p:nvPr/>
        </p:nvGrpSpPr>
        <p:grpSpPr>
          <a:xfrm>
            <a:off x="1303715" y="2656360"/>
            <a:ext cx="1694644" cy="692436"/>
            <a:chOff x="2765544" y="4359215"/>
            <a:chExt cx="1694644" cy="69243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4FF24F-B2DD-8A1C-223F-FC76695F0CF8}"/>
                </a:ext>
              </a:extLst>
            </p:cNvPr>
            <p:cNvSpPr/>
            <p:nvPr/>
          </p:nvSpPr>
          <p:spPr>
            <a:xfrm>
              <a:off x="2765544" y="4371950"/>
              <a:ext cx="1694644" cy="679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7DBDB0-84EB-F808-6021-7488B1A304C4}"/>
                </a:ext>
              </a:extLst>
            </p:cNvPr>
            <p:cNvSpPr/>
            <p:nvPr/>
          </p:nvSpPr>
          <p:spPr>
            <a:xfrm rot="16200000">
              <a:off x="2843934" y="4391458"/>
              <a:ext cx="144852" cy="161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Content Placeholder 7">
              <a:extLst>
                <a:ext uri="{FF2B5EF4-FFF2-40B4-BE49-F238E27FC236}">
                  <a16:creationId xmlns:a16="http://schemas.microsoft.com/office/drawing/2014/main" id="{37DC922C-AD09-5208-9603-7A5B9AE68415}"/>
                </a:ext>
              </a:extLst>
            </p:cNvPr>
            <p:cNvSpPr txBox="1">
              <a:spLocks/>
            </p:cNvSpPr>
            <p:nvPr/>
          </p:nvSpPr>
          <p:spPr>
            <a:xfrm>
              <a:off x="3092036" y="4359215"/>
              <a:ext cx="1368152" cy="6797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400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7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582930" indent="-24003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8572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21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2001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it-IT" sz="1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1543050" indent="-171450" algn="l" defTabSz="457200" rtl="0" eaLnBrk="1" latinLnBrk="0" hangingPunct="1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lang="en-GB" sz="135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“cheap”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“expensive”</a:t>
              </a: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“very expensive”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A8D543-0D9A-C48F-BB82-03A28E7BA922}"/>
                </a:ext>
              </a:extLst>
            </p:cNvPr>
            <p:cNvSpPr/>
            <p:nvPr/>
          </p:nvSpPr>
          <p:spPr>
            <a:xfrm>
              <a:off x="2835397" y="4851405"/>
              <a:ext cx="161926" cy="16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14B1AD-D5ED-12F7-1741-A8C277A78DFF}"/>
                </a:ext>
              </a:extLst>
            </p:cNvPr>
            <p:cNvSpPr/>
            <p:nvPr/>
          </p:nvSpPr>
          <p:spPr>
            <a:xfrm>
              <a:off x="2835397" y="4623714"/>
              <a:ext cx="161926" cy="161925"/>
            </a:xfrm>
            <a:prstGeom prst="rect">
              <a:avLst/>
            </a:prstGeom>
            <a:solidFill>
              <a:srgbClr val="FF7D0A"/>
            </a:solidFill>
            <a:ln>
              <a:solidFill>
                <a:srgbClr val="FF7D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7DFA90A-1064-47C4-9AF7-DF250C29CA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588"/>
          <a:stretch>
            <a:fillRect/>
          </a:stretch>
        </p:blipFill>
        <p:spPr>
          <a:xfrm>
            <a:off x="6309450" y="1370009"/>
            <a:ext cx="2250957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C4BD6CD-80EF-7FC0-D317-A5E438B5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443"/>
          <a:stretch>
            <a:fillRect/>
          </a:stretch>
        </p:blipFill>
        <p:spPr>
          <a:xfrm>
            <a:off x="6424770" y="3175167"/>
            <a:ext cx="2194560" cy="1741765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BBA33AF3-E049-C944-B5A6-A31B62180287}"/>
              </a:ext>
            </a:extLst>
          </p:cNvPr>
          <p:cNvSpPr txBox="1">
            <a:spLocks/>
          </p:cNvSpPr>
          <p:nvPr/>
        </p:nvSpPr>
        <p:spPr>
          <a:xfrm>
            <a:off x="6228184" y="731206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7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829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35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/>
              <a:t>Higher amplitude resonance exploits linear portion of the resonance.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6F1C807D-33B2-9621-126F-2D7975D24CAF}"/>
              </a:ext>
            </a:extLst>
          </p:cNvPr>
          <p:cNvSpPr txBox="1">
            <a:spLocks/>
          </p:cNvSpPr>
          <p:nvPr/>
        </p:nvSpPr>
        <p:spPr>
          <a:xfrm>
            <a:off x="3588372" y="3481026"/>
            <a:ext cx="2808312" cy="679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7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82930" indent="-24003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2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it-IT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lang="en-GB" sz="135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/>
              <a:t>No additional HW needed for controllability. Power cells can be connected in series</a:t>
            </a:r>
          </a:p>
        </p:txBody>
      </p:sp>
      <p:pic>
        <p:nvPicPr>
          <p:cNvPr id="47" name="Picture 5" descr="A diagram of a bridge&#10;&#10;AI-generated content may be incorrect.">
            <a:extLst>
              <a:ext uri="{FF2B5EF4-FFF2-40B4-BE49-F238E27FC236}">
                <a16:creationId xmlns:a16="http://schemas.microsoft.com/office/drawing/2014/main" id="{49FC28EE-57AA-A5D9-EEA1-EF86AA3F42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990"/>
          <a:stretch>
            <a:fillRect/>
          </a:stretch>
        </p:blipFill>
        <p:spPr>
          <a:xfrm>
            <a:off x="41708" y="3589896"/>
            <a:ext cx="3478995" cy="1221581"/>
          </a:xfrm>
          <a:prstGeom prst="rect">
            <a:avLst/>
          </a:prstGeom>
        </p:spPr>
      </p:pic>
      <p:sp>
        <p:nvSpPr>
          <p:cNvPr id="48" name="Arrow: Right 47">
            <a:extLst>
              <a:ext uri="{FF2B5EF4-FFF2-40B4-BE49-F238E27FC236}">
                <a16:creationId xmlns:a16="http://schemas.microsoft.com/office/drawing/2014/main" id="{184418BB-F35F-A835-D534-0D899FDA9213}"/>
              </a:ext>
            </a:extLst>
          </p:cNvPr>
          <p:cNvSpPr/>
          <p:nvPr/>
        </p:nvSpPr>
        <p:spPr>
          <a:xfrm>
            <a:off x="3308338" y="3732902"/>
            <a:ext cx="306346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</p:spTree>
    <p:extLst>
      <p:ext uri="{BB962C8B-B14F-4D97-AF65-F5344CB8AC3E}">
        <p14:creationId xmlns:p14="http://schemas.microsoft.com/office/powerpoint/2010/main" val="97054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B5F2-571C-837C-4B2F-3929AA90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63A49C7-31FB-6598-E01F-F82C4FE4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5" y="1189261"/>
            <a:ext cx="5205773" cy="3076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C6CDBC-99A0-B8D1-CFDD-97C41312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31" y="1167182"/>
            <a:ext cx="3045175" cy="32999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C74DA-BEA4-0830-4FC5-04FE32E2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9A5D5-F11D-9CEB-1C92-29333F061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A182D712-FA57-0F08-3229-E4EA76EDEA39}"/>
              </a:ext>
            </a:extLst>
          </p:cNvPr>
          <p:cNvSpPr txBox="1">
            <a:spLocks/>
          </p:cNvSpPr>
          <p:nvPr/>
        </p:nvSpPr>
        <p:spPr>
          <a:xfrm>
            <a:off x="35496" y="877679"/>
            <a:ext cx="8305800" cy="5651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Full RCS with power cells distributed along it and a single circuit connection</a:t>
            </a:r>
          </a:p>
          <a:p>
            <a:endParaRPr lang="it-IT" sz="1500" dirty="0"/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C32C6235-E55F-E4D2-BA8A-012AC3F7A2B2}"/>
              </a:ext>
            </a:extLst>
          </p:cNvPr>
          <p:cNvSpPr txBox="1">
            <a:spLocks/>
          </p:cNvSpPr>
          <p:nvPr/>
        </p:nvSpPr>
        <p:spPr>
          <a:xfrm>
            <a:off x="2277396" y="4339011"/>
            <a:ext cx="3685140" cy="56517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Eight conductors going around the accelerator. No return path inside magnets except the first and last one</a:t>
            </a:r>
          </a:p>
          <a:p>
            <a:endParaRPr lang="it-IT" sz="15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D96990D-FAF6-8C35-A0FE-04716FE047D1}"/>
              </a:ext>
            </a:extLst>
          </p:cNvPr>
          <p:cNvSpPr/>
          <p:nvPr/>
        </p:nvSpPr>
        <p:spPr>
          <a:xfrm rot="19200441">
            <a:off x="5060846" y="3902448"/>
            <a:ext cx="788908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65FDE25-FB4A-D321-2C2C-C84069226DC3}"/>
              </a:ext>
            </a:extLst>
          </p:cNvPr>
          <p:cNvSpPr/>
          <p:nvPr/>
        </p:nvSpPr>
        <p:spPr>
          <a:xfrm rot="12024246">
            <a:off x="1180694" y="4276251"/>
            <a:ext cx="1078902" cy="279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C98C13D-C100-CDA4-7A1A-F74561CB603B}"/>
              </a:ext>
            </a:extLst>
          </p:cNvPr>
          <p:cNvSpPr txBox="1">
            <a:spLocks/>
          </p:cNvSpPr>
          <p:nvPr/>
        </p:nvSpPr>
        <p:spPr>
          <a:xfrm>
            <a:off x="8163321" y="1671070"/>
            <a:ext cx="962025" cy="3048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Beginning</a:t>
            </a:r>
            <a:endParaRPr lang="it-IT" sz="1500" dirty="0"/>
          </a:p>
        </p:txBody>
      </p:sp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54441414-2784-B5CD-69EF-031075FF9E7E}"/>
              </a:ext>
            </a:extLst>
          </p:cNvPr>
          <p:cNvSpPr txBox="1">
            <a:spLocks/>
          </p:cNvSpPr>
          <p:nvPr/>
        </p:nvSpPr>
        <p:spPr>
          <a:xfrm>
            <a:off x="8502054" y="2715766"/>
            <a:ext cx="560940" cy="24767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End</a:t>
            </a:r>
          </a:p>
          <a:p>
            <a:endParaRPr lang="it-IT" sz="150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E89A8CE-613E-786D-6752-630F85F60BEA}"/>
              </a:ext>
            </a:extLst>
          </p:cNvPr>
          <p:cNvSpPr txBox="1">
            <a:spLocks/>
          </p:cNvSpPr>
          <p:nvPr/>
        </p:nvSpPr>
        <p:spPr>
          <a:xfrm>
            <a:off x="1094764" y="99006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400" dirty="0"/>
              <a:t>Powering system description: connection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646E3A-F37B-544D-C7FB-AFEB794DC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334" y="3355904"/>
            <a:ext cx="2016253" cy="88107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66A8C4-4079-5B69-8A6B-98142A48B9DB}"/>
              </a:ext>
            </a:extLst>
          </p:cNvPr>
          <p:cNvSpPr/>
          <p:nvPr/>
        </p:nvSpPr>
        <p:spPr>
          <a:xfrm>
            <a:off x="1767175" y="3620123"/>
            <a:ext cx="241164" cy="1416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92BEA3-A69D-3E1E-4DB1-1B15816B2CBC}"/>
              </a:ext>
            </a:extLst>
          </p:cNvPr>
          <p:cNvSpPr/>
          <p:nvPr/>
        </p:nvSpPr>
        <p:spPr>
          <a:xfrm>
            <a:off x="3200890" y="3322358"/>
            <a:ext cx="2017323" cy="94346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E2661F-5C10-02E9-10F3-775F306328B0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008339" y="3690940"/>
            <a:ext cx="1192551" cy="103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3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B29AF-C224-A83B-9041-074558DD86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129BB-4BA3-F909-2C98-6E3C7E59F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A1A6459E-0968-5C30-2753-3FB568FE3B05}"/>
              </a:ext>
            </a:extLst>
          </p:cNvPr>
          <p:cNvSpPr txBox="1">
            <a:spLocks/>
          </p:cNvSpPr>
          <p:nvPr/>
        </p:nvSpPr>
        <p:spPr>
          <a:xfrm>
            <a:off x="457200" y="771551"/>
            <a:ext cx="8305800" cy="565174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We need to demonstrate that we can control the current / field shapes with a reasonably accuracy with the resonance only approach. </a:t>
            </a:r>
            <a:endParaRPr lang="it-IT" sz="1500" dirty="0"/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BF9A5876-4B0C-BB55-2417-1BD16DD158AF}"/>
              </a:ext>
            </a:extLst>
          </p:cNvPr>
          <p:cNvSpPr txBox="1">
            <a:spLocks/>
          </p:cNvSpPr>
          <p:nvPr/>
        </p:nvSpPr>
        <p:spPr>
          <a:xfrm>
            <a:off x="4355976" y="1158356"/>
            <a:ext cx="1545414" cy="3600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Control strategy</a:t>
            </a:r>
          </a:p>
          <a:p>
            <a:endParaRPr lang="it-IT" sz="20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E8FECA-F995-C545-30C8-9A390068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2" y="1604529"/>
            <a:ext cx="2197795" cy="15841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ACC994-1C3D-351E-8D6B-2643FC07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40" y="2409263"/>
            <a:ext cx="2965343" cy="1385078"/>
          </a:xfrm>
          <a:prstGeom prst="rect">
            <a:avLst/>
          </a:prstGeom>
        </p:spPr>
      </p:pic>
      <p:pic>
        <p:nvPicPr>
          <p:cNvPr id="20" name="Immagine 10">
            <a:extLst>
              <a:ext uri="{FF2B5EF4-FFF2-40B4-BE49-F238E27FC236}">
                <a16:creationId xmlns:a16="http://schemas.microsoft.com/office/drawing/2014/main" id="{F5A69B46-4E2E-4D40-F754-068F328F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74919" y="1557781"/>
            <a:ext cx="2989369" cy="385315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id="{B44191F2-1A1B-7CAE-EE82-C4D45D0A19A9}"/>
              </a:ext>
            </a:extLst>
          </p:cNvPr>
          <p:cNvSpPr txBox="1">
            <a:spLocks/>
          </p:cNvSpPr>
          <p:nvPr/>
        </p:nvSpPr>
        <p:spPr>
          <a:xfrm>
            <a:off x="1097396" y="218676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400" dirty="0"/>
              <a:t>Powering system description: the control</a:t>
            </a:r>
          </a:p>
        </p:txBody>
      </p:sp>
      <p:sp>
        <p:nvSpPr>
          <p:cNvPr id="28" name="Segnaposto contenuto 1">
            <a:extLst>
              <a:ext uri="{FF2B5EF4-FFF2-40B4-BE49-F238E27FC236}">
                <a16:creationId xmlns:a16="http://schemas.microsoft.com/office/drawing/2014/main" id="{DD80408C-B8D8-2510-0BA6-DB12CDAD9D87}"/>
              </a:ext>
            </a:extLst>
          </p:cNvPr>
          <p:cNvSpPr txBox="1">
            <a:spLocks/>
          </p:cNvSpPr>
          <p:nvPr/>
        </p:nvSpPr>
        <p:spPr>
          <a:xfrm>
            <a:off x="163114" y="1275606"/>
            <a:ext cx="2032621" cy="3600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System schematization</a:t>
            </a:r>
          </a:p>
          <a:p>
            <a:endParaRPr lang="it-IT" sz="2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246A92E-B374-6B13-C0D4-6A3671D24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30" y="3441161"/>
            <a:ext cx="3136337" cy="1459222"/>
          </a:xfrm>
          <a:prstGeom prst="rect">
            <a:avLst/>
          </a:prstGeom>
        </p:spPr>
      </p:pic>
      <p:sp>
        <p:nvSpPr>
          <p:cNvPr id="34" name="Segnaposto contenuto 1">
            <a:extLst>
              <a:ext uri="{FF2B5EF4-FFF2-40B4-BE49-F238E27FC236}">
                <a16:creationId xmlns:a16="http://schemas.microsoft.com/office/drawing/2014/main" id="{F9069B74-9450-3B55-9898-F2183A3CF233}"/>
              </a:ext>
            </a:extLst>
          </p:cNvPr>
          <p:cNvSpPr txBox="1">
            <a:spLocks/>
          </p:cNvSpPr>
          <p:nvPr/>
        </p:nvSpPr>
        <p:spPr>
          <a:xfrm>
            <a:off x="1571191" y="2714082"/>
            <a:ext cx="2197795" cy="558172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Play with IGBTs switching times to shape the pulse</a:t>
            </a:r>
            <a:endParaRPr lang="it-IT" sz="1500" dirty="0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C9E0A8CF-F3B5-167B-AF1B-E304E8BE827B}"/>
              </a:ext>
            </a:extLst>
          </p:cNvPr>
          <p:cNvSpPr/>
          <p:nvPr/>
        </p:nvSpPr>
        <p:spPr>
          <a:xfrm rot="5400000">
            <a:off x="832048" y="3312469"/>
            <a:ext cx="437362" cy="2573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Segnaposto contenuto 1">
            <a:extLst>
              <a:ext uri="{FF2B5EF4-FFF2-40B4-BE49-F238E27FC236}">
                <a16:creationId xmlns:a16="http://schemas.microsoft.com/office/drawing/2014/main" id="{9A492FE7-C5E3-7C71-EB03-2AA8BB4F4B2C}"/>
              </a:ext>
            </a:extLst>
          </p:cNvPr>
          <p:cNvSpPr txBox="1">
            <a:spLocks/>
          </p:cNvSpPr>
          <p:nvPr/>
        </p:nvSpPr>
        <p:spPr>
          <a:xfrm>
            <a:off x="4111466" y="1934246"/>
            <a:ext cx="2620774" cy="515604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Pulse to Pulse improvement</a:t>
            </a:r>
            <a:endParaRPr lang="it-IT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0EFE0-1F75-B898-2A42-BDFF5BBD77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45046" y="1950348"/>
            <a:ext cx="2077615" cy="1385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B2A554-BE0F-AA64-BE59-1556B0EC87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54986" y="3318320"/>
            <a:ext cx="2106038" cy="140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933A3-F192-0032-BB46-4E6C4C6E7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15" y="1367897"/>
            <a:ext cx="1406649" cy="4276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2247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DDC9-39FE-7746-9193-BC8F35104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C162B-F756-2ED4-306C-FD574FBC42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16 March 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57DFF-88B5-6994-5708-98F0122FB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4D100144-864C-F456-9AB5-566C4B41F825}"/>
              </a:ext>
            </a:extLst>
          </p:cNvPr>
          <p:cNvSpPr txBox="1">
            <a:spLocks/>
          </p:cNvSpPr>
          <p:nvPr/>
        </p:nvSpPr>
        <p:spPr>
          <a:xfrm>
            <a:off x="457200" y="771551"/>
            <a:ext cx="8274416" cy="2923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The pulse-to-pulse control can work up to the limit imposed by the intrinsic repeatability of the system.</a:t>
            </a:r>
          </a:p>
          <a:p>
            <a:endParaRPr lang="it-IT" sz="1500" dirty="0"/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10D7F86B-8605-41F5-45CE-D6375A1F60F7}"/>
              </a:ext>
            </a:extLst>
          </p:cNvPr>
          <p:cNvSpPr txBox="1">
            <a:spLocks/>
          </p:cNvSpPr>
          <p:nvPr/>
        </p:nvSpPr>
        <p:spPr>
          <a:xfrm>
            <a:off x="106119" y="1187844"/>
            <a:ext cx="1344588" cy="3600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Repeatability</a:t>
            </a:r>
          </a:p>
          <a:p>
            <a:endParaRPr lang="it-IT" sz="2000" b="1" dirty="0"/>
          </a:p>
        </p:txBody>
      </p:sp>
      <p:pic>
        <p:nvPicPr>
          <p:cNvPr id="9" name="Immagine 5" descr="Immagine che contiene linea, diagramm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30BDB6A2-0A06-32D8-8A27-A6E39486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0" y="1601562"/>
            <a:ext cx="1193610" cy="1193610"/>
          </a:xfrm>
          <a:prstGeom prst="rect">
            <a:avLst/>
          </a:prstGeom>
        </p:spPr>
      </p:pic>
      <p:sp>
        <p:nvSpPr>
          <p:cNvPr id="10" name="Rettangolo 22">
            <a:extLst>
              <a:ext uri="{FF2B5EF4-FFF2-40B4-BE49-F238E27FC236}">
                <a16:creationId xmlns:a16="http://schemas.microsoft.com/office/drawing/2014/main" id="{5FF209D7-9FEB-76C8-695D-E5811F46527C}"/>
              </a:ext>
            </a:extLst>
          </p:cNvPr>
          <p:cNvSpPr/>
          <p:nvPr/>
        </p:nvSpPr>
        <p:spPr>
          <a:xfrm>
            <a:off x="712081" y="1780083"/>
            <a:ext cx="235768" cy="247681"/>
          </a:xfrm>
          <a:prstGeom prst="rect">
            <a:avLst/>
          </a:prstGeom>
          <a:noFill/>
          <a:ln w="126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11" name="Connettore 2 27">
            <a:extLst>
              <a:ext uri="{FF2B5EF4-FFF2-40B4-BE49-F238E27FC236}">
                <a16:creationId xmlns:a16="http://schemas.microsoft.com/office/drawing/2014/main" id="{3DA7C7ED-CA62-3816-4ADE-519E7F041CB4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947849" y="1903924"/>
            <a:ext cx="821446" cy="22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3010C35-313F-4A46-817C-1839FE58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95" y="1481221"/>
            <a:ext cx="1532568" cy="1288528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id="{F807B95F-4CEC-F0B2-010F-09E6BE935B24}"/>
              </a:ext>
            </a:extLst>
          </p:cNvPr>
          <p:cNvSpPr txBox="1">
            <a:spLocks/>
          </p:cNvSpPr>
          <p:nvPr/>
        </p:nvSpPr>
        <p:spPr>
          <a:xfrm>
            <a:off x="1097396" y="218676"/>
            <a:ext cx="7165028" cy="5108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33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400" dirty="0"/>
              <a:t>Powering system description: the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C8D77-811A-1AB5-8961-F72D4CAD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651" y="1021670"/>
            <a:ext cx="1591513" cy="6962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F5B0B7-59B5-23D2-3633-1D0F0F198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451" y="1854203"/>
            <a:ext cx="1711120" cy="37276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37546A3-19B2-7DA4-8D4E-DAF90585E463}"/>
              </a:ext>
            </a:extLst>
          </p:cNvPr>
          <p:cNvGrpSpPr/>
          <p:nvPr/>
        </p:nvGrpSpPr>
        <p:grpSpPr>
          <a:xfrm>
            <a:off x="5495775" y="1123358"/>
            <a:ext cx="3748614" cy="715725"/>
            <a:chOff x="3919730" y="2641860"/>
            <a:chExt cx="4572000" cy="71572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F21CDE-57D6-FBA9-7722-AECE01EB082C}"/>
                </a:ext>
              </a:extLst>
            </p:cNvPr>
            <p:cNvSpPr txBox="1"/>
            <p:nvPr/>
          </p:nvSpPr>
          <p:spPr>
            <a:xfrm>
              <a:off x="3919730" y="2641860"/>
              <a:ext cx="4572000" cy="71572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>
              <a:defPPr>
                <a:defRPr lang="it-IT"/>
              </a:defPPr>
              <a:lvl1pPr indent="0">
                <a:lnSpc>
                  <a:spcPct val="90000"/>
                </a:lnSpc>
                <a:spcBef>
                  <a:spcPts val="1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  <a:defRPr sz="2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77240" indent="-320040">
                <a:lnSpc>
                  <a:spcPct val="90000"/>
                </a:lnSpc>
                <a:spcBef>
                  <a:spcPts val="5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ct val="150000"/>
                </a:lnSpc>
              </a:pPr>
              <a:r>
                <a:rPr lang="en-US" sz="1500" dirty="0"/>
                <a:t>            is a statistical variable characterized by a dispersion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E675288-5EDB-9E21-74A1-E417064D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582" y="2710866"/>
              <a:ext cx="620434" cy="2973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4E6BDD6-C263-4E64-71CF-302CA50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12304"/>
            <a:stretch>
              <a:fillRect/>
            </a:stretch>
          </p:blipFill>
          <p:spPr>
            <a:xfrm>
              <a:off x="5242219" y="3056250"/>
              <a:ext cx="555448" cy="246117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1EEE637-E01B-28D5-950A-E43FA28E7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96" y="1917808"/>
            <a:ext cx="1741651" cy="31813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DEDBA7-A0AB-B9D4-AA51-B176837ACB4E}"/>
              </a:ext>
            </a:extLst>
          </p:cNvPr>
          <p:cNvSpPr txBox="1"/>
          <p:nvPr/>
        </p:nvSpPr>
        <p:spPr>
          <a:xfrm>
            <a:off x="3620451" y="2273111"/>
            <a:ext cx="5488053" cy="8166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Assume we want to have 95% of the times the ramp within a boundary of +-100ppm then α =2 and α</a:t>
            </a:r>
            <a:r>
              <a:rPr lang="el-GR" sz="1500" dirty="0"/>
              <a:t>σ</a:t>
            </a:r>
            <a:r>
              <a:rPr lang="en-US" sz="1500" baseline="-25000" dirty="0"/>
              <a:t>max </a:t>
            </a:r>
            <a:r>
              <a:rPr lang="en-US" sz="1500" dirty="0"/>
              <a:t>&lt;100ppm.</a:t>
            </a:r>
          </a:p>
          <a:p>
            <a:r>
              <a:rPr lang="el-GR" sz="1500" dirty="0"/>
              <a:t>σ</a:t>
            </a:r>
            <a:r>
              <a:rPr lang="en-US" sz="1500" baseline="-25000" dirty="0"/>
              <a:t>max </a:t>
            </a:r>
            <a:r>
              <a:rPr lang="en-US" sz="1500" dirty="0"/>
              <a:t>must therefore be &lt;50ppm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327BFE3-21EC-289E-0496-819AACDB7B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20" y="3244055"/>
            <a:ext cx="2777458" cy="1423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223B5D-6BE0-A5C1-7CE7-C107239DB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1075" y="3162216"/>
            <a:ext cx="2569857" cy="1289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8C69F-C58F-2CA1-7451-EC2279793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1731" y="3080836"/>
            <a:ext cx="2777458" cy="1370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702D2-8ECC-E223-CD48-957C1678CB01}"/>
              </a:ext>
            </a:extLst>
          </p:cNvPr>
          <p:cNvSpPr txBox="1"/>
          <p:nvPr/>
        </p:nvSpPr>
        <p:spPr>
          <a:xfrm>
            <a:off x="3444929" y="4588900"/>
            <a:ext cx="5488053" cy="3516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Number of cells is always beneficial to reduce dispersion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50782-2187-1026-F5AA-7036EE87A0A3}"/>
              </a:ext>
            </a:extLst>
          </p:cNvPr>
          <p:cNvSpPr txBox="1"/>
          <p:nvPr/>
        </p:nvSpPr>
        <p:spPr>
          <a:xfrm>
            <a:off x="132679" y="2941488"/>
            <a:ext cx="2750900" cy="3516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Normal distribution is assumed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D48F5-505F-17DD-F1F9-169F1C44A526}"/>
              </a:ext>
            </a:extLst>
          </p:cNvPr>
          <p:cNvSpPr txBox="1"/>
          <p:nvPr/>
        </p:nvSpPr>
        <p:spPr>
          <a:xfrm>
            <a:off x="4119207" y="3144237"/>
            <a:ext cx="1121405" cy="19963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100" dirty="0"/>
              <a:t>Jitter of IGBTs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4DF07-8296-9C80-A021-7EBD03B8C311}"/>
              </a:ext>
            </a:extLst>
          </p:cNvPr>
          <p:cNvSpPr txBox="1"/>
          <p:nvPr/>
        </p:nvSpPr>
        <p:spPr>
          <a:xfrm>
            <a:off x="6427428" y="3068537"/>
            <a:ext cx="2088232" cy="19963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77240" indent="-32004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00" dirty="0"/>
              <a:t>DC voltage inaccuracy Vs IGBTs jitter</a:t>
            </a:r>
          </a:p>
        </p:txBody>
      </p:sp>
    </p:spTree>
    <p:extLst>
      <p:ext uri="{BB962C8B-B14F-4D97-AF65-F5344CB8AC3E}">
        <p14:creationId xmlns:p14="http://schemas.microsoft.com/office/powerpoint/2010/main" val="1356522315"/>
      </p:ext>
    </p:extLst>
  </p:cSld>
  <p:clrMapOvr>
    <a:masterClrMapping/>
  </p:clrMapOvr>
</p:sld>
</file>

<file path=ppt/theme/theme1.xml><?xml version="1.0" encoding="utf-8"?>
<a:theme xmlns:a="http://schemas.openxmlformats.org/drawingml/2006/main" name="1_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48540</TotalTime>
  <Words>986</Words>
  <Application>Microsoft Office PowerPoint</Application>
  <PresentationFormat>On-screen Show (16:9)</PresentationFormat>
  <Paragraphs>190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Narrow</vt:lpstr>
      <vt:lpstr>Arial</vt:lpstr>
      <vt:lpstr>Arial Narrow</vt:lpstr>
      <vt:lpstr>Calibri</vt:lpstr>
      <vt:lpstr>Wingdings</vt:lpstr>
      <vt:lpstr>1_IMCC - 1</vt:lpstr>
      <vt:lpstr>RCS power system and magnets  Seminar Series for the National Lab Muon Accelerator Study Group</vt:lpstr>
      <vt:lpstr>Outline</vt:lpstr>
      <vt:lpstr>Context and key challenges</vt:lpstr>
      <vt:lpstr>Context and key challenges: put some numbers</vt:lpstr>
      <vt:lpstr>Powering system description: full wave resonance</vt:lpstr>
      <vt:lpstr>Powering system description: switched resonance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Fulvio Boattini</cp:lastModifiedBy>
  <cp:revision>818</cp:revision>
  <dcterms:created xsi:type="dcterms:W3CDTF">2021-05-17T12:13:58Z</dcterms:created>
  <dcterms:modified xsi:type="dcterms:W3CDTF">2026-03-16T10:06:21Z</dcterms:modified>
</cp:coreProperties>
</file>