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364" r:id="rId2"/>
    <p:sldId id="1509" r:id="rId3"/>
    <p:sldId id="1511" r:id="rId4"/>
    <p:sldId id="1518" r:id="rId5"/>
    <p:sldId id="1516" r:id="rId6"/>
    <p:sldId id="1515" r:id="rId7"/>
    <p:sldId id="1473" r:id="rId8"/>
    <p:sldId id="1513" r:id="rId9"/>
    <p:sldId id="1519" r:id="rId10"/>
    <p:sldId id="1464" r:id="rId11"/>
    <p:sldId id="1514" r:id="rId12"/>
    <p:sldId id="1497" r:id="rId13"/>
    <p:sldId id="1478" r:id="rId14"/>
    <p:sldId id="1496" r:id="rId15"/>
    <p:sldId id="1500" r:id="rId16"/>
    <p:sldId id="1501" r:id="rId17"/>
    <p:sldId id="1502" r:id="rId18"/>
    <p:sldId id="1505" r:id="rId19"/>
    <p:sldId id="1506" r:id="rId20"/>
    <p:sldId id="1454" r:id="rId2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7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028" userDrawn="1">
          <p15:clr>
            <a:srgbClr val="A4A3A4"/>
          </p15:clr>
        </p15:guide>
        <p15:guide id="6" pos="38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1BF417-F615-BB0C-79BE-6BD1DC40BECB}" name="Antonio Macchiagodena" initials="AM" userId="S::antoni.macchiagoden2@unibo.it::525bf37d-b52e-4128-b5d9-e01466aaf9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7EB8"/>
    <a:srgbClr val="B9CDE5"/>
    <a:srgbClr val="FF3645"/>
    <a:srgbClr val="DAE8FC"/>
    <a:srgbClr val="0046D0"/>
    <a:srgbClr val="FF7D0A"/>
    <a:srgbClr val="FF0000"/>
    <a:srgbClr val="1F497D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3" autoAdjust="0"/>
    <p:restoredTop sz="94579" autoAdjust="0"/>
  </p:normalViewPr>
  <p:slideViewPr>
    <p:cSldViewPr snapToObjects="1" showGuides="1">
      <p:cViewPr>
        <p:scale>
          <a:sx n="200" d="100"/>
          <a:sy n="200" d="100"/>
        </p:scale>
        <p:origin x="474" y="222"/>
      </p:cViewPr>
      <p:guideLst>
        <p:guide orient="horz" pos="1387"/>
        <p:guide pos="5375"/>
        <p:guide pos="2880"/>
        <p:guide orient="horz" pos="2028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03EEF-9089-C744-8C93-EE73F8B15776}" type="datetimeFigureOut">
              <a:rPr lang="fr-FR" smtClean="0"/>
              <a:pPr/>
              <a:t>16/03/2026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E451-F231-B046-B379-61FE019F64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5:46:53.3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8T15:46:53.3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F9A8-E4A4-1C40-93CC-37CDF0C3283E}" type="datetimeFigureOut">
              <a:rPr lang="fr-FR" smtClean="0"/>
              <a:pPr/>
              <a:t>16/03/2026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3A5D-14D6-4646-84B9-A0E78F83D0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016794"/>
            <a:ext cx="8305800" cy="379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5AF30-E2AC-44BE-7211-9264A99165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23528" y="1779662"/>
            <a:ext cx="8423920" cy="13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0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Col">
    <p:bg>
      <p:bgPr>
        <a:gradFill flip="none" rotWithShape="1">
          <a:gsLst>
            <a:gs pos="100000">
              <a:srgbClr val="FF0000">
                <a:alpha val="20000"/>
              </a:srgbClr>
            </a:gs>
            <a:gs pos="60000">
              <a:schemeClr val="bg1">
                <a:alpha val="3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7" descr="MUON-SlideGraph-LogoBkgnd2.png">
            <a:extLst>
              <a:ext uri="{FF2B5EF4-FFF2-40B4-BE49-F238E27FC236}">
                <a16:creationId xmlns:a16="http://schemas.microsoft.com/office/drawing/2014/main" id="{CDD86A70-1684-5687-9B24-688C9B637BE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174754"/>
            <a:ext cx="9139986" cy="4968746"/>
          </a:xfrm>
          <a:prstGeom prst="rect">
            <a:avLst/>
          </a:prstGeom>
        </p:spPr>
      </p:pic>
      <p:pic>
        <p:nvPicPr>
          <p:cNvPr id="7" name="Image 85" descr="MCC-inernational-finalV01.png">
            <a:extLst>
              <a:ext uri="{FF2B5EF4-FFF2-40B4-BE49-F238E27FC236}">
                <a16:creationId xmlns:a16="http://schemas.microsoft.com/office/drawing/2014/main" id="{6C521FE5-D103-75B1-DE28-0B4E6C62DB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6" t="6185" r="5690" b="3960"/>
          <a:stretch/>
        </p:blipFill>
        <p:spPr>
          <a:xfrm>
            <a:off x="4" y="550431"/>
            <a:ext cx="933269" cy="945000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6FCD0CB2-11EE-3A65-99E3-E28B7356B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" y="4902226"/>
            <a:ext cx="1089878" cy="1819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5BC658-28E3-4B4A-B928-1E68A3E2462B}" type="datetime3">
              <a:rPr lang="en-US" sz="900" b="1" smtClean="0">
                <a:solidFill>
                  <a:schemeClr val="bg1"/>
                </a:solidFill>
              </a:rPr>
              <a:t>16 March 2026</a:t>
            </a:fld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B5E67C-BE51-0205-E88C-3DD9005E41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4" y="4545436"/>
            <a:ext cx="9135972" cy="2974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2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Affiliazioni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8B7D1FF-1167-D02F-3953-14DC673F7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159" y="2074297"/>
            <a:ext cx="5635690" cy="141069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GB" sz="2700" b="1" kern="1200" dirty="0">
                <a:ln w="6350" cap="flat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TITOLO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5C2EB20-FFD4-92A9-3F7F-B9B3395DC11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14" y="3818764"/>
            <a:ext cx="9135972" cy="565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650" b="1" kern="1200" dirty="0">
                <a:ln w="6350" cap="flat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Autori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D695B5-E184-994E-B69B-11358DC402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53" y="52549"/>
            <a:ext cx="2828095" cy="540000"/>
          </a:xfrm>
          <a:prstGeom prst="rect">
            <a:avLst/>
          </a:prstGeom>
        </p:spPr>
      </p:pic>
      <p:pic>
        <p:nvPicPr>
          <p:cNvPr id="13" name="Picture 2" descr="Mucologo">
            <a:extLst>
              <a:ext uri="{FF2B5EF4-FFF2-40B4-BE49-F238E27FC236}">
                <a16:creationId xmlns:a16="http://schemas.microsoft.com/office/drawing/2014/main" id="{AC5B479C-B6C8-25CE-8237-609B483EDE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75" y="550431"/>
            <a:ext cx="680147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AABE3C-580B-3018-287A-5DFF9F5FC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635" r="7597" b="43284"/>
          <a:stretch/>
        </p:blipFill>
        <p:spPr>
          <a:xfrm>
            <a:off x="0" y="981246"/>
            <a:ext cx="9144000" cy="41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0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705350"/>
            <a:ext cx="9144000" cy="508000"/>
          </a:xfrm>
          <a:prstGeom prst="rect">
            <a:avLst/>
          </a:prstGeom>
        </p:spPr>
      </p:pic>
      <p:pic>
        <p:nvPicPr>
          <p:cNvPr id="5" name="Image 4" descr="MCC-LogoCERN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05800" y="209550"/>
            <a:ext cx="609600" cy="609600"/>
          </a:xfrm>
          <a:prstGeom prst="rect">
            <a:avLst/>
          </a:prstGeom>
        </p:spPr>
      </p:pic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C7895D8-1DF8-6FCF-0F4A-001A90607B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9201" y="133350"/>
            <a:ext cx="1346455" cy="666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  <p:sldLayoutId id="214748367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9CEF08-B44B-66D4-3578-9DD76FF18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98872"/>
            <a:ext cx="9144000" cy="281344"/>
          </a:xfrm>
        </p:spPr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CERN ,</a:t>
            </a:r>
            <a:r>
              <a:rPr lang="en-US" baseline="30000" dirty="0"/>
              <a:t> 2 </a:t>
            </a:r>
            <a:r>
              <a:rPr lang="en-US" dirty="0"/>
              <a:t>UNR –</a:t>
            </a:r>
            <a:r>
              <a:rPr lang="en-US" dirty="0" err="1"/>
              <a:t>Còrdoba</a:t>
            </a:r>
            <a:r>
              <a:rPr lang="en-US" dirty="0"/>
              <a:t> (AR) , </a:t>
            </a:r>
            <a:r>
              <a:rPr lang="en-US" baseline="30000" noProof="0" dirty="0"/>
              <a:t>3</a:t>
            </a:r>
            <a:r>
              <a:rPr lang="en-US" baseline="30000" dirty="0"/>
              <a:t> </a:t>
            </a:r>
            <a:r>
              <a:rPr lang="en-US" dirty="0"/>
              <a:t>KIT –Karlsruhe (DE), </a:t>
            </a:r>
            <a:r>
              <a:rPr lang="en-US" baseline="30000" dirty="0"/>
              <a:t>4 </a:t>
            </a:r>
            <a:r>
              <a:rPr lang="en-US" dirty="0"/>
              <a:t>UNIBO – Bologna (IT), </a:t>
            </a:r>
            <a:r>
              <a:rPr lang="en-US" baseline="30000" dirty="0"/>
              <a:t>5 </a:t>
            </a:r>
            <a:r>
              <a:rPr lang="en-US" dirty="0"/>
              <a:t>TUD-Darmstadt (DE), </a:t>
            </a:r>
            <a:r>
              <a:rPr lang="en-US" baseline="30000" dirty="0"/>
              <a:t>6 </a:t>
            </a:r>
            <a:r>
              <a:rPr lang="en-US" dirty="0"/>
              <a:t>UNILAVAL-Quebec (CA)</a:t>
            </a:r>
            <a:endParaRPr lang="en-US" dirty="0">
              <a:ln w="3175">
                <a:solidFill>
                  <a:schemeClr val="tx1">
                    <a:alpha val="59000"/>
                  </a:schemeClr>
                </a:solidFill>
              </a:ln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A02371-8D4F-B9A1-773A-398BF5C5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03" y="1741713"/>
            <a:ext cx="7322012" cy="1508105"/>
          </a:xfrm>
        </p:spPr>
        <p:txBody>
          <a:bodyPr wrap="square">
            <a:spAutoFit/>
          </a:bodyPr>
          <a:lstStyle/>
          <a:p>
            <a:r>
              <a:rPr lang="en-GB" sz="3600" dirty="0"/>
              <a:t>RCS power system and magnets</a:t>
            </a:r>
            <a:br>
              <a:rPr lang="en-GB" sz="3600" dirty="0"/>
            </a:br>
            <a:br>
              <a:rPr lang="en-GB" sz="3600" dirty="0"/>
            </a:br>
            <a:r>
              <a:rPr lang="en-GB" sz="2000" dirty="0"/>
              <a:t>Seminar Series for the National Lab Muon Accelerator Study Group</a:t>
            </a:r>
            <a:endParaRPr lang="en-GB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AC2C7-56C2-40FC-37FC-65972E2FB2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000" y="3632795"/>
            <a:ext cx="8964000" cy="565928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</a:rPr>
              <a:t>F. Boattini</a:t>
            </a:r>
            <a:r>
              <a:rPr lang="en-US" sz="1800" baseline="30000" dirty="0">
                <a:effectLst/>
              </a:rPr>
              <a:t>1</a:t>
            </a:r>
            <a:r>
              <a:rPr lang="en-US" sz="1800" dirty="0">
                <a:effectLst/>
              </a:rPr>
              <a:t>, G. Brauchli</a:t>
            </a:r>
            <a:r>
              <a:rPr lang="en-US" sz="1800" baseline="30000" dirty="0">
                <a:effectLst/>
              </a:rPr>
              <a:t>2</a:t>
            </a:r>
            <a:r>
              <a:rPr lang="en-US" sz="1800" dirty="0">
                <a:effectLst/>
              </a:rPr>
              <a:t>, M. Gast</a:t>
            </a:r>
            <a:r>
              <a:rPr lang="en-US" sz="1800" baseline="30000" dirty="0">
                <a:effectLst/>
              </a:rPr>
              <a:t>3</a:t>
            </a:r>
            <a:r>
              <a:rPr lang="en-US" sz="1800" dirty="0">
                <a:effectLst/>
              </a:rPr>
              <a:t>, D. Fazioli</a:t>
            </a:r>
            <a:r>
              <a:rPr lang="en-US" sz="1800" baseline="30000" dirty="0">
                <a:effectLst/>
              </a:rPr>
              <a:t>4</a:t>
            </a:r>
            <a:r>
              <a:rPr lang="en-US" sz="1800" dirty="0">
                <a:effectLst/>
              </a:rPr>
              <a:t>,D. Moll</a:t>
            </a:r>
            <a:r>
              <a:rPr lang="en-US" sz="1800" baseline="30000" dirty="0">
                <a:effectLst/>
              </a:rPr>
              <a:t>5</a:t>
            </a:r>
            <a:r>
              <a:rPr lang="en-US" sz="1800" dirty="0">
                <a:effectLst/>
              </a:rPr>
              <a:t>, </a:t>
            </a:r>
            <a:r>
              <a:rPr lang="en-US" sz="1800" u="sng" dirty="0">
                <a:effectLst/>
              </a:rPr>
              <a:t>M. Breschi</a:t>
            </a:r>
            <a:r>
              <a:rPr lang="en-US" sz="1800" u="sng" baseline="30000" dirty="0">
                <a:effectLst/>
              </a:rPr>
              <a:t>4</a:t>
            </a:r>
            <a:r>
              <a:rPr lang="en-US" sz="1800" dirty="0">
                <a:effectLst/>
              </a:rPr>
              <a:t>, D. Aguglia</a:t>
            </a:r>
            <a:r>
              <a:rPr lang="en-US" sz="1800" baseline="30000" dirty="0">
                <a:effectLst/>
              </a:rPr>
              <a:t>1</a:t>
            </a:r>
            <a:r>
              <a:rPr lang="en-US" sz="1800" dirty="0">
                <a:effectLst/>
              </a:rPr>
              <a:t>, P. Viarouge</a:t>
            </a:r>
            <a:r>
              <a:rPr lang="en-US" sz="1800" baseline="30000" dirty="0">
                <a:effectLst/>
              </a:rPr>
              <a:t>6</a:t>
            </a:r>
            <a:endParaRPr lang="en-US" sz="1800" dirty="0"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576A3-5EB5-6BDE-2B44-2180A6D02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13" y="629236"/>
            <a:ext cx="1224136" cy="50898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29C540-D1BF-BD59-B0C7-AEE481601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5" t="22996" r="5277" b="20574"/>
          <a:stretch>
            <a:fillRect/>
          </a:stretch>
        </p:blipFill>
        <p:spPr>
          <a:xfrm>
            <a:off x="1691680" y="710036"/>
            <a:ext cx="1224136" cy="503330"/>
          </a:xfrm>
          <a:prstGeom prst="rect">
            <a:avLst/>
          </a:prstGeo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5E32DCC9-377E-E8D7-F947-5E7D135AE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611311"/>
            <a:ext cx="885782" cy="562591"/>
          </a:xfrm>
          <a:prstGeom prst="rect">
            <a:avLst/>
          </a:prstGeom>
        </p:spPr>
      </p:pic>
      <p:pic>
        <p:nvPicPr>
          <p:cNvPr id="8" name="그림 11">
            <a:extLst>
              <a:ext uri="{FF2B5EF4-FFF2-40B4-BE49-F238E27FC236}">
                <a16:creationId xmlns:a16="http://schemas.microsoft.com/office/drawing/2014/main" id="{0F63D951-1F81-749F-5472-060A45D441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88" y="672824"/>
            <a:ext cx="560620" cy="5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1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817E7-97BD-640A-AAA2-9A9396CEE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">
            <a:extLst>
              <a:ext uri="{FF2B5EF4-FFF2-40B4-BE49-F238E27FC236}">
                <a16:creationId xmlns:a16="http://schemas.microsoft.com/office/drawing/2014/main" id="{EEEBC496-3B1A-BF05-67B9-56FB7FBA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123" y="4794469"/>
            <a:ext cx="6046931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170000"/>
              <a:defRPr/>
            </a:pPr>
            <a:endParaRPr lang="en-US" sz="2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DE3C9-D52B-7D3B-E1DD-FD92F8F1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" t="8000" r="3230"/>
          <a:stretch/>
        </p:blipFill>
        <p:spPr>
          <a:xfrm>
            <a:off x="90393" y="2387276"/>
            <a:ext cx="4058040" cy="283149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65AC508-91DB-CFF2-3727-22A33E9C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8600" y="6099101"/>
            <a:ext cx="457200" cy="273844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6763CA2-DC6B-0E09-410D-9C1B887E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H-type </a:t>
            </a:r>
            <a:r>
              <a:rPr lang="de-DE" dirty="0" err="1"/>
              <a:t>magnet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E41538-0954-5884-CAFC-A98F0F53C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990" y="921811"/>
            <a:ext cx="1115690" cy="623047"/>
          </a:xfrm>
          <a:prstGeom prst="rect">
            <a:avLst/>
          </a:prstGeom>
        </p:spPr>
      </p:pic>
      <p:pic>
        <p:nvPicPr>
          <p:cNvPr id="60" name="그림 11">
            <a:extLst>
              <a:ext uri="{FF2B5EF4-FFF2-40B4-BE49-F238E27FC236}">
                <a16:creationId xmlns:a16="http://schemas.microsoft.com/office/drawing/2014/main" id="{5C90CA67-DDD2-252E-239A-58B84274C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86" y="1635646"/>
            <a:ext cx="779550" cy="751630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A78718E-71D3-E97D-93CF-E4B2896D4706}"/>
              </a:ext>
            </a:extLst>
          </p:cNvPr>
          <p:cNvSpPr txBox="1">
            <a:spLocks/>
          </p:cNvSpPr>
          <p:nvPr/>
        </p:nvSpPr>
        <p:spPr>
          <a:xfrm>
            <a:off x="-36512" y="925187"/>
            <a:ext cx="5184576" cy="9264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field in the gap and the total flux linked to the winding were computed with the magnetic circuit and the 2D FEM model (FEMM)</a:t>
            </a:r>
          </a:p>
          <a:p>
            <a:r>
              <a:rPr lang="en-US" sz="2000" dirty="0"/>
              <a:t>Good agreement over 175 different configurations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037310-7326-5209-CAC0-FA55A9107D61}"/>
              </a:ext>
            </a:extLst>
          </p:cNvPr>
          <p:cNvSpPr txBox="1">
            <a:spLocks/>
          </p:cNvSpPr>
          <p:nvPr/>
        </p:nvSpPr>
        <p:spPr>
          <a:xfrm>
            <a:off x="2699792" y="3291831"/>
            <a:ext cx="792088" cy="5040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sz="2400" dirty="0">
                <a:solidFill>
                  <a:srgbClr val="FF0000"/>
                </a:solidFill>
              </a:rPr>
              <a:t>Field	</a:t>
            </a:r>
          </a:p>
        </p:txBody>
      </p:sp>
      <p:pic>
        <p:nvPicPr>
          <p:cNvPr id="10" name="Picture 24">
            <a:extLst>
              <a:ext uri="{FF2B5EF4-FFF2-40B4-BE49-F238E27FC236}">
                <a16:creationId xmlns:a16="http://schemas.microsoft.com/office/drawing/2014/main" id="{D97F5FDF-B992-AA3A-ACE5-A2151F728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648" y="2543440"/>
            <a:ext cx="4578406" cy="2613534"/>
          </a:xfrm>
          <a:prstGeom prst="rect">
            <a:avLst/>
          </a:prstGeom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51A79F51-210C-43C2-CAFA-8F081E436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552" y="843558"/>
            <a:ext cx="2658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170000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Parametric study</a:t>
            </a:r>
          </a:p>
        </p:txBody>
      </p:sp>
      <p:graphicFrame>
        <p:nvGraphicFramePr>
          <p:cNvPr id="13" name="Tabella 19">
            <a:extLst>
              <a:ext uri="{FF2B5EF4-FFF2-40B4-BE49-F238E27FC236}">
                <a16:creationId xmlns:a16="http://schemas.microsoft.com/office/drawing/2014/main" id="{1DF04F24-2955-EB44-9A89-4FC6EAE2E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22078"/>
              </p:ext>
            </p:extLst>
          </p:nvPr>
        </p:nvGraphicFramePr>
        <p:xfrm>
          <a:off x="5265944" y="1256851"/>
          <a:ext cx="2537329" cy="12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65">
                  <a:extLst>
                    <a:ext uri="{9D8B030D-6E8A-4147-A177-3AD203B41FA5}">
                      <a16:colId xmlns:a16="http://schemas.microsoft.com/office/drawing/2014/main" val="2176883452"/>
                    </a:ext>
                  </a:extLst>
                </a:gridCol>
                <a:gridCol w="401880">
                  <a:extLst>
                    <a:ext uri="{9D8B030D-6E8A-4147-A177-3AD203B41FA5}">
                      <a16:colId xmlns:a16="http://schemas.microsoft.com/office/drawing/2014/main" val="4237746106"/>
                    </a:ext>
                  </a:extLst>
                </a:gridCol>
                <a:gridCol w="418424">
                  <a:extLst>
                    <a:ext uri="{9D8B030D-6E8A-4147-A177-3AD203B41FA5}">
                      <a16:colId xmlns:a16="http://schemas.microsoft.com/office/drawing/2014/main" val="1907775074"/>
                    </a:ext>
                  </a:extLst>
                </a:gridCol>
                <a:gridCol w="921360">
                  <a:extLst>
                    <a:ext uri="{9D8B030D-6E8A-4147-A177-3AD203B41FA5}">
                      <a16:colId xmlns:a16="http://schemas.microsoft.com/office/drawing/2014/main" val="3609817112"/>
                    </a:ext>
                  </a:extLst>
                </a:gridCol>
              </a:tblGrid>
              <a:tr h="36633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Min. </a:t>
                      </a:r>
                    </a:p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(mm)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Max  </a:t>
                      </a:r>
                    </a:p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(mm)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Number </a:t>
                      </a:r>
                    </a:p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of values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2727138134"/>
                  </a:ext>
                </a:extLst>
              </a:tr>
              <a:tr h="286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Gap width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1014172496"/>
                  </a:ext>
                </a:extLst>
              </a:tr>
              <a:tr h="286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Gap height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3309463991"/>
                  </a:ext>
                </a:extLst>
              </a:tr>
              <a:tr h="286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 width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39.5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69.5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1228548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3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A1D05-ED47-EC9E-E9AB-BF78A0297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4DFA87-71ED-6C18-5AD0-95557A4B5B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016794"/>
            <a:ext cx="8003232" cy="3795712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Design </a:t>
            </a:r>
            <a:r>
              <a:rPr lang="de-DE" dirty="0" err="1">
                <a:solidFill>
                  <a:schemeClr val="bg2">
                    <a:lumMod val="90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 fast-</a:t>
            </a:r>
            <a:r>
              <a:rPr lang="de-DE" dirty="0" err="1">
                <a:solidFill>
                  <a:schemeClr val="bg2">
                    <a:lumMod val="90000"/>
                  </a:schemeClr>
                </a:solidFill>
              </a:rPr>
              <a:t>ramped</a:t>
            </a: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 resistive </a:t>
            </a:r>
            <a:r>
              <a:rPr lang="de-DE" dirty="0" err="1">
                <a:solidFill>
                  <a:schemeClr val="bg2">
                    <a:lumMod val="90000"/>
                  </a:schemeClr>
                </a:solidFill>
              </a:rPr>
              <a:t>dipoles</a:t>
            </a: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90000"/>
                  </a:schemeClr>
                </a:solidFill>
              </a:rPr>
              <a:t>for</a:t>
            </a: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90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 RCS </a:t>
            </a:r>
            <a:r>
              <a:rPr lang="de-DE" dirty="0" err="1">
                <a:solidFill>
                  <a:schemeClr val="bg2">
                    <a:lumMod val="90000"/>
                  </a:schemeClr>
                </a:solidFill>
              </a:rPr>
              <a:t>accelerator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de-DE" dirty="0"/>
              <a:t>Quadrupole </a:t>
            </a:r>
            <a:r>
              <a:rPr lang="de-DE" dirty="0" err="1"/>
              <a:t>magnets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b="1" dirty="0"/>
          </a:p>
          <a:p>
            <a:endParaRPr lang="de-DE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61CC03-6CCA-62D1-D443-A5E1F73BC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0F4B770-C3C5-73B0-DAEB-6FD7E6DF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71B747-22EC-817D-8FE9-0CB286C5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990" y="921811"/>
            <a:ext cx="1115690" cy="623047"/>
          </a:xfrm>
          <a:prstGeom prst="rect">
            <a:avLst/>
          </a:prstGeom>
        </p:spPr>
      </p:pic>
      <p:pic>
        <p:nvPicPr>
          <p:cNvPr id="8" name="그림 11">
            <a:extLst>
              <a:ext uri="{FF2B5EF4-FFF2-40B4-BE49-F238E27FC236}">
                <a16:creationId xmlns:a16="http://schemas.microsoft.com/office/drawing/2014/main" id="{9DDDFBC6-F991-98C9-367F-554F117DD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30" y="1707654"/>
            <a:ext cx="923566" cy="8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5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07E34-1E63-397E-158D-5EA93A4E4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05A23AA-1515-6ABA-8431-5F66FBBB1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01FEBDB-4DCC-DB3B-8353-1C37D7B6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16" y="206375"/>
            <a:ext cx="6781800" cy="857250"/>
          </a:xfrm>
        </p:spPr>
        <p:txBody>
          <a:bodyPr/>
          <a:lstStyle/>
          <a:p>
            <a:r>
              <a:rPr lang="de-DE" dirty="0"/>
              <a:t>Analyzed quadrupole configurations            (1/3)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1A89F631-3AF9-DB87-8A4C-10963F7C43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496" y="1016794"/>
            <a:ext cx="8305800" cy="1419796"/>
          </a:xfrm>
        </p:spPr>
        <p:txBody>
          <a:bodyPr/>
          <a:lstStyle/>
          <a:p>
            <a:r>
              <a:rPr lang="de-DE" sz="2200" b="1" dirty="0"/>
              <a:t>Main requirements for the quadrupole magnets design</a:t>
            </a:r>
          </a:p>
          <a:p>
            <a:pPr lvl="1"/>
            <a:r>
              <a:rPr lang="de-DE" sz="2200" b="1" dirty="0"/>
              <a:t>Field </a:t>
            </a:r>
            <a:r>
              <a:rPr lang="de-DE" sz="2200" b="1" dirty="0" err="1"/>
              <a:t>gradient</a:t>
            </a:r>
            <a:r>
              <a:rPr lang="de-DE" sz="2200" dirty="0"/>
              <a:t> about 30 T/m, but </a:t>
            </a:r>
            <a:r>
              <a:rPr lang="de-DE" sz="2200" dirty="0" err="1"/>
              <a:t>higher</a:t>
            </a:r>
            <a:r>
              <a:rPr lang="de-DE" sz="2200" dirty="0"/>
              <a:t> </a:t>
            </a:r>
            <a:r>
              <a:rPr lang="de-DE" sz="2200" dirty="0" err="1"/>
              <a:t>gradients</a:t>
            </a:r>
            <a:r>
              <a:rPr lang="de-DE" sz="2200" dirty="0"/>
              <a:t> also </a:t>
            </a:r>
            <a:r>
              <a:rPr lang="de-DE" sz="2200" dirty="0" err="1"/>
              <a:t>desirable</a:t>
            </a:r>
            <a:endParaRPr lang="de-DE" sz="2200" dirty="0"/>
          </a:p>
          <a:p>
            <a:pPr lvl="1"/>
            <a:r>
              <a:rPr lang="en-US" sz="2200" b="1" dirty="0"/>
              <a:t>Magnetic field homogeneity</a:t>
            </a:r>
            <a:r>
              <a:rPr lang="en-US" sz="2200" dirty="0"/>
              <a:t> within 10 x 10</a:t>
            </a:r>
            <a:r>
              <a:rPr lang="en-US" sz="2200" baseline="30000" dirty="0"/>
              <a:t>-4</a:t>
            </a:r>
            <a:r>
              <a:rPr lang="en-US" sz="2200" dirty="0"/>
              <a:t> in the good field region </a:t>
            </a:r>
          </a:p>
          <a:p>
            <a:pPr lvl="1"/>
            <a:r>
              <a:rPr lang="en-US" sz="2200" b="1" dirty="0"/>
              <a:t>Fast Ramps</a:t>
            </a:r>
            <a:r>
              <a:rPr lang="en-US" sz="2200" dirty="0"/>
              <a:t> in the order of 1 </a:t>
            </a:r>
            <a:r>
              <a:rPr lang="en-US" sz="2200" dirty="0" err="1"/>
              <a:t>ms</a:t>
            </a:r>
            <a:endParaRPr lang="de-DE" sz="2200" dirty="0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8974E8AA-C516-01B5-A358-9DD94EFB16C0}"/>
              </a:ext>
            </a:extLst>
          </p:cNvPr>
          <p:cNvSpPr txBox="1">
            <a:spLocks/>
          </p:cNvSpPr>
          <p:nvPr/>
        </p:nvSpPr>
        <p:spPr>
          <a:xfrm>
            <a:off x="96564" y="3219822"/>
            <a:ext cx="8872115" cy="11609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/>
              <a:t>Main objectives of the design</a:t>
            </a:r>
          </a:p>
          <a:p>
            <a:pPr lvl="1"/>
            <a:r>
              <a:rPr lang="en-US" sz="2200" dirty="0"/>
              <a:t>Limit the magnetic stored energy (crucial design specification for the supplied power)</a:t>
            </a:r>
          </a:p>
          <a:p>
            <a:pPr lvl="1"/>
            <a:r>
              <a:rPr lang="en-US" sz="2200" dirty="0"/>
              <a:t>Limit the total losses (iron + copper)</a:t>
            </a:r>
            <a:endParaRPr lang="de-DE" sz="2200" dirty="0"/>
          </a:p>
        </p:txBody>
      </p:sp>
      <p:pic>
        <p:nvPicPr>
          <p:cNvPr id="2" name="Grafik 5">
            <a:extLst>
              <a:ext uri="{FF2B5EF4-FFF2-40B4-BE49-F238E27FC236}">
                <a16:creationId xmlns:a16="http://schemas.microsoft.com/office/drawing/2014/main" id="{4EFCF08E-3BED-1F49-6B4E-D76A42A5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990" y="921811"/>
            <a:ext cx="1115690" cy="623047"/>
          </a:xfrm>
          <a:prstGeom prst="rect">
            <a:avLst/>
          </a:prstGeom>
        </p:spPr>
      </p:pic>
      <p:pic>
        <p:nvPicPr>
          <p:cNvPr id="5" name="그림 11">
            <a:extLst>
              <a:ext uri="{FF2B5EF4-FFF2-40B4-BE49-F238E27FC236}">
                <a16:creationId xmlns:a16="http://schemas.microsoft.com/office/drawing/2014/main" id="{3A4C7783-499C-F943-6826-3794B0CC3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29" y="1768397"/>
            <a:ext cx="797568" cy="7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7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7B99E43-6B51-5FA1-0E70-763C805EE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AB66546-FE4E-7826-A3B1-2598FD0E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16" y="206375"/>
            <a:ext cx="6781800" cy="857250"/>
          </a:xfrm>
        </p:spPr>
        <p:txBody>
          <a:bodyPr/>
          <a:lstStyle/>
          <a:p>
            <a:r>
              <a:rPr lang="de-DE" dirty="0"/>
              <a:t>Analyzed quadrupole configurations            (2/3)</a:t>
            </a:r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4E1777BC-BA11-3D1A-C902-2ED2D891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6" y="1425976"/>
            <a:ext cx="2708956" cy="293401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AEDDF4F0-F974-3AC8-7DFA-7125EE53C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252" y="1139711"/>
            <a:ext cx="3202812" cy="3158070"/>
          </a:xfrm>
          <a:prstGeom prst="rect">
            <a:avLst/>
          </a:prstGeom>
        </p:spPr>
      </p:pic>
      <p:sp>
        <p:nvSpPr>
          <p:cNvPr id="116" name="Inhaltsplatzhalter 1">
            <a:extLst>
              <a:ext uri="{FF2B5EF4-FFF2-40B4-BE49-F238E27FC236}">
                <a16:creationId xmlns:a16="http://schemas.microsoft.com/office/drawing/2014/main" id="{D2C7077E-40AE-44DE-D059-6DD3F58301E6}"/>
              </a:ext>
            </a:extLst>
          </p:cNvPr>
          <p:cNvSpPr txBox="1">
            <a:spLocks/>
          </p:cNvSpPr>
          <p:nvPr/>
        </p:nvSpPr>
        <p:spPr>
          <a:xfrm>
            <a:off x="-506182" y="843558"/>
            <a:ext cx="4142078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2000" b="1" dirty="0"/>
              <a:t>Conductors </a:t>
            </a:r>
            <a:r>
              <a:rPr lang="de-DE" sz="2000" dirty="0"/>
              <a:t>parallel to the yoke for Cu loss reduction (8 bars)</a:t>
            </a:r>
          </a:p>
          <a:p>
            <a:pPr lvl="1"/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117" name="Inhaltsplatzhalter 1">
            <a:extLst>
              <a:ext uri="{FF2B5EF4-FFF2-40B4-BE49-F238E27FC236}">
                <a16:creationId xmlns:a16="http://schemas.microsoft.com/office/drawing/2014/main" id="{162C163B-45E8-BC78-53E9-D5D2D92DAC8F}"/>
              </a:ext>
            </a:extLst>
          </p:cNvPr>
          <p:cNvSpPr txBox="1">
            <a:spLocks/>
          </p:cNvSpPr>
          <p:nvPr/>
        </p:nvSpPr>
        <p:spPr>
          <a:xfrm>
            <a:off x="2987824" y="843558"/>
            <a:ext cx="2925300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2000" b="1" dirty="0"/>
              <a:t>Conductors </a:t>
            </a:r>
            <a:r>
              <a:rPr lang="de-DE" sz="2000" dirty="0"/>
              <a:t>parallel to the poles, with reduction of the leakage flux (8 bars)</a:t>
            </a:r>
          </a:p>
          <a:p>
            <a:pPr lvl="1"/>
            <a:r>
              <a:rPr lang="de-DE" sz="2000" dirty="0"/>
              <a:t>Yoke with  shaved corners to reduce Fe losses</a:t>
            </a:r>
          </a:p>
          <a:p>
            <a:pPr lvl="1"/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513707AC-9DF7-BC53-7ECA-345122750F4F}"/>
              </a:ext>
            </a:extLst>
          </p:cNvPr>
          <p:cNvSpPr txBox="1">
            <a:spLocks/>
          </p:cNvSpPr>
          <p:nvPr/>
        </p:nvSpPr>
        <p:spPr>
          <a:xfrm>
            <a:off x="-228972" y="1635646"/>
            <a:ext cx="1584176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Conductor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B9CCC846-9EB7-E4F4-7DE1-112A6FDFED41}"/>
              </a:ext>
            </a:extLst>
          </p:cNvPr>
          <p:cNvCxnSpPr/>
          <p:nvPr/>
        </p:nvCxnSpPr>
        <p:spPr>
          <a:xfrm>
            <a:off x="1115616" y="2004978"/>
            <a:ext cx="449241" cy="278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7570F1E-5BB2-AEE6-8341-112FC8EC80B2}"/>
              </a:ext>
            </a:extLst>
          </p:cNvPr>
          <p:cNvCxnSpPr>
            <a:cxnSpLocks/>
          </p:cNvCxnSpPr>
          <p:nvPr/>
        </p:nvCxnSpPr>
        <p:spPr>
          <a:xfrm>
            <a:off x="1225255" y="1946728"/>
            <a:ext cx="655855" cy="336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07A6EFB-1DD9-1004-97AA-A5582F30EAB3}"/>
              </a:ext>
            </a:extLst>
          </p:cNvPr>
          <p:cNvCxnSpPr>
            <a:cxnSpLocks/>
          </p:cNvCxnSpPr>
          <p:nvPr/>
        </p:nvCxnSpPr>
        <p:spPr>
          <a:xfrm>
            <a:off x="1102914" y="2004978"/>
            <a:ext cx="0" cy="771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D4419541-A03B-E84E-52AD-A3EEF049DEF5}"/>
              </a:ext>
            </a:extLst>
          </p:cNvPr>
          <p:cNvSpPr txBox="1">
            <a:spLocks/>
          </p:cNvSpPr>
          <p:nvPr/>
        </p:nvSpPr>
        <p:spPr>
          <a:xfrm>
            <a:off x="6353556" y="732336"/>
            <a:ext cx="1584176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Conductor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58F42DC-639E-7568-4D71-8C5A3813609E}"/>
              </a:ext>
            </a:extLst>
          </p:cNvPr>
          <p:cNvCxnSpPr>
            <a:cxnSpLocks/>
          </p:cNvCxnSpPr>
          <p:nvPr/>
        </p:nvCxnSpPr>
        <p:spPr>
          <a:xfrm flipH="1">
            <a:off x="6948264" y="1139711"/>
            <a:ext cx="360040" cy="7329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F149D42-9C25-4498-F72C-A34DBCADECFE}"/>
              </a:ext>
            </a:extLst>
          </p:cNvPr>
          <p:cNvCxnSpPr>
            <a:cxnSpLocks/>
          </p:cNvCxnSpPr>
          <p:nvPr/>
        </p:nvCxnSpPr>
        <p:spPr>
          <a:xfrm>
            <a:off x="7460704" y="1177754"/>
            <a:ext cx="387896" cy="694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Inhaltsplatzhalter 1">
            <a:extLst>
              <a:ext uri="{FF2B5EF4-FFF2-40B4-BE49-F238E27FC236}">
                <a16:creationId xmlns:a16="http://schemas.microsoft.com/office/drawing/2014/main" id="{73360285-7049-925D-7AF5-53B4E6E7B2F5}"/>
              </a:ext>
            </a:extLst>
          </p:cNvPr>
          <p:cNvSpPr txBox="1">
            <a:spLocks/>
          </p:cNvSpPr>
          <p:nvPr/>
        </p:nvSpPr>
        <p:spPr>
          <a:xfrm>
            <a:off x="2563661" y="3003798"/>
            <a:ext cx="1584176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Magnetic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poles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B312C04-DD40-7BDA-27F3-F22F65554772}"/>
              </a:ext>
            </a:extLst>
          </p:cNvPr>
          <p:cNvCxnSpPr>
            <a:cxnSpLocks/>
          </p:cNvCxnSpPr>
          <p:nvPr/>
        </p:nvCxnSpPr>
        <p:spPr>
          <a:xfrm flipH="1" flipV="1">
            <a:off x="1979712" y="3188464"/>
            <a:ext cx="1080120" cy="103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7F59A60E-C120-CE47-0159-8BD928AF315C}"/>
              </a:ext>
            </a:extLst>
          </p:cNvPr>
          <p:cNvCxnSpPr>
            <a:cxnSpLocks/>
          </p:cNvCxnSpPr>
          <p:nvPr/>
        </p:nvCxnSpPr>
        <p:spPr>
          <a:xfrm flipH="1" flipV="1">
            <a:off x="1954918" y="2722747"/>
            <a:ext cx="1080120" cy="465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Inhaltsplatzhalter 1">
            <a:extLst>
              <a:ext uri="{FF2B5EF4-FFF2-40B4-BE49-F238E27FC236}">
                <a16:creationId xmlns:a16="http://schemas.microsoft.com/office/drawing/2014/main" id="{A8BF123C-A5FE-D11E-5269-9D6C14037F3A}"/>
              </a:ext>
            </a:extLst>
          </p:cNvPr>
          <p:cNvSpPr txBox="1">
            <a:spLocks/>
          </p:cNvSpPr>
          <p:nvPr/>
        </p:nvSpPr>
        <p:spPr>
          <a:xfrm>
            <a:off x="4283968" y="2850490"/>
            <a:ext cx="1736576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Magnetic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poles</a:t>
            </a:r>
            <a:endParaRPr lang="de-DE" sz="16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de-DE" sz="1600" b="1" dirty="0">
                <a:solidFill>
                  <a:srgbClr val="FF0000"/>
                </a:solidFill>
              </a:rPr>
              <a:t>(M235 – 35a)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EB25334E-2B75-50BF-BD57-F6CDD193221A}"/>
              </a:ext>
            </a:extLst>
          </p:cNvPr>
          <p:cNvCxnSpPr>
            <a:cxnSpLocks/>
          </p:cNvCxnSpPr>
          <p:nvPr/>
        </p:nvCxnSpPr>
        <p:spPr>
          <a:xfrm flipV="1">
            <a:off x="5652121" y="2810099"/>
            <a:ext cx="864095" cy="274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145B5E3C-BE13-4EF3-66E4-A996D1F0C07A}"/>
              </a:ext>
            </a:extLst>
          </p:cNvPr>
          <p:cNvCxnSpPr>
            <a:cxnSpLocks/>
          </p:cNvCxnSpPr>
          <p:nvPr/>
        </p:nvCxnSpPr>
        <p:spPr>
          <a:xfrm>
            <a:off x="5652121" y="3240147"/>
            <a:ext cx="1720307" cy="359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Inhaltsplatzhalter 1">
            <a:extLst>
              <a:ext uri="{FF2B5EF4-FFF2-40B4-BE49-F238E27FC236}">
                <a16:creationId xmlns:a16="http://schemas.microsoft.com/office/drawing/2014/main" id="{93ABE8CC-D016-5BD8-60F2-82EF380C4794}"/>
              </a:ext>
            </a:extLst>
          </p:cNvPr>
          <p:cNvSpPr txBox="1">
            <a:spLocks/>
          </p:cNvSpPr>
          <p:nvPr/>
        </p:nvSpPr>
        <p:spPr>
          <a:xfrm>
            <a:off x="-348437" y="3725932"/>
            <a:ext cx="1913294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Ferromagnetic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yoke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F1BE2E05-AD1F-2944-7B50-7061B5A2C0AE}"/>
              </a:ext>
            </a:extLst>
          </p:cNvPr>
          <p:cNvCxnSpPr>
            <a:cxnSpLocks/>
          </p:cNvCxnSpPr>
          <p:nvPr/>
        </p:nvCxnSpPr>
        <p:spPr>
          <a:xfrm flipV="1">
            <a:off x="907976" y="2722747"/>
            <a:ext cx="37049" cy="877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502CFAD0-A86C-D626-2A37-4AFE55752A5C}"/>
              </a:ext>
            </a:extLst>
          </p:cNvPr>
          <p:cNvCxnSpPr>
            <a:cxnSpLocks/>
          </p:cNvCxnSpPr>
          <p:nvPr/>
        </p:nvCxnSpPr>
        <p:spPr>
          <a:xfrm flipV="1">
            <a:off x="907976" y="3599782"/>
            <a:ext cx="1287760" cy="1415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Inhaltsplatzhalter 1">
            <a:extLst>
              <a:ext uri="{FF2B5EF4-FFF2-40B4-BE49-F238E27FC236}">
                <a16:creationId xmlns:a16="http://schemas.microsoft.com/office/drawing/2014/main" id="{C21F1442-62CC-74B4-A39C-FA56F1B29FC8}"/>
              </a:ext>
            </a:extLst>
          </p:cNvPr>
          <p:cNvSpPr txBox="1">
            <a:spLocks/>
          </p:cNvSpPr>
          <p:nvPr/>
        </p:nvSpPr>
        <p:spPr>
          <a:xfrm>
            <a:off x="4602922" y="3858602"/>
            <a:ext cx="1913294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Ferromagnetic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yoke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de-DE" sz="1600" b="1" dirty="0">
                <a:solidFill>
                  <a:srgbClr val="FF0000"/>
                </a:solidFill>
              </a:rPr>
              <a:t>(M235 – 35a)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0D1B774A-F9B7-9058-39FC-109ADADBE438}"/>
              </a:ext>
            </a:extLst>
          </p:cNvPr>
          <p:cNvCxnSpPr>
            <a:cxnSpLocks/>
          </p:cNvCxnSpPr>
          <p:nvPr/>
        </p:nvCxnSpPr>
        <p:spPr>
          <a:xfrm flipV="1">
            <a:off x="6040950" y="4113115"/>
            <a:ext cx="907314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Inhaltsplatzhalter 1">
            <a:extLst>
              <a:ext uri="{FF2B5EF4-FFF2-40B4-BE49-F238E27FC236}">
                <a16:creationId xmlns:a16="http://schemas.microsoft.com/office/drawing/2014/main" id="{3B4FAE09-ACD3-1C8C-317D-A03AD55FBF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16" y="4578682"/>
            <a:ext cx="3409256" cy="369332"/>
          </a:xfrm>
        </p:spPr>
        <p:txBody>
          <a:bodyPr/>
          <a:lstStyle/>
          <a:p>
            <a:pPr lvl="1"/>
            <a:r>
              <a:rPr lang="de-DE" sz="2000" b="1" dirty="0"/>
              <a:t>MAP </a:t>
            </a:r>
            <a:r>
              <a:rPr lang="de-DE" sz="2000" b="1" dirty="0" err="1"/>
              <a:t>Configuration</a:t>
            </a:r>
            <a:r>
              <a:rPr lang="de-DE" sz="2000" b="1" dirty="0"/>
              <a:t> #1</a:t>
            </a:r>
          </a:p>
          <a:p>
            <a:endParaRPr lang="de-DE" sz="2000" b="1" dirty="0"/>
          </a:p>
          <a:p>
            <a:pPr lvl="1"/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</p:txBody>
      </p:sp>
      <p:sp>
        <p:nvSpPr>
          <p:cNvPr id="53" name="Inhaltsplatzhalter 1">
            <a:extLst>
              <a:ext uri="{FF2B5EF4-FFF2-40B4-BE49-F238E27FC236}">
                <a16:creationId xmlns:a16="http://schemas.microsoft.com/office/drawing/2014/main" id="{C6C485A8-265A-97B6-C577-7BD277B058AD}"/>
              </a:ext>
            </a:extLst>
          </p:cNvPr>
          <p:cNvSpPr txBox="1">
            <a:spLocks/>
          </p:cNvSpPr>
          <p:nvPr/>
        </p:nvSpPr>
        <p:spPr>
          <a:xfrm>
            <a:off x="5123184" y="4578682"/>
            <a:ext cx="2689176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2000" b="1" dirty="0" err="1"/>
              <a:t>Configuration</a:t>
            </a:r>
            <a:r>
              <a:rPr lang="de-DE" sz="2000" b="1" dirty="0"/>
              <a:t> #2</a:t>
            </a:r>
          </a:p>
          <a:p>
            <a:endParaRPr lang="de-DE" sz="2000" b="1" dirty="0"/>
          </a:p>
          <a:p>
            <a:pPr lvl="1"/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966F1EF-7EAE-FFCB-2D5C-70DE63E4693A}"/>
              </a:ext>
            </a:extLst>
          </p:cNvPr>
          <p:cNvSpPr txBox="1">
            <a:spLocks/>
          </p:cNvSpPr>
          <p:nvPr/>
        </p:nvSpPr>
        <p:spPr>
          <a:xfrm>
            <a:off x="2722435" y="3519016"/>
            <a:ext cx="1977811" cy="11409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Quadrupole magnet for a rapid cycling synchrotron, H. Witte, J. S. Berg, Brookhaven National Laboratory, Upton, NY, USA, Proceedings of IPAC2015, Richmond, VA, USA</a:t>
            </a:r>
          </a:p>
        </p:txBody>
      </p:sp>
    </p:spTree>
    <p:extLst>
      <p:ext uri="{BB962C8B-B14F-4D97-AF65-F5344CB8AC3E}">
        <p14:creationId xmlns:p14="http://schemas.microsoft.com/office/powerpoint/2010/main" val="70224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E581C-7FCF-9D32-E432-39B7C18DA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F8F320-DFA0-9971-E730-E27DB8B91B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3" r="4228"/>
          <a:stretch/>
        </p:blipFill>
        <p:spPr>
          <a:xfrm>
            <a:off x="3923928" y="1437498"/>
            <a:ext cx="3096344" cy="3222484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3FC4CB1-3F05-DA0C-E864-31B44FC725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16" y="4578682"/>
            <a:ext cx="2689176" cy="369332"/>
          </a:xfrm>
        </p:spPr>
        <p:txBody>
          <a:bodyPr/>
          <a:lstStyle/>
          <a:p>
            <a:pPr lvl="1"/>
            <a:r>
              <a:rPr lang="de-DE" sz="2000" b="1" dirty="0"/>
              <a:t>Configuration #3</a:t>
            </a:r>
          </a:p>
          <a:p>
            <a:endParaRPr lang="de-DE" sz="2000" b="1" dirty="0"/>
          </a:p>
          <a:p>
            <a:pPr lvl="1"/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A1F111-7261-5603-DD43-F43AB726E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EB02AE-81A6-67AA-4F3C-B76AA5E7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16" y="206375"/>
            <a:ext cx="6781800" cy="857250"/>
          </a:xfrm>
        </p:spPr>
        <p:txBody>
          <a:bodyPr/>
          <a:lstStyle/>
          <a:p>
            <a:r>
              <a:rPr lang="de-DE" dirty="0"/>
              <a:t>Analyzed quadrupole configurations            (3/3)</a:t>
            </a:r>
          </a:p>
        </p:txBody>
      </p:sp>
      <p:sp>
        <p:nvSpPr>
          <p:cNvPr id="115" name="Inhaltsplatzhalter 1">
            <a:extLst>
              <a:ext uri="{FF2B5EF4-FFF2-40B4-BE49-F238E27FC236}">
                <a16:creationId xmlns:a16="http://schemas.microsoft.com/office/drawing/2014/main" id="{25AA3467-0E5B-61E5-3712-D696A685869B}"/>
              </a:ext>
            </a:extLst>
          </p:cNvPr>
          <p:cNvSpPr txBox="1">
            <a:spLocks/>
          </p:cNvSpPr>
          <p:nvPr/>
        </p:nvSpPr>
        <p:spPr>
          <a:xfrm>
            <a:off x="4499992" y="4578682"/>
            <a:ext cx="2689176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2000" b="1" dirty="0"/>
              <a:t>Configuration #4 </a:t>
            </a:r>
          </a:p>
          <a:p>
            <a:endParaRPr lang="de-DE" sz="2000" b="1" dirty="0"/>
          </a:p>
          <a:p>
            <a:pPr lvl="1"/>
            <a:endParaRPr lang="de-DE" sz="2000" b="1" dirty="0"/>
          </a:p>
          <a:p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117" name="Inhaltsplatzhalter 1">
            <a:extLst>
              <a:ext uri="{FF2B5EF4-FFF2-40B4-BE49-F238E27FC236}">
                <a16:creationId xmlns:a16="http://schemas.microsoft.com/office/drawing/2014/main" id="{BF01C2CD-01FD-3EBA-8E2D-2A9CE1A0D175}"/>
              </a:ext>
            </a:extLst>
          </p:cNvPr>
          <p:cNvSpPr txBox="1">
            <a:spLocks/>
          </p:cNvSpPr>
          <p:nvPr/>
        </p:nvSpPr>
        <p:spPr>
          <a:xfrm>
            <a:off x="3419872" y="895852"/>
            <a:ext cx="5724128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2000" b="1" dirty="0"/>
              <a:t>Conductors </a:t>
            </a:r>
            <a:r>
              <a:rPr lang="de-DE" sz="2000" dirty="0"/>
              <a:t>with trapezoidal shape to fill the empty spaces between poles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FBA3E-7E96-9F73-095B-BC4BFD7C9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63638"/>
            <a:ext cx="3001584" cy="3016250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8FE857B1-2B76-7ADD-2828-77975EAADCD7}"/>
              </a:ext>
            </a:extLst>
          </p:cNvPr>
          <p:cNvSpPr txBox="1">
            <a:spLocks/>
          </p:cNvSpPr>
          <p:nvPr/>
        </p:nvSpPr>
        <p:spPr>
          <a:xfrm>
            <a:off x="-396552" y="878959"/>
            <a:ext cx="4248472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2000" b="1" dirty="0"/>
              <a:t>Conductors </a:t>
            </a:r>
            <a:r>
              <a:rPr lang="de-DE" sz="2000" dirty="0"/>
              <a:t>parallel to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poles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reduce</a:t>
            </a:r>
            <a:r>
              <a:rPr lang="de-DE" sz="2000" dirty="0"/>
              <a:t> the leakage flux (4 </a:t>
            </a:r>
            <a:r>
              <a:rPr lang="de-DE" sz="2000" dirty="0" err="1"/>
              <a:t>bars</a:t>
            </a:r>
            <a:r>
              <a:rPr lang="de-DE" sz="2000" dirty="0"/>
              <a:t>)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E758CAE9-3534-8307-AD0E-A8B484A22E15}"/>
              </a:ext>
            </a:extLst>
          </p:cNvPr>
          <p:cNvSpPr txBox="1">
            <a:spLocks/>
          </p:cNvSpPr>
          <p:nvPr/>
        </p:nvSpPr>
        <p:spPr>
          <a:xfrm>
            <a:off x="6468835" y="3147814"/>
            <a:ext cx="2783685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2000" dirty="0"/>
              <a:t>Poles shaping tangential to the air gap region to </a:t>
            </a:r>
            <a:r>
              <a:rPr lang="de-DE" sz="2000" dirty="0" err="1"/>
              <a:t>reduce</a:t>
            </a:r>
            <a:r>
              <a:rPr lang="de-DE" sz="2000" dirty="0"/>
              <a:t> </a:t>
            </a:r>
            <a:r>
              <a:rPr lang="de-DE" sz="2000" dirty="0" err="1"/>
              <a:t>magnetic</a:t>
            </a:r>
            <a:r>
              <a:rPr lang="de-DE" sz="2000" dirty="0"/>
              <a:t> energy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8929F4-7031-91CF-9770-844D1B3C8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1532224"/>
            <a:ext cx="1115690" cy="623047"/>
          </a:xfrm>
          <a:prstGeom prst="rect">
            <a:avLst/>
          </a:prstGeom>
        </p:spPr>
      </p:pic>
      <p:pic>
        <p:nvPicPr>
          <p:cNvPr id="8" name="그림 11">
            <a:extLst>
              <a:ext uri="{FF2B5EF4-FFF2-40B4-BE49-F238E27FC236}">
                <a16:creationId xmlns:a16="http://schemas.microsoft.com/office/drawing/2014/main" id="{B592F331-0314-55EC-FA79-CC3ADE757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15" y="2378810"/>
            <a:ext cx="797568" cy="769004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D8B8153C-0229-0140-CC45-55B40F8F8F76}"/>
              </a:ext>
            </a:extLst>
          </p:cNvPr>
          <p:cNvSpPr txBox="1">
            <a:spLocks/>
          </p:cNvSpPr>
          <p:nvPr/>
        </p:nvSpPr>
        <p:spPr>
          <a:xfrm>
            <a:off x="-380873" y="1571018"/>
            <a:ext cx="1584176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Conductor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2AB2E42A-112C-8992-C6E0-58F3AFDBC8FD}"/>
              </a:ext>
            </a:extLst>
          </p:cNvPr>
          <p:cNvSpPr txBox="1">
            <a:spLocks/>
          </p:cNvSpPr>
          <p:nvPr/>
        </p:nvSpPr>
        <p:spPr>
          <a:xfrm>
            <a:off x="2258438" y="4022624"/>
            <a:ext cx="1584176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Magnetic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poles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5ED2C883-34D8-2006-E1F3-451017E728EA}"/>
              </a:ext>
            </a:extLst>
          </p:cNvPr>
          <p:cNvSpPr txBox="1">
            <a:spLocks/>
          </p:cNvSpPr>
          <p:nvPr/>
        </p:nvSpPr>
        <p:spPr>
          <a:xfrm>
            <a:off x="-500338" y="4200192"/>
            <a:ext cx="1913294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Ferromagnetic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yoke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E75E92F-8F45-1F47-9B07-D71AE32F7DEA}"/>
              </a:ext>
            </a:extLst>
          </p:cNvPr>
          <p:cNvCxnSpPr>
            <a:cxnSpLocks/>
          </p:cNvCxnSpPr>
          <p:nvPr/>
        </p:nvCxnSpPr>
        <p:spPr>
          <a:xfrm>
            <a:off x="683568" y="1940350"/>
            <a:ext cx="1152128" cy="343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C8A77AB-CB7C-EE3D-383A-F7A35AF845A8}"/>
              </a:ext>
            </a:extLst>
          </p:cNvPr>
          <p:cNvCxnSpPr>
            <a:cxnSpLocks/>
          </p:cNvCxnSpPr>
          <p:nvPr/>
        </p:nvCxnSpPr>
        <p:spPr>
          <a:xfrm>
            <a:off x="611560" y="1940350"/>
            <a:ext cx="591743" cy="1063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7FEF3897-4A60-105C-3387-A747535D0C32}"/>
              </a:ext>
            </a:extLst>
          </p:cNvPr>
          <p:cNvCxnSpPr>
            <a:cxnSpLocks/>
          </p:cNvCxnSpPr>
          <p:nvPr/>
        </p:nvCxnSpPr>
        <p:spPr>
          <a:xfrm flipV="1">
            <a:off x="275032" y="3480112"/>
            <a:ext cx="552552" cy="752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BA49846-C1DD-5941-7AE9-B4E73FD97952}"/>
              </a:ext>
            </a:extLst>
          </p:cNvPr>
          <p:cNvCxnSpPr>
            <a:cxnSpLocks/>
          </p:cNvCxnSpPr>
          <p:nvPr/>
        </p:nvCxnSpPr>
        <p:spPr>
          <a:xfrm flipH="1" flipV="1">
            <a:off x="2258438" y="3543255"/>
            <a:ext cx="441354" cy="762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nhaltsplatzhalter 1">
            <a:extLst>
              <a:ext uri="{FF2B5EF4-FFF2-40B4-BE49-F238E27FC236}">
                <a16:creationId xmlns:a16="http://schemas.microsoft.com/office/drawing/2014/main" id="{BCE5CB14-E2DD-42AA-C10A-2A75C07C5073}"/>
              </a:ext>
            </a:extLst>
          </p:cNvPr>
          <p:cNvSpPr txBox="1">
            <a:spLocks/>
          </p:cNvSpPr>
          <p:nvPr/>
        </p:nvSpPr>
        <p:spPr>
          <a:xfrm>
            <a:off x="5965137" y="1347614"/>
            <a:ext cx="1584176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Conductor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7" name="Inhaltsplatzhalter 1">
            <a:extLst>
              <a:ext uri="{FF2B5EF4-FFF2-40B4-BE49-F238E27FC236}">
                <a16:creationId xmlns:a16="http://schemas.microsoft.com/office/drawing/2014/main" id="{A7E3EBB1-CCDF-440F-B752-9CE963BF46A3}"/>
              </a:ext>
            </a:extLst>
          </p:cNvPr>
          <p:cNvSpPr txBox="1">
            <a:spLocks/>
          </p:cNvSpPr>
          <p:nvPr/>
        </p:nvSpPr>
        <p:spPr>
          <a:xfrm>
            <a:off x="6588224" y="2256571"/>
            <a:ext cx="1584176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Magnetic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poles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8" name="Inhaltsplatzhalter 1">
            <a:extLst>
              <a:ext uri="{FF2B5EF4-FFF2-40B4-BE49-F238E27FC236}">
                <a16:creationId xmlns:a16="http://schemas.microsoft.com/office/drawing/2014/main" id="{07B6AC8A-0D97-C37D-1E63-DA94F8FBC6A7}"/>
              </a:ext>
            </a:extLst>
          </p:cNvPr>
          <p:cNvSpPr txBox="1">
            <a:spLocks/>
          </p:cNvSpPr>
          <p:nvPr/>
        </p:nvSpPr>
        <p:spPr>
          <a:xfrm>
            <a:off x="3170461" y="4504202"/>
            <a:ext cx="1913294" cy="369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Ferromagnetic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yoke</a:t>
            </a:r>
            <a:endParaRPr lang="de-DE" sz="16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C5D60F4-EAE1-8921-4208-7EFA1B4472C3}"/>
              </a:ext>
            </a:extLst>
          </p:cNvPr>
          <p:cNvCxnSpPr>
            <a:cxnSpLocks/>
          </p:cNvCxnSpPr>
          <p:nvPr/>
        </p:nvCxnSpPr>
        <p:spPr>
          <a:xfrm flipV="1">
            <a:off x="4384358" y="3938711"/>
            <a:ext cx="211723" cy="562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95EEAECF-D52B-B180-4FDF-CC151C8074F9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472100" y="1716946"/>
            <a:ext cx="1285125" cy="539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93D3CB89-51D3-CBF5-C633-68EFCF191A2F}"/>
              </a:ext>
            </a:extLst>
          </p:cNvPr>
          <p:cNvCxnSpPr>
            <a:cxnSpLocks/>
          </p:cNvCxnSpPr>
          <p:nvPr/>
        </p:nvCxnSpPr>
        <p:spPr>
          <a:xfrm flipH="1">
            <a:off x="5940152" y="2544603"/>
            <a:ext cx="1080120" cy="27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5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03FB6-1864-E8C9-52DB-DDDDBB15D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F1D89B-A14E-9D48-4F28-29106F9F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262A73-3F7C-7A74-D84E-6E1579F1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608" y="195486"/>
            <a:ext cx="6781800" cy="504056"/>
          </a:xfrm>
        </p:spPr>
        <p:txBody>
          <a:bodyPr/>
          <a:lstStyle/>
          <a:p>
            <a:r>
              <a:rPr lang="de-DE" dirty="0"/>
              <a:t>Field </a:t>
            </a:r>
            <a:r>
              <a:rPr lang="de-DE" dirty="0" err="1"/>
              <a:t>map</a:t>
            </a:r>
            <a:r>
              <a:rPr lang="de-DE" dirty="0"/>
              <a:t> and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Configuration #1  </a:t>
            </a:r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0B63A08A-2C2E-A1CB-26E8-BAF6B5A9A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6" y="1521995"/>
            <a:ext cx="2500313" cy="19240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6FE5503-906C-6F34-C31A-E40F9ABA8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22" y="3435847"/>
            <a:ext cx="2463927" cy="17749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1124503-166D-20AB-7834-867D950FF540}"/>
              </a:ext>
            </a:extLst>
          </p:cNvPr>
          <p:cNvSpPr txBox="1"/>
          <p:nvPr/>
        </p:nvSpPr>
        <p:spPr>
          <a:xfrm>
            <a:off x="887019" y="915566"/>
            <a:ext cx="2100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1" dirty="0">
                <a:latin typeface="Arial Narrow" panose="020B0606020202030204" pitchFamily="34" charset="0"/>
              </a:rPr>
              <a:t>Lgap </a:t>
            </a:r>
            <a:r>
              <a:rPr lang="it-IT" dirty="0">
                <a:latin typeface="Arial Narrow" panose="020B0606020202030204" pitchFamily="34" charset="0"/>
              </a:rPr>
              <a:t>= 40 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1" dirty="0">
                <a:latin typeface="Arial Narrow" panose="020B0606020202030204" pitchFamily="34" charset="0"/>
              </a:rPr>
              <a:t>Em</a:t>
            </a:r>
            <a:r>
              <a:rPr lang="it-IT" dirty="0">
                <a:latin typeface="Arial Narrow" panose="020B0606020202030204" pitchFamily="34" charset="0"/>
              </a:rPr>
              <a:t> = 443 J/m</a:t>
            </a:r>
            <a:endParaRPr lang="en-GB" baseline="30000" dirty="0">
              <a:latin typeface="Arial Narrow" panose="020B0606020202030204" pitchFamily="34" charset="0"/>
            </a:endParaRPr>
          </a:p>
        </p:txBody>
      </p:sp>
      <p:grpSp>
        <p:nvGrpSpPr>
          <p:cNvPr id="9" name="Gruppo 9">
            <a:extLst>
              <a:ext uri="{FF2B5EF4-FFF2-40B4-BE49-F238E27FC236}">
                <a16:creationId xmlns:a16="http://schemas.microsoft.com/office/drawing/2014/main" id="{D7D94221-9D49-B6F6-FA3E-9DAE1A2916DB}"/>
              </a:ext>
            </a:extLst>
          </p:cNvPr>
          <p:cNvGrpSpPr/>
          <p:nvPr/>
        </p:nvGrpSpPr>
        <p:grpSpPr>
          <a:xfrm>
            <a:off x="3251295" y="915566"/>
            <a:ext cx="2688857" cy="4295196"/>
            <a:chOff x="3236470" y="752764"/>
            <a:chExt cx="2688857" cy="4295196"/>
          </a:xfrm>
        </p:grpSpPr>
        <p:pic>
          <p:nvPicPr>
            <p:cNvPr id="10" name="Immagine 2">
              <a:extLst>
                <a:ext uri="{FF2B5EF4-FFF2-40B4-BE49-F238E27FC236}">
                  <a16:creationId xmlns:a16="http://schemas.microsoft.com/office/drawing/2014/main" id="{038A4CB6-CD6A-D6D1-C263-375384376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0406" y="1359193"/>
              <a:ext cx="2581275" cy="1924050"/>
            </a:xfrm>
            <a:prstGeom prst="rect">
              <a:avLst/>
            </a:prstGeom>
          </p:spPr>
        </p:pic>
        <p:pic>
          <p:nvPicPr>
            <p:cNvPr id="13" name="Immagine 5">
              <a:extLst>
                <a:ext uri="{FF2B5EF4-FFF2-40B4-BE49-F238E27FC236}">
                  <a16:creationId xmlns:a16="http://schemas.microsoft.com/office/drawing/2014/main" id="{C3106474-DA11-3234-A513-66FE94D6D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6470" y="3273044"/>
              <a:ext cx="2448051" cy="1774916"/>
            </a:xfrm>
            <a:prstGeom prst="rect">
              <a:avLst/>
            </a:prstGeom>
          </p:spPr>
        </p:pic>
        <p:sp>
          <p:nvSpPr>
            <p:cNvPr id="15" name="CasellaDiTesto 8">
              <a:extLst>
                <a:ext uri="{FF2B5EF4-FFF2-40B4-BE49-F238E27FC236}">
                  <a16:creationId xmlns:a16="http://schemas.microsoft.com/office/drawing/2014/main" id="{64C4A9E6-F3C8-D9EB-33B6-715A5AACF110}"/>
                </a:ext>
              </a:extLst>
            </p:cNvPr>
            <p:cNvSpPr txBox="1"/>
            <p:nvPr/>
          </p:nvSpPr>
          <p:spPr>
            <a:xfrm>
              <a:off x="3824522" y="752764"/>
              <a:ext cx="210080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i="1" dirty="0">
                  <a:latin typeface="Arial Narrow" panose="020B0606020202030204" pitchFamily="34" charset="0"/>
                </a:rPr>
                <a:t>Lgap </a:t>
              </a:r>
              <a:r>
                <a:rPr lang="it-IT" dirty="0">
                  <a:latin typeface="Arial Narrow" panose="020B0606020202030204" pitchFamily="34" charset="0"/>
                </a:rPr>
                <a:t>= 60 mm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i="1" dirty="0">
                  <a:latin typeface="Arial Narrow" panose="020B0606020202030204" pitchFamily="34" charset="0"/>
                </a:rPr>
                <a:t>Em</a:t>
              </a:r>
              <a:r>
                <a:rPr lang="it-IT" dirty="0">
                  <a:latin typeface="Arial Narrow" panose="020B0606020202030204" pitchFamily="34" charset="0"/>
                </a:rPr>
                <a:t> = 2416 J/m</a:t>
              </a:r>
              <a:endParaRPr lang="en-GB" baseline="30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Gruppo 16">
            <a:extLst>
              <a:ext uri="{FF2B5EF4-FFF2-40B4-BE49-F238E27FC236}">
                <a16:creationId xmlns:a16="http://schemas.microsoft.com/office/drawing/2014/main" id="{3C165196-C156-BCC3-89FA-4BA98A60E63F}"/>
              </a:ext>
            </a:extLst>
          </p:cNvPr>
          <p:cNvGrpSpPr/>
          <p:nvPr/>
        </p:nvGrpSpPr>
        <p:grpSpPr>
          <a:xfrm>
            <a:off x="6075582" y="915566"/>
            <a:ext cx="2862263" cy="4295196"/>
            <a:chOff x="6060757" y="752764"/>
            <a:chExt cx="2862263" cy="4295196"/>
          </a:xfrm>
        </p:grpSpPr>
        <p:pic>
          <p:nvPicPr>
            <p:cNvPr id="17" name="Immagine 10">
              <a:extLst>
                <a:ext uri="{FF2B5EF4-FFF2-40B4-BE49-F238E27FC236}">
                  <a16:creationId xmlns:a16="http://schemas.microsoft.com/office/drawing/2014/main" id="{02E2BAF7-325F-5A18-F74C-CF5890767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0757" y="1359193"/>
              <a:ext cx="2862263" cy="1924050"/>
            </a:xfrm>
            <a:prstGeom prst="rect">
              <a:avLst/>
            </a:prstGeom>
          </p:spPr>
        </p:pic>
        <p:pic>
          <p:nvPicPr>
            <p:cNvPr id="18" name="Immagine 14">
              <a:extLst>
                <a:ext uri="{FF2B5EF4-FFF2-40B4-BE49-F238E27FC236}">
                  <a16:creationId xmlns:a16="http://schemas.microsoft.com/office/drawing/2014/main" id="{E5D80C2F-DCD3-3EF6-C164-E8D0B1735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0369" y="3273044"/>
              <a:ext cx="2448051" cy="1774916"/>
            </a:xfrm>
            <a:prstGeom prst="rect">
              <a:avLst/>
            </a:prstGeom>
          </p:spPr>
        </p:pic>
        <p:sp>
          <p:nvSpPr>
            <p:cNvPr id="19" name="CasellaDiTesto 15">
              <a:extLst>
                <a:ext uri="{FF2B5EF4-FFF2-40B4-BE49-F238E27FC236}">
                  <a16:creationId xmlns:a16="http://schemas.microsoft.com/office/drawing/2014/main" id="{61A4A2D5-88A2-BCE2-DAE1-00A3A89FF843}"/>
                </a:ext>
              </a:extLst>
            </p:cNvPr>
            <p:cNvSpPr txBox="1"/>
            <p:nvPr/>
          </p:nvSpPr>
          <p:spPr>
            <a:xfrm>
              <a:off x="6704842" y="752764"/>
              <a:ext cx="210080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i="1" dirty="0">
                  <a:latin typeface="Arial Narrow" panose="020B0606020202030204" pitchFamily="34" charset="0"/>
                </a:rPr>
                <a:t>Lgap </a:t>
              </a:r>
              <a:r>
                <a:rPr lang="it-IT" dirty="0">
                  <a:latin typeface="Arial Narrow" panose="020B0606020202030204" pitchFamily="34" charset="0"/>
                </a:rPr>
                <a:t>= 80 mm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i="1" dirty="0">
                  <a:latin typeface="Arial Narrow" panose="020B0606020202030204" pitchFamily="34" charset="0"/>
                </a:rPr>
                <a:t>Em</a:t>
              </a:r>
              <a:r>
                <a:rPr lang="it-IT" dirty="0">
                  <a:latin typeface="Arial Narrow" panose="020B0606020202030204" pitchFamily="34" charset="0"/>
                </a:rPr>
                <a:t> = 26053 J/m</a:t>
              </a:r>
              <a:endParaRPr lang="en-GB" baseline="30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77DB5068-3860-E16E-83C4-BFAF0548C31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23728" y="621180"/>
            <a:ext cx="5228292" cy="366394"/>
          </a:xfrm>
        </p:spPr>
        <p:txBody>
          <a:bodyPr/>
          <a:lstStyle/>
          <a:p>
            <a:r>
              <a:rPr lang="it-IT" sz="2000" dirty="0">
                <a:latin typeface="Arial Narrow" panose="020B0606020202030204" pitchFamily="34" charset="0"/>
              </a:rPr>
              <a:t>Field gradient set to 30 T/m, </a:t>
            </a:r>
            <a:r>
              <a:rPr lang="it-IT" sz="2000" i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Jc</a:t>
            </a:r>
            <a:r>
              <a:rPr lang="it-IT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set to 20 A/mm</a:t>
            </a:r>
            <a:r>
              <a:rPr lang="it-IT" sz="20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2 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94CB7AE-D9EA-3A5A-30AA-72848A43F0BD}"/>
              </a:ext>
            </a:extLst>
          </p:cNvPr>
          <p:cNvSpPr txBox="1">
            <a:spLocks/>
          </p:cNvSpPr>
          <p:nvPr/>
        </p:nvSpPr>
        <p:spPr>
          <a:xfrm>
            <a:off x="323666" y="1503539"/>
            <a:ext cx="2016086" cy="3663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err="1">
                <a:solidFill>
                  <a:srgbClr val="FF0000"/>
                </a:solidFill>
              </a:rPr>
              <a:t>Bpeak</a:t>
            </a:r>
            <a:r>
              <a:rPr lang="it-IT" sz="1800" b="1" dirty="0">
                <a:solidFill>
                  <a:srgbClr val="FF0000"/>
                </a:solidFill>
              </a:rPr>
              <a:t> = 1.19 T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C639B5D3-59A3-BD4C-9689-78CBC1C2124A}"/>
              </a:ext>
            </a:extLst>
          </p:cNvPr>
          <p:cNvSpPr txBox="1">
            <a:spLocks/>
          </p:cNvSpPr>
          <p:nvPr/>
        </p:nvSpPr>
        <p:spPr>
          <a:xfrm>
            <a:off x="3224851" y="1503539"/>
            <a:ext cx="2016086" cy="3663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err="1">
                <a:solidFill>
                  <a:srgbClr val="FF0000"/>
                </a:solidFill>
              </a:rPr>
              <a:t>Bpeak</a:t>
            </a:r>
            <a:r>
              <a:rPr lang="it-IT" sz="1800" b="1" dirty="0">
                <a:solidFill>
                  <a:srgbClr val="FF0000"/>
                </a:solidFill>
              </a:rPr>
              <a:t> = 1.79 T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E561D05E-2612-72FF-B841-7F4935CB775D}"/>
              </a:ext>
            </a:extLst>
          </p:cNvPr>
          <p:cNvSpPr txBox="1">
            <a:spLocks/>
          </p:cNvSpPr>
          <p:nvPr/>
        </p:nvSpPr>
        <p:spPr>
          <a:xfrm>
            <a:off x="6012160" y="1498952"/>
            <a:ext cx="2016086" cy="3663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err="1">
                <a:solidFill>
                  <a:srgbClr val="FF0000"/>
                </a:solidFill>
              </a:rPr>
              <a:t>Bpeak</a:t>
            </a:r>
            <a:r>
              <a:rPr lang="it-IT" sz="1800" b="1" dirty="0">
                <a:solidFill>
                  <a:srgbClr val="FF0000"/>
                </a:solidFill>
              </a:rPr>
              <a:t> = 2.06 T</a:t>
            </a:r>
          </a:p>
        </p:txBody>
      </p:sp>
    </p:spTree>
    <p:extLst>
      <p:ext uri="{BB962C8B-B14F-4D97-AF65-F5344CB8AC3E}">
        <p14:creationId xmlns:p14="http://schemas.microsoft.com/office/powerpoint/2010/main" val="347531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62DB6-9234-637B-4C62-B1A4AFEEF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A632E9-B29F-799A-1496-97FE4666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608" y="195486"/>
            <a:ext cx="6781800" cy="504056"/>
          </a:xfrm>
        </p:spPr>
        <p:txBody>
          <a:bodyPr/>
          <a:lstStyle/>
          <a:p>
            <a:r>
              <a:rPr lang="de-DE" dirty="0"/>
              <a:t>Results of Configurations #2, #3, #4</a:t>
            </a:r>
          </a:p>
        </p:txBody>
      </p:sp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65DD3549-2E24-E977-9F44-99F5B2A6E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95736" y="693188"/>
            <a:ext cx="5228292" cy="366394"/>
          </a:xfrm>
        </p:spPr>
        <p:txBody>
          <a:bodyPr/>
          <a:lstStyle/>
          <a:p>
            <a:r>
              <a:rPr lang="it-IT" sz="2000" dirty="0"/>
              <a:t>Field gradient set to 30 T/m, Lgap set to 60 mm </a:t>
            </a:r>
          </a:p>
        </p:txBody>
      </p:sp>
      <p:grpSp>
        <p:nvGrpSpPr>
          <p:cNvPr id="2" name="Gruppo 23">
            <a:extLst>
              <a:ext uri="{FF2B5EF4-FFF2-40B4-BE49-F238E27FC236}">
                <a16:creationId xmlns:a16="http://schemas.microsoft.com/office/drawing/2014/main" id="{1D434D9F-540F-9DB8-4B70-6526E273318C}"/>
              </a:ext>
            </a:extLst>
          </p:cNvPr>
          <p:cNvGrpSpPr/>
          <p:nvPr/>
        </p:nvGrpSpPr>
        <p:grpSpPr>
          <a:xfrm>
            <a:off x="48220" y="1131590"/>
            <a:ext cx="2795588" cy="4079172"/>
            <a:chOff x="2332011" y="1346200"/>
            <a:chExt cx="2795588" cy="4079172"/>
          </a:xfrm>
        </p:grpSpPr>
        <p:pic>
          <p:nvPicPr>
            <p:cNvPr id="5" name="Immagine 19">
              <a:extLst>
                <a:ext uri="{FF2B5EF4-FFF2-40B4-BE49-F238E27FC236}">
                  <a16:creationId xmlns:a16="http://schemas.microsoft.com/office/drawing/2014/main" id="{7AD7572C-DFCC-FEB8-754C-698C73AE2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2011" y="1706240"/>
              <a:ext cx="2795588" cy="1924050"/>
            </a:xfrm>
            <a:prstGeom prst="rect">
              <a:avLst/>
            </a:prstGeom>
          </p:spPr>
        </p:pic>
        <p:pic>
          <p:nvPicPr>
            <p:cNvPr id="11" name="Immagine 21">
              <a:extLst>
                <a:ext uri="{FF2B5EF4-FFF2-40B4-BE49-F238E27FC236}">
                  <a16:creationId xmlns:a16="http://schemas.microsoft.com/office/drawing/2014/main" id="{84393D58-9BD9-A5A1-1C39-6C0F162CE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3524" y="3650456"/>
              <a:ext cx="2448051" cy="1774916"/>
            </a:xfrm>
            <a:prstGeom prst="rect">
              <a:avLst/>
            </a:prstGeom>
          </p:spPr>
        </p:pic>
        <p:sp>
          <p:nvSpPr>
            <p:cNvPr id="12" name="CasellaDiTesto 22">
              <a:extLst>
                <a:ext uri="{FF2B5EF4-FFF2-40B4-BE49-F238E27FC236}">
                  <a16:creationId xmlns:a16="http://schemas.microsoft.com/office/drawing/2014/main" id="{8FCB6F4F-D9FA-31A0-B88D-AFA8B86C2791}"/>
                </a:ext>
              </a:extLst>
            </p:cNvPr>
            <p:cNvSpPr txBox="1"/>
            <p:nvPr/>
          </p:nvSpPr>
          <p:spPr>
            <a:xfrm>
              <a:off x="2864069" y="1346200"/>
              <a:ext cx="21008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i="1" dirty="0"/>
                <a:t>Em</a:t>
              </a:r>
              <a:r>
                <a:rPr lang="it-IT" dirty="0"/>
                <a:t> = 1052 J/m</a:t>
              </a:r>
              <a:endParaRPr lang="en-GB" baseline="30000" dirty="0"/>
            </a:p>
          </p:txBody>
        </p:sp>
      </p:grpSp>
      <p:grpSp>
        <p:nvGrpSpPr>
          <p:cNvPr id="22" name="Gruppo 8">
            <a:extLst>
              <a:ext uri="{FF2B5EF4-FFF2-40B4-BE49-F238E27FC236}">
                <a16:creationId xmlns:a16="http://schemas.microsoft.com/office/drawing/2014/main" id="{97782F58-5B3A-86EF-3602-E2D798FF7F1D}"/>
              </a:ext>
            </a:extLst>
          </p:cNvPr>
          <p:cNvGrpSpPr/>
          <p:nvPr/>
        </p:nvGrpSpPr>
        <p:grpSpPr>
          <a:xfrm>
            <a:off x="3373606" y="1131590"/>
            <a:ext cx="2757472" cy="4079172"/>
            <a:chOff x="1938345" y="1247337"/>
            <a:chExt cx="2757472" cy="4079172"/>
          </a:xfrm>
        </p:grpSpPr>
        <p:pic>
          <p:nvPicPr>
            <p:cNvPr id="23" name="Immagine 4">
              <a:extLst>
                <a:ext uri="{FF2B5EF4-FFF2-40B4-BE49-F238E27FC236}">
                  <a16:creationId xmlns:a16="http://schemas.microsoft.com/office/drawing/2014/main" id="{3474613F-ED42-A885-A7E1-4105B72C2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8345" y="1627543"/>
              <a:ext cx="2757472" cy="1924050"/>
            </a:xfrm>
            <a:prstGeom prst="rect">
              <a:avLst/>
            </a:prstGeom>
          </p:spPr>
        </p:pic>
        <p:pic>
          <p:nvPicPr>
            <p:cNvPr id="24" name="Immagine 6">
              <a:extLst>
                <a:ext uri="{FF2B5EF4-FFF2-40B4-BE49-F238E27FC236}">
                  <a16:creationId xmlns:a16="http://schemas.microsoft.com/office/drawing/2014/main" id="{534E980E-DC11-F669-1FD0-55E8B8F9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4832" y="3551593"/>
              <a:ext cx="2448051" cy="1774916"/>
            </a:xfrm>
            <a:prstGeom prst="rect">
              <a:avLst/>
            </a:prstGeom>
          </p:spPr>
        </p:pic>
        <p:sp>
          <p:nvSpPr>
            <p:cNvPr id="25" name="CasellaDiTesto 7">
              <a:extLst>
                <a:ext uri="{FF2B5EF4-FFF2-40B4-BE49-F238E27FC236}">
                  <a16:creationId xmlns:a16="http://schemas.microsoft.com/office/drawing/2014/main" id="{921B4A9E-81A9-2758-C871-84CF622CC1D1}"/>
                </a:ext>
              </a:extLst>
            </p:cNvPr>
            <p:cNvSpPr txBox="1"/>
            <p:nvPr/>
          </p:nvSpPr>
          <p:spPr>
            <a:xfrm>
              <a:off x="2266678" y="1247337"/>
              <a:ext cx="21008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i="1" dirty="0"/>
                <a:t>Em</a:t>
              </a:r>
              <a:r>
                <a:rPr lang="it-IT" dirty="0"/>
                <a:t> = 1110 J/m</a:t>
              </a:r>
              <a:endParaRPr lang="en-GB" baseline="30000" dirty="0"/>
            </a:p>
          </p:txBody>
        </p:sp>
      </p:grpSp>
      <p:grpSp>
        <p:nvGrpSpPr>
          <p:cNvPr id="26" name="Gruppo 28">
            <a:extLst>
              <a:ext uri="{FF2B5EF4-FFF2-40B4-BE49-F238E27FC236}">
                <a16:creationId xmlns:a16="http://schemas.microsoft.com/office/drawing/2014/main" id="{987D3295-C24B-8A8D-8639-251792CC8F4A}"/>
              </a:ext>
            </a:extLst>
          </p:cNvPr>
          <p:cNvGrpSpPr/>
          <p:nvPr/>
        </p:nvGrpSpPr>
        <p:grpSpPr>
          <a:xfrm>
            <a:off x="6293803" y="1131590"/>
            <a:ext cx="2731770" cy="4060665"/>
            <a:chOff x="3132709" y="1668717"/>
            <a:chExt cx="2731770" cy="4060665"/>
          </a:xfrm>
        </p:grpSpPr>
        <p:sp>
          <p:nvSpPr>
            <p:cNvPr id="27" name="CasellaDiTesto 14">
              <a:extLst>
                <a:ext uri="{FF2B5EF4-FFF2-40B4-BE49-F238E27FC236}">
                  <a16:creationId xmlns:a16="http://schemas.microsoft.com/office/drawing/2014/main" id="{069709F0-6C7C-39D4-D02B-9FEA1AD4F1AC}"/>
                </a:ext>
              </a:extLst>
            </p:cNvPr>
            <p:cNvSpPr txBox="1"/>
            <p:nvPr/>
          </p:nvSpPr>
          <p:spPr>
            <a:xfrm>
              <a:off x="3643154" y="1668717"/>
              <a:ext cx="19314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i="1" dirty="0"/>
                <a:t>Em</a:t>
              </a:r>
              <a:r>
                <a:rPr lang="it-IT" dirty="0"/>
                <a:t> = 831 J/m</a:t>
              </a:r>
              <a:endParaRPr lang="en-GB" baseline="30000" dirty="0"/>
            </a:p>
          </p:txBody>
        </p:sp>
        <p:pic>
          <p:nvPicPr>
            <p:cNvPr id="28" name="Immagine 25">
              <a:extLst>
                <a:ext uri="{FF2B5EF4-FFF2-40B4-BE49-F238E27FC236}">
                  <a16:creationId xmlns:a16="http://schemas.microsoft.com/office/drawing/2014/main" id="{83D8BD75-791E-DC00-4F3A-A0C3196A0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2709" y="2048923"/>
              <a:ext cx="2731770" cy="1878300"/>
            </a:xfrm>
            <a:prstGeom prst="rect">
              <a:avLst/>
            </a:prstGeom>
          </p:spPr>
        </p:pic>
        <p:pic>
          <p:nvPicPr>
            <p:cNvPr id="29" name="Immagine 27">
              <a:extLst>
                <a:ext uri="{FF2B5EF4-FFF2-40B4-BE49-F238E27FC236}">
                  <a16:creationId xmlns:a16="http://schemas.microsoft.com/office/drawing/2014/main" id="{79E2B026-6C30-EC51-7C11-11B5B2CF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4569" y="3972973"/>
              <a:ext cx="2448051" cy="1756409"/>
            </a:xfrm>
            <a:prstGeom prst="rect">
              <a:avLst/>
            </a:prstGeom>
          </p:spPr>
        </p:pic>
      </p:grp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71BD67BA-94B6-D011-7085-D0E185E677E7}"/>
              </a:ext>
            </a:extLst>
          </p:cNvPr>
          <p:cNvSpPr txBox="1">
            <a:spLocks/>
          </p:cNvSpPr>
          <p:nvPr/>
        </p:nvSpPr>
        <p:spPr>
          <a:xfrm>
            <a:off x="35634" y="1435850"/>
            <a:ext cx="2016086" cy="3663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#2  </a:t>
            </a:r>
            <a:r>
              <a:rPr lang="it-IT" sz="1800" b="1" dirty="0" err="1">
                <a:solidFill>
                  <a:srgbClr val="FF0000"/>
                </a:solidFill>
              </a:rPr>
              <a:t>Bpeak</a:t>
            </a:r>
            <a:r>
              <a:rPr lang="it-IT" sz="1800" b="1" dirty="0">
                <a:solidFill>
                  <a:srgbClr val="FF0000"/>
                </a:solidFill>
              </a:rPr>
              <a:t> = 1.45 T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2BE2212B-9DC5-8563-015A-22E234D44C7E}"/>
              </a:ext>
            </a:extLst>
          </p:cNvPr>
          <p:cNvSpPr txBox="1">
            <a:spLocks/>
          </p:cNvSpPr>
          <p:nvPr/>
        </p:nvSpPr>
        <p:spPr>
          <a:xfrm>
            <a:off x="3275856" y="1435850"/>
            <a:ext cx="2016086" cy="3663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#3  </a:t>
            </a:r>
            <a:r>
              <a:rPr lang="it-IT" sz="1800" b="1" dirty="0" err="1">
                <a:solidFill>
                  <a:srgbClr val="FF0000"/>
                </a:solidFill>
              </a:rPr>
              <a:t>Bpeak</a:t>
            </a:r>
            <a:r>
              <a:rPr lang="it-IT" sz="1800" b="1" dirty="0">
                <a:solidFill>
                  <a:srgbClr val="FF0000"/>
                </a:solidFill>
              </a:rPr>
              <a:t> = 1.15 T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077D9D0B-5842-BE95-DA72-91B0073F17F5}"/>
              </a:ext>
            </a:extLst>
          </p:cNvPr>
          <p:cNvSpPr txBox="1">
            <a:spLocks/>
          </p:cNvSpPr>
          <p:nvPr/>
        </p:nvSpPr>
        <p:spPr>
          <a:xfrm>
            <a:off x="6228184" y="1435850"/>
            <a:ext cx="2016086" cy="3663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#4  </a:t>
            </a:r>
            <a:r>
              <a:rPr lang="it-IT" sz="1800" b="1" dirty="0" err="1">
                <a:solidFill>
                  <a:srgbClr val="FF0000"/>
                </a:solidFill>
              </a:rPr>
              <a:t>Bpeak</a:t>
            </a:r>
            <a:r>
              <a:rPr lang="it-IT" sz="1800" b="1" dirty="0">
                <a:solidFill>
                  <a:srgbClr val="FF0000"/>
                </a:solidFill>
              </a:rPr>
              <a:t> = 1.39 T</a:t>
            </a:r>
          </a:p>
        </p:txBody>
      </p:sp>
    </p:spTree>
    <p:extLst>
      <p:ext uri="{BB962C8B-B14F-4D97-AF65-F5344CB8AC3E}">
        <p14:creationId xmlns:p14="http://schemas.microsoft.com/office/powerpoint/2010/main" val="286558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690BA-7065-6591-7B2D-9CA42794D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21A86C-F497-F829-9BD7-1C9D0D22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608" y="195486"/>
            <a:ext cx="6781800" cy="504056"/>
          </a:xfrm>
        </p:spPr>
        <p:txBody>
          <a:bodyPr/>
          <a:lstStyle/>
          <a:p>
            <a:r>
              <a:rPr lang="de-DE" dirty="0"/>
              <a:t>Comparison of the different configurations</a:t>
            </a:r>
          </a:p>
        </p:txBody>
      </p:sp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1ACC5A9E-29DF-B3C3-320C-3C1E35FC48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7504" y="1203598"/>
            <a:ext cx="4104456" cy="366394"/>
          </a:xfrm>
        </p:spPr>
        <p:txBody>
          <a:bodyPr/>
          <a:lstStyle/>
          <a:p>
            <a:r>
              <a:rPr lang="it-IT" sz="2000" dirty="0"/>
              <a:t>Field gradient set to 30 T/m</a:t>
            </a:r>
          </a:p>
          <a:p>
            <a:r>
              <a:rPr lang="it-IT" sz="2000" b="1" dirty="0"/>
              <a:t>Configuration #1</a:t>
            </a:r>
            <a:r>
              <a:rPr lang="it-IT" sz="2000" dirty="0"/>
              <a:t> is the best in terms of total losses, due to the conductor placement</a:t>
            </a:r>
          </a:p>
          <a:p>
            <a:r>
              <a:rPr lang="it-IT" sz="2000" b="1" dirty="0"/>
              <a:t>Configuration #4</a:t>
            </a:r>
            <a:r>
              <a:rPr lang="it-IT" sz="2000" dirty="0"/>
              <a:t> exhibits the lowest magnetic energy, due to the small air region outside of the good field area</a:t>
            </a:r>
          </a:p>
          <a:p>
            <a:r>
              <a:rPr lang="it-IT" sz="2000" b="1" dirty="0"/>
              <a:t>Configuration #3</a:t>
            </a:r>
            <a:r>
              <a:rPr lang="it-IT" sz="2000" dirty="0"/>
              <a:t> exhibits a good tradeoff between losses, magnetic energy and field error and </a:t>
            </a:r>
            <a:r>
              <a:rPr lang="it-IT" sz="2000" b="1" dirty="0"/>
              <a:t>was selected for further studies</a:t>
            </a:r>
          </a:p>
          <a:p>
            <a:endParaRPr lang="it-IT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EFF54-A98A-D4BD-17D6-A30639A97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94" y="876824"/>
            <a:ext cx="4863010" cy="42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28ED6-D3B3-B27D-73C2-1F5F60521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050127F-BFCB-F378-5FDE-4E37EFE3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608" y="195486"/>
            <a:ext cx="6483792" cy="504056"/>
          </a:xfrm>
        </p:spPr>
        <p:txBody>
          <a:bodyPr/>
          <a:lstStyle/>
          <a:p>
            <a:r>
              <a:rPr lang="de-DE" dirty="0"/>
              <a:t>Study of higher gradients for Configuration #3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18">
                <a:extLst>
                  <a:ext uri="{FF2B5EF4-FFF2-40B4-BE49-F238E27FC236}">
                    <a16:creationId xmlns:a16="http://schemas.microsoft.com/office/drawing/2014/main" id="{56294708-27A5-556E-E979-61BCD58AA98D}"/>
                  </a:ext>
                </a:extLst>
              </p14:cNvPr>
              <p14:cNvContentPartPr/>
              <p14:nvPr/>
            </p14:nvContentPartPr>
            <p14:xfrm>
              <a:off x="8169224" y="2701021"/>
              <a:ext cx="360" cy="360"/>
            </p14:xfrm>
          </p:contentPart>
        </mc:Choice>
        <mc:Fallback xmlns="">
          <p:pic>
            <p:nvPicPr>
              <p:cNvPr id="6" name="Input penna 18">
                <a:extLst>
                  <a:ext uri="{FF2B5EF4-FFF2-40B4-BE49-F238E27FC236}">
                    <a16:creationId xmlns:a16="http://schemas.microsoft.com/office/drawing/2014/main" id="{56294708-27A5-556E-E979-61BCD58AA9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0224" y="2692021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Tabella 19">
            <a:extLst>
              <a:ext uri="{FF2B5EF4-FFF2-40B4-BE49-F238E27FC236}">
                <a16:creationId xmlns:a16="http://schemas.microsoft.com/office/drawing/2014/main" id="{363963A8-8DA7-134B-2674-35F522C77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80177"/>
              </p:ext>
            </p:extLst>
          </p:nvPr>
        </p:nvGraphicFramePr>
        <p:xfrm>
          <a:off x="179512" y="1563638"/>
          <a:ext cx="519693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542">
                  <a:extLst>
                    <a:ext uri="{9D8B030D-6E8A-4147-A177-3AD203B41FA5}">
                      <a16:colId xmlns:a16="http://schemas.microsoft.com/office/drawing/2014/main" val="2176883452"/>
                    </a:ext>
                  </a:extLst>
                </a:gridCol>
                <a:gridCol w="1100390">
                  <a:extLst>
                    <a:ext uri="{9D8B030D-6E8A-4147-A177-3AD203B41FA5}">
                      <a16:colId xmlns:a16="http://schemas.microsoft.com/office/drawing/2014/main" val="4237746106"/>
                    </a:ext>
                  </a:extLst>
                </a:gridCol>
                <a:gridCol w="1304731">
                  <a:extLst>
                    <a:ext uri="{9D8B030D-6E8A-4147-A177-3AD203B41FA5}">
                      <a16:colId xmlns:a16="http://schemas.microsoft.com/office/drawing/2014/main" val="1907775074"/>
                    </a:ext>
                  </a:extLst>
                </a:gridCol>
                <a:gridCol w="1632267">
                  <a:extLst>
                    <a:ext uri="{9D8B030D-6E8A-4147-A177-3AD203B41FA5}">
                      <a16:colId xmlns:a16="http://schemas.microsoft.com/office/drawing/2014/main" val="3609817112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gradB</a:t>
                      </a:r>
                    </a:p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[T/m]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errB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</a:p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[J/m]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</a:t>
                      </a:r>
                    </a:p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 J/m/cycle]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38134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1108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172496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63991"/>
                  </a:ext>
                </a:extLst>
              </a:tr>
              <a:tr h="3695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548859"/>
                  </a:ext>
                </a:extLst>
              </a:tr>
            </a:tbl>
          </a:graphicData>
        </a:graphic>
      </p:graphicFrame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143AF6ED-7669-6BCE-FA11-935E79732A6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5536" y="1053228"/>
            <a:ext cx="4752528" cy="366394"/>
          </a:xfrm>
        </p:spPr>
        <p:txBody>
          <a:bodyPr/>
          <a:lstStyle/>
          <a:p>
            <a:r>
              <a:rPr lang="it-IT" sz="2000" dirty="0"/>
              <a:t>Lgap set to 60 mm, Jc set to 20 A/mm</a:t>
            </a:r>
            <a:r>
              <a:rPr lang="it-IT" sz="2000" baseline="30000" dirty="0"/>
              <a:t>2</a:t>
            </a:r>
            <a:r>
              <a:rPr lang="it-IT" sz="2000" dirty="0"/>
              <a:t>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B0EB001-B7B3-A608-FB7D-E49443ADC449}"/>
              </a:ext>
            </a:extLst>
          </p:cNvPr>
          <p:cNvSpPr txBox="1">
            <a:spLocks/>
          </p:cNvSpPr>
          <p:nvPr/>
        </p:nvSpPr>
        <p:spPr>
          <a:xfrm>
            <a:off x="-5009" y="4011910"/>
            <a:ext cx="9108696" cy="3663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The </a:t>
            </a:r>
            <a:r>
              <a:rPr lang="it-IT" sz="2000" dirty="0" err="1"/>
              <a:t>magnetic</a:t>
            </a:r>
            <a:r>
              <a:rPr lang="it-IT" sz="2000" dirty="0"/>
              <a:t> energy of the 40 T/m quadrupole </a:t>
            </a:r>
            <a:r>
              <a:rPr lang="it-IT" sz="2000" dirty="0" err="1"/>
              <a:t>seems</a:t>
            </a:r>
            <a:r>
              <a:rPr lang="it-IT" sz="2000" dirty="0"/>
              <a:t> </a:t>
            </a:r>
            <a:r>
              <a:rPr lang="it-IT" sz="2000" dirty="0" err="1"/>
              <a:t>too</a:t>
            </a:r>
            <a:r>
              <a:rPr lang="it-IT" sz="2000" dirty="0"/>
              <a:t> high, </a:t>
            </a:r>
            <a:r>
              <a:rPr lang="it-IT" sz="2000" dirty="0" err="1"/>
              <a:t>but</a:t>
            </a:r>
            <a:r>
              <a:rPr lang="it-IT" sz="2000" dirty="0"/>
              <a:t> 35 T/m </a:t>
            </a:r>
            <a:r>
              <a:rPr lang="it-IT" sz="2000" dirty="0" err="1"/>
              <a:t>seems</a:t>
            </a:r>
            <a:r>
              <a:rPr lang="it-IT" sz="2000" dirty="0"/>
              <a:t> </a:t>
            </a:r>
            <a:r>
              <a:rPr lang="it-IT" sz="2000" dirty="0" err="1"/>
              <a:t>reachable</a:t>
            </a:r>
            <a:endParaRPr lang="it-IT" sz="2000" dirty="0"/>
          </a:p>
          <a:p>
            <a:r>
              <a:rPr lang="it-IT" sz="2000" dirty="0"/>
              <a:t>For </a:t>
            </a:r>
            <a:r>
              <a:rPr lang="it-IT" sz="2000" dirty="0" err="1"/>
              <a:t>comparison</a:t>
            </a:r>
            <a:r>
              <a:rPr lang="it-IT" sz="2000" dirty="0"/>
              <a:t>, the </a:t>
            </a:r>
            <a:r>
              <a:rPr lang="it-IT" sz="2000" dirty="0" err="1"/>
              <a:t>magnetic</a:t>
            </a:r>
            <a:r>
              <a:rPr lang="it-IT" sz="2000" dirty="0"/>
              <a:t> energy of the </a:t>
            </a:r>
            <a:r>
              <a:rPr lang="it-IT" sz="2000" dirty="0" err="1"/>
              <a:t>dipoles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about</a:t>
            </a:r>
            <a:r>
              <a:rPr lang="it-IT" sz="2000" dirty="0"/>
              <a:t> 5 kJ/m</a:t>
            </a:r>
          </a:p>
        </p:txBody>
      </p:sp>
      <p:pic>
        <p:nvPicPr>
          <p:cNvPr id="8" name="Picture 26">
            <a:extLst>
              <a:ext uri="{FF2B5EF4-FFF2-40B4-BE49-F238E27FC236}">
                <a16:creationId xmlns:a16="http://schemas.microsoft.com/office/drawing/2014/main" id="{4CB6242F-82D2-3D76-0AE6-3A9250A09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393927"/>
            <a:ext cx="3358024" cy="2326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C24E255-9507-5DF2-A71B-F10DB198B5CF}"/>
                  </a:ext>
                </a:extLst>
              </p:cNvPr>
              <p:cNvSpPr txBox="1"/>
              <p:nvPr/>
            </p:nvSpPr>
            <p:spPr>
              <a:xfrm>
                <a:off x="6333810" y="1050290"/>
                <a:ext cx="21986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𝑔𝑟𝑎𝑑𝐵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=35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it-IT" i="1" dirty="0">
                    <a:latin typeface="Arial Narrow" panose="020B0606020202030204" pitchFamily="34" charset="0"/>
                  </a:rPr>
                  <a:t> </a:t>
                </a:r>
                <a:endParaRPr lang="it-IT" i="1" dirty="0"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C24E255-9507-5DF2-A71B-F10DB198B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10" y="1050290"/>
                <a:ext cx="2198630" cy="369332"/>
              </a:xfrm>
              <a:prstGeom prst="rect">
                <a:avLst/>
              </a:prstGeom>
              <a:blipFill>
                <a:blip r:embed="rId5"/>
                <a:stretch>
                  <a:fillRect l="-831" b="-163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0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95CBA-572A-ACD8-1D81-8AA66C1A1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D756AF5-2E4E-288D-215C-FD56C17D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608" y="195486"/>
            <a:ext cx="6483792" cy="504056"/>
          </a:xfrm>
        </p:spPr>
        <p:txBody>
          <a:bodyPr/>
          <a:lstStyle/>
          <a:p>
            <a:r>
              <a:rPr lang="de-DE" dirty="0" err="1"/>
              <a:t>Conclusions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quadrupole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18">
                <a:extLst>
                  <a:ext uri="{FF2B5EF4-FFF2-40B4-BE49-F238E27FC236}">
                    <a16:creationId xmlns:a16="http://schemas.microsoft.com/office/drawing/2014/main" id="{B1968B2D-8DFE-7291-627E-DE9F3D43F982}"/>
                  </a:ext>
                </a:extLst>
              </p14:cNvPr>
              <p14:cNvContentPartPr/>
              <p14:nvPr/>
            </p14:nvContentPartPr>
            <p14:xfrm>
              <a:off x="8169224" y="2701021"/>
              <a:ext cx="360" cy="360"/>
            </p14:xfrm>
          </p:contentPart>
        </mc:Choice>
        <mc:Fallback xmlns="">
          <p:pic>
            <p:nvPicPr>
              <p:cNvPr id="6" name="Input penna 18">
                <a:extLst>
                  <a:ext uri="{FF2B5EF4-FFF2-40B4-BE49-F238E27FC236}">
                    <a16:creationId xmlns:a16="http://schemas.microsoft.com/office/drawing/2014/main" id="{56294708-27A5-556E-E979-61BCD58AA9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0224" y="269202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EFBE66-4A8F-DEA3-A2EF-169622A3E2A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496" y="936278"/>
            <a:ext cx="8507288" cy="3795712"/>
          </a:xfrm>
        </p:spPr>
        <p:txBody>
          <a:bodyPr/>
          <a:lstStyle/>
          <a:p>
            <a:r>
              <a:rPr lang="en-US" sz="2400" dirty="0"/>
              <a:t>Four different configurations of resistive quadrupole magnets were optimized for three values of the air gap diameter. </a:t>
            </a:r>
          </a:p>
          <a:p>
            <a:r>
              <a:rPr lang="en-US" sz="2400" dirty="0"/>
              <a:t>All optimized configurations achieve the specified field gradient of 30 T/m. Even a higher gradient, up to 35 T/m is attainable without exceedingly high energy and losses.</a:t>
            </a:r>
          </a:p>
          <a:p>
            <a:r>
              <a:rPr lang="en-US" sz="2400" dirty="0"/>
              <a:t>The most suitable configuration in terms of losses is #1 (MAP), in terms of magnetic energy #4 and a tradeoff of loss, magnetic energy and field quality is found for #3.</a:t>
            </a:r>
          </a:p>
          <a:p>
            <a:r>
              <a:rPr lang="en-US" sz="2400" dirty="0"/>
              <a:t>Further investigations are required to reduce the field error.</a:t>
            </a:r>
          </a:p>
        </p:txBody>
      </p:sp>
    </p:spTree>
    <p:extLst>
      <p:ext uri="{BB962C8B-B14F-4D97-AF65-F5344CB8AC3E}">
        <p14:creationId xmlns:p14="http://schemas.microsoft.com/office/powerpoint/2010/main" val="289374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2DEAD-116B-3149-6BCD-546FBF6B0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26603C-537E-4AF7-826B-384A06694C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016794"/>
            <a:ext cx="8003232" cy="3795712"/>
          </a:xfrm>
        </p:spPr>
        <p:txBody>
          <a:bodyPr/>
          <a:lstStyle/>
          <a:p>
            <a:r>
              <a:rPr lang="de-DE" dirty="0"/>
              <a:t>Dipole </a:t>
            </a:r>
            <a:r>
              <a:rPr lang="de-DE" dirty="0" err="1"/>
              <a:t>magnets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endParaRPr lang="de-DE" dirty="0"/>
          </a:p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Quadrupole </a:t>
            </a:r>
            <a:r>
              <a:rPr lang="de-DE" dirty="0" err="1">
                <a:solidFill>
                  <a:schemeClr val="bg2">
                    <a:lumMod val="90000"/>
                  </a:schemeClr>
                </a:solidFill>
              </a:rPr>
              <a:t>magnets</a:t>
            </a: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90000"/>
                  </a:schemeClr>
                </a:solidFill>
              </a:rPr>
              <a:t>optimization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b="1" dirty="0"/>
          </a:p>
          <a:p>
            <a:endParaRPr lang="de-DE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2F99DA-AFB0-9B83-03CE-035414A57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030A349-3DD7-88DA-AF39-E4F478B1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D1724B-286A-FD71-9282-C1ACF554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990" y="921811"/>
            <a:ext cx="1115690" cy="623047"/>
          </a:xfrm>
          <a:prstGeom prst="rect">
            <a:avLst/>
          </a:prstGeom>
        </p:spPr>
      </p:pic>
      <p:pic>
        <p:nvPicPr>
          <p:cNvPr id="8" name="그림 11">
            <a:extLst>
              <a:ext uri="{FF2B5EF4-FFF2-40B4-BE49-F238E27FC236}">
                <a16:creationId xmlns:a16="http://schemas.microsoft.com/office/drawing/2014/main" id="{4A81754B-0E1C-E092-9A97-3124A4C90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30" y="1707654"/>
            <a:ext cx="923566" cy="8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36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990" y="921811"/>
            <a:ext cx="1115690" cy="623047"/>
          </a:xfrm>
          <a:prstGeom prst="rect">
            <a:avLst/>
          </a:prstGeom>
        </p:spPr>
      </p:pic>
      <p:pic>
        <p:nvPicPr>
          <p:cNvPr id="3" name="그림 11">
            <a:extLst>
              <a:ext uri="{FF2B5EF4-FFF2-40B4-BE49-F238E27FC236}">
                <a16:creationId xmlns:a16="http://schemas.microsoft.com/office/drawing/2014/main" id="{2D587D8C-6F56-A52A-C8DC-EE7AFACA8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10" y="845794"/>
            <a:ext cx="779550" cy="7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6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5E34D-5715-95F8-4C33-518113C07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0121A1-B83D-1B3B-CA33-29891FADE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8600" y="6099101"/>
            <a:ext cx="457200" cy="273844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B4A81D-71B6-7F3A-CB7D-FC52EC0E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magnets optimization</a:t>
            </a:r>
            <a:endParaRPr lang="de-DE" dirty="0"/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0ADBD066-8D1D-FC55-EA46-59AFE2B5C537}"/>
              </a:ext>
            </a:extLst>
          </p:cNvPr>
          <p:cNvSpPr txBox="1">
            <a:spLocks/>
          </p:cNvSpPr>
          <p:nvPr/>
        </p:nvSpPr>
        <p:spPr>
          <a:xfrm>
            <a:off x="142470" y="1419622"/>
            <a:ext cx="8461978" cy="9264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Magnet specifications: 1) Magnetic field in the aperture 1.8 T						    		    	      2) Good field region (30 mm * 100 mm) 							   	             3) 1 </a:t>
            </a:r>
            <a:r>
              <a:rPr lang="en-US" sz="2200" dirty="0" err="1"/>
              <a:t>ms</a:t>
            </a:r>
            <a:r>
              <a:rPr lang="en-US" sz="2200" dirty="0"/>
              <a:t> ramp from </a:t>
            </a:r>
            <a:r>
              <a:rPr lang="en-US" sz="2200" dirty="0">
                <a:latin typeface="Symbol" panose="05050102010706020507" pitchFamily="18" charset="2"/>
              </a:rPr>
              <a:t>-</a:t>
            </a:r>
            <a:r>
              <a:rPr lang="en-US" sz="2200" dirty="0"/>
              <a:t>1.8 to + 1.8 T </a:t>
            </a:r>
          </a:p>
          <a:p>
            <a:r>
              <a:rPr lang="de-DE" sz="2200" dirty="0" err="1"/>
              <a:t>Various</a:t>
            </a:r>
            <a:r>
              <a:rPr lang="de-DE" sz="2200" dirty="0"/>
              <a:t> </a:t>
            </a:r>
            <a:r>
              <a:rPr lang="de-DE" sz="2200" dirty="0" err="1"/>
              <a:t>magnet</a:t>
            </a:r>
            <a:r>
              <a:rPr lang="de-DE" sz="2200" dirty="0"/>
              <a:t> </a:t>
            </a:r>
            <a:r>
              <a:rPr lang="de-DE" sz="2200" dirty="0" err="1"/>
              <a:t>configurations</a:t>
            </a:r>
            <a:r>
              <a:rPr lang="de-DE" sz="2200" dirty="0"/>
              <a:t> </a:t>
            </a:r>
            <a:r>
              <a:rPr lang="de-DE" sz="2200" dirty="0" err="1"/>
              <a:t>available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literature</a:t>
            </a:r>
            <a:r>
              <a:rPr lang="de-DE" sz="2200" dirty="0"/>
              <a:t> </a:t>
            </a:r>
            <a:r>
              <a:rPr lang="de-DE" sz="2200" dirty="0" err="1"/>
              <a:t>were</a:t>
            </a:r>
            <a:r>
              <a:rPr lang="de-DE" sz="2200" dirty="0"/>
              <a:t> </a:t>
            </a:r>
            <a:r>
              <a:rPr lang="de-DE" sz="2200" dirty="0" err="1"/>
              <a:t>analyzed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 FEM </a:t>
            </a:r>
            <a:r>
              <a:rPr lang="de-DE" sz="2200" dirty="0" err="1"/>
              <a:t>model</a:t>
            </a:r>
            <a:r>
              <a:rPr lang="de-DE" sz="2200" dirty="0"/>
              <a:t> and a design </a:t>
            </a:r>
            <a:r>
              <a:rPr lang="de-DE" sz="2200" dirty="0" err="1"/>
              <a:t>optimization</a:t>
            </a:r>
            <a:r>
              <a:rPr lang="de-DE" sz="2200" dirty="0"/>
              <a:t> </a:t>
            </a:r>
            <a:r>
              <a:rPr lang="de-DE" sz="2200" dirty="0" err="1"/>
              <a:t>procedure</a:t>
            </a:r>
            <a:endParaRPr lang="de-DE" sz="2200" dirty="0"/>
          </a:p>
          <a:p>
            <a:r>
              <a:rPr lang="de-DE" sz="2200" dirty="0" err="1"/>
              <a:t>Comparison</a:t>
            </a:r>
            <a:r>
              <a:rPr lang="de-DE" sz="2200" dirty="0"/>
              <a:t> </a:t>
            </a:r>
            <a:r>
              <a:rPr lang="de-DE" sz="2200" dirty="0" err="1"/>
              <a:t>made</a:t>
            </a:r>
            <a:r>
              <a:rPr lang="de-DE" sz="2200" dirty="0"/>
              <a:t> in </a:t>
            </a:r>
            <a:r>
              <a:rPr lang="de-DE" sz="2200" dirty="0" err="1"/>
              <a:t>terms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stored</a:t>
            </a:r>
            <a:r>
              <a:rPr lang="de-DE" sz="2200" dirty="0"/>
              <a:t> </a:t>
            </a:r>
            <a:r>
              <a:rPr lang="de-DE" sz="2200" dirty="0" err="1"/>
              <a:t>magnetic</a:t>
            </a:r>
            <a:r>
              <a:rPr lang="de-DE" sz="2200" dirty="0"/>
              <a:t> </a:t>
            </a:r>
            <a:r>
              <a:rPr lang="de-DE" sz="2200" dirty="0" err="1"/>
              <a:t>energy</a:t>
            </a:r>
            <a:r>
              <a:rPr lang="de-DE" sz="2200" dirty="0"/>
              <a:t> (relevant for </a:t>
            </a:r>
            <a:r>
              <a:rPr lang="de-DE" sz="2200" dirty="0" err="1"/>
              <a:t>the</a:t>
            </a:r>
            <a:r>
              <a:rPr lang="de-DE" sz="2200" dirty="0"/>
              <a:t> power </a:t>
            </a:r>
            <a:r>
              <a:rPr lang="de-DE" sz="2200" dirty="0" err="1"/>
              <a:t>supply</a:t>
            </a:r>
            <a:r>
              <a:rPr lang="de-DE" sz="2200" dirty="0"/>
              <a:t> </a:t>
            </a:r>
            <a:r>
              <a:rPr lang="de-DE" sz="2200" dirty="0" err="1"/>
              <a:t>system</a:t>
            </a:r>
            <a:r>
              <a:rPr lang="de-DE" sz="2200" dirty="0"/>
              <a:t>), </a:t>
            </a:r>
            <a:r>
              <a:rPr lang="de-DE" sz="2200" dirty="0" err="1"/>
              <a:t>electrodynamic</a:t>
            </a:r>
            <a:r>
              <a:rPr lang="de-DE" sz="2200" dirty="0"/>
              <a:t> </a:t>
            </a:r>
            <a:r>
              <a:rPr lang="de-DE" sz="2200" dirty="0" err="1"/>
              <a:t>losses</a:t>
            </a:r>
            <a:r>
              <a:rPr lang="de-DE" sz="2200" dirty="0"/>
              <a:t> (relevant for </a:t>
            </a:r>
            <a:r>
              <a:rPr lang="de-DE" sz="2200" dirty="0" err="1"/>
              <a:t>operation</a:t>
            </a:r>
            <a:r>
              <a:rPr lang="de-DE" sz="2200" dirty="0"/>
              <a:t> and environmental </a:t>
            </a:r>
            <a:r>
              <a:rPr lang="de-DE" sz="2200" dirty="0" err="1"/>
              <a:t>costs</a:t>
            </a:r>
            <a:r>
              <a:rPr lang="de-DE" sz="2200" dirty="0"/>
              <a:t>) and </a:t>
            </a:r>
            <a:r>
              <a:rPr lang="de-DE" sz="2200" dirty="0" err="1"/>
              <a:t>field</a:t>
            </a:r>
            <a:r>
              <a:rPr lang="de-DE" sz="2200" dirty="0"/>
              <a:t> </a:t>
            </a:r>
            <a:r>
              <a:rPr lang="de-DE" sz="2200" dirty="0" err="1"/>
              <a:t>quality</a:t>
            </a:r>
            <a:endParaRPr lang="de-DE" sz="2200" b="1" dirty="0"/>
          </a:p>
        </p:txBody>
      </p:sp>
      <p:pic>
        <p:nvPicPr>
          <p:cNvPr id="32" name="그림 11">
            <a:extLst>
              <a:ext uri="{FF2B5EF4-FFF2-40B4-BE49-F238E27FC236}">
                <a16:creationId xmlns:a16="http://schemas.microsoft.com/office/drawing/2014/main" id="{A5698616-C9C7-578F-9680-48E5F051F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28" y="915566"/>
            <a:ext cx="797568" cy="7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6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4C677-2422-91D6-4B6D-A944210E1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C2A269-1803-ADBC-7478-8B1A8AF17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8600" y="6099101"/>
            <a:ext cx="457200" cy="273844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8889850-09DC-504E-1312-3BE1702E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fast-ramped resistive dipoles for the RCS accelerator</a:t>
            </a:r>
            <a:endParaRPr lang="de-DE" dirty="0"/>
          </a:p>
        </p:txBody>
      </p:sp>
      <p:pic>
        <p:nvPicPr>
          <p:cNvPr id="32" name="그림 11">
            <a:extLst>
              <a:ext uri="{FF2B5EF4-FFF2-40B4-BE49-F238E27FC236}">
                <a16:creationId xmlns:a16="http://schemas.microsoft.com/office/drawing/2014/main" id="{8DA54ECD-C05C-822D-68C4-A4D8CB4BC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28" y="915566"/>
            <a:ext cx="797568" cy="769004"/>
          </a:xfrm>
          <a:prstGeom prst="rect">
            <a:avLst/>
          </a:prstGeom>
        </p:spPr>
      </p:pic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7DB0044D-FFFE-52C1-C2BB-4B5B07F608A3}"/>
              </a:ext>
            </a:extLst>
          </p:cNvPr>
          <p:cNvSpPr txBox="1">
            <a:spLocks/>
          </p:cNvSpPr>
          <p:nvPr/>
        </p:nvSpPr>
        <p:spPr>
          <a:xfrm>
            <a:off x="82051" y="1131590"/>
            <a:ext cx="8461978" cy="9264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 this study 3 main configurations were analyzed: H-type magnet, </a:t>
            </a:r>
            <a:r>
              <a:rPr lang="en-US" sz="2000" dirty="0" err="1"/>
              <a:t>Windowframe</a:t>
            </a:r>
            <a:r>
              <a:rPr lang="en-US" sz="2000" dirty="0"/>
              <a:t> magnet, Hourglass magnet (from the US study)</a:t>
            </a:r>
          </a:p>
          <a:p>
            <a:endParaRPr lang="en-US" sz="2000" dirty="0"/>
          </a:p>
        </p:txBody>
      </p:sp>
      <p:pic>
        <p:nvPicPr>
          <p:cNvPr id="93" name="Immagine 92">
            <a:extLst>
              <a:ext uri="{FF2B5EF4-FFF2-40B4-BE49-F238E27FC236}">
                <a16:creationId xmlns:a16="http://schemas.microsoft.com/office/drawing/2014/main" id="{D65D7D07-5B76-4580-B333-D011FECB2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156418"/>
            <a:ext cx="3707904" cy="20692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1" name="Immagine 180">
            <a:extLst>
              <a:ext uri="{FF2B5EF4-FFF2-40B4-BE49-F238E27FC236}">
                <a16:creationId xmlns:a16="http://schemas.microsoft.com/office/drawing/2014/main" id="{82AF612F-1CA0-A39A-C94A-50E1FFF94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637" y="1851670"/>
            <a:ext cx="2863507" cy="1801055"/>
          </a:xfrm>
          <a:prstGeom prst="rect">
            <a:avLst/>
          </a:prstGeom>
        </p:spPr>
      </p:pic>
      <p:pic>
        <p:nvPicPr>
          <p:cNvPr id="262" name="Immagine 261">
            <a:extLst>
              <a:ext uri="{FF2B5EF4-FFF2-40B4-BE49-F238E27FC236}">
                <a16:creationId xmlns:a16="http://schemas.microsoft.com/office/drawing/2014/main" id="{966BED62-CAE2-CEBF-1B66-0AEAE37D57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02" b="-6758"/>
          <a:stretch>
            <a:fillRect/>
          </a:stretch>
        </p:blipFill>
        <p:spPr>
          <a:xfrm>
            <a:off x="0" y="3114678"/>
            <a:ext cx="3127416" cy="21109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3" name="Text Box 11">
            <a:extLst>
              <a:ext uri="{FF2B5EF4-FFF2-40B4-BE49-F238E27FC236}">
                <a16:creationId xmlns:a16="http://schemas.microsoft.com/office/drawing/2014/main" id="{B2380A0B-29AC-91D5-74D2-88A50164E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3579862"/>
            <a:ext cx="2658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170000"/>
              <a:defRPr/>
            </a:pPr>
            <a:r>
              <a:rPr lang="en-US" sz="20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Windowframe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magnet</a:t>
            </a:r>
          </a:p>
        </p:txBody>
      </p:sp>
      <p:sp>
        <p:nvSpPr>
          <p:cNvPr id="266" name="Text Box 11">
            <a:extLst>
              <a:ext uri="{FF2B5EF4-FFF2-40B4-BE49-F238E27FC236}">
                <a16:creationId xmlns:a16="http://schemas.microsoft.com/office/drawing/2014/main" id="{40F72AA1-B3A5-EADA-A50E-1640DA54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293" y="2819712"/>
            <a:ext cx="2658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170000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Hourglass magnet</a:t>
            </a:r>
          </a:p>
        </p:txBody>
      </p:sp>
      <p:sp>
        <p:nvSpPr>
          <p:cNvPr id="267" name="Text Box 11">
            <a:extLst>
              <a:ext uri="{FF2B5EF4-FFF2-40B4-BE49-F238E27FC236}">
                <a16:creationId xmlns:a16="http://schemas.microsoft.com/office/drawing/2014/main" id="{039960BC-DF53-8C09-067A-3B0777FC0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747704"/>
            <a:ext cx="2658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170000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H-type magnet</a:t>
            </a:r>
          </a:p>
        </p:txBody>
      </p:sp>
      <p:sp>
        <p:nvSpPr>
          <p:cNvPr id="268" name="Text Box 11">
            <a:extLst>
              <a:ext uri="{FF2B5EF4-FFF2-40B4-BE49-F238E27FC236}">
                <a16:creationId xmlns:a16="http://schemas.microsoft.com/office/drawing/2014/main" id="{E7C15247-E6A7-2C0B-F25F-8896603D6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124" y="4794469"/>
            <a:ext cx="2658816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170000"/>
              <a:defRPr/>
            </a:pPr>
            <a:endParaRPr lang="en-US" sz="2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1" name="Inhaltsplatzhalter 1">
            <a:extLst>
              <a:ext uri="{FF2B5EF4-FFF2-40B4-BE49-F238E27FC236}">
                <a16:creationId xmlns:a16="http://schemas.microsoft.com/office/drawing/2014/main" id="{DBEDBEFD-EF1E-0CCC-6F36-01B6245B4D3B}"/>
              </a:ext>
            </a:extLst>
          </p:cNvPr>
          <p:cNvSpPr txBox="1">
            <a:spLocks/>
          </p:cNvSpPr>
          <p:nvPr/>
        </p:nvSpPr>
        <p:spPr>
          <a:xfrm>
            <a:off x="6332968" y="2139702"/>
            <a:ext cx="2559512" cy="6369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 dirty="0">
                <a:solidFill>
                  <a:srgbClr val="FF0000"/>
                </a:solidFill>
              </a:rPr>
              <a:t>J. S. Berg, H. Witte, “Pulsed synchrotrons for very </a:t>
            </a:r>
            <a:r>
              <a:rPr lang="en-US" sz="1200" dirty="0" err="1">
                <a:solidFill>
                  <a:srgbClr val="FF0000"/>
                </a:solidFill>
              </a:rPr>
              <a:t>rapi</a:t>
            </a:r>
            <a:r>
              <a:rPr lang="en-US" sz="1200" dirty="0">
                <a:solidFill>
                  <a:srgbClr val="FF0000"/>
                </a:solidFill>
              </a:rPr>
              <a:t> acceleration”, AIP Conference Proceedings 1777, 100002 (2016)</a:t>
            </a:r>
          </a:p>
        </p:txBody>
      </p:sp>
    </p:spTree>
    <p:extLst>
      <p:ext uri="{BB962C8B-B14F-4D97-AF65-F5344CB8AC3E}">
        <p14:creationId xmlns:p14="http://schemas.microsoft.com/office/powerpoint/2010/main" val="161461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94B11-A1FB-9D65-E8B9-C7702D3BF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7A2AF92-1331-76CD-C29E-C7CB2043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8600" y="6099101"/>
            <a:ext cx="457200" cy="273844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54593C-14CB-D3B7-1398-42BF9C32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fast-ramped resistive dipoles for the RCS accelerator</a:t>
            </a:r>
            <a:endParaRPr lang="de-DE" dirty="0"/>
          </a:p>
        </p:txBody>
      </p:sp>
      <p:pic>
        <p:nvPicPr>
          <p:cNvPr id="13" name="그림 11">
            <a:extLst>
              <a:ext uri="{FF2B5EF4-FFF2-40B4-BE49-F238E27FC236}">
                <a16:creationId xmlns:a16="http://schemas.microsoft.com/office/drawing/2014/main" id="{D1BB2F88-2E4C-A56F-EAB1-61012C02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28" y="915566"/>
            <a:ext cx="797568" cy="769004"/>
          </a:xfrm>
          <a:prstGeom prst="rect">
            <a:avLst/>
          </a:prstGeom>
        </p:spPr>
      </p:pic>
      <p:sp>
        <p:nvSpPr>
          <p:cNvPr id="19" name="Text Box 11">
            <a:extLst>
              <a:ext uri="{FF2B5EF4-FFF2-40B4-BE49-F238E27FC236}">
                <a16:creationId xmlns:a16="http://schemas.microsoft.com/office/drawing/2014/main" id="{F84B30FF-611B-B68A-E402-3376025B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00" y="987574"/>
            <a:ext cx="80604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170000"/>
              <a:buFont typeface="Wingdings" pitchFamily="2" charset="2"/>
              <a:buChar char="§"/>
              <a:defRPr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H-type magnet</a:t>
            </a:r>
          </a:p>
          <a:p>
            <a:pPr algn="just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170000"/>
              <a:defRPr/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6784094-6781-CE5E-82B5-CF01A3BB4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28" y="1439389"/>
            <a:ext cx="7772400" cy="38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4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0C1B2-3E4D-AC4B-3AA0-5D62FBE5A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FF6EE2-B06B-B440-EFD4-A237EC768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8600" y="6099101"/>
            <a:ext cx="457200" cy="273844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B0CA665-222B-C95D-5365-B7A6D82A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fast-ramped resistive dipoles for the RCS accelerator</a:t>
            </a:r>
            <a:endParaRPr lang="de-DE" dirty="0"/>
          </a:p>
        </p:txBody>
      </p:sp>
      <p:pic>
        <p:nvPicPr>
          <p:cNvPr id="13" name="그림 11">
            <a:extLst>
              <a:ext uri="{FF2B5EF4-FFF2-40B4-BE49-F238E27FC236}">
                <a16:creationId xmlns:a16="http://schemas.microsoft.com/office/drawing/2014/main" id="{5AE7C4E0-A7AC-9CAE-EBAF-F05C66B6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28" y="915566"/>
            <a:ext cx="797568" cy="76900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0DD3C83-1DB0-9389-C97B-2B28412CE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7" y="1368152"/>
            <a:ext cx="7869919" cy="3795886"/>
          </a:xfrm>
          <a:prstGeom prst="rect">
            <a:avLst/>
          </a:prstGeom>
        </p:spPr>
      </p:pic>
      <p:sp>
        <p:nvSpPr>
          <p:cNvPr id="19" name="Text Box 11">
            <a:extLst>
              <a:ext uri="{FF2B5EF4-FFF2-40B4-BE49-F238E27FC236}">
                <a16:creationId xmlns:a16="http://schemas.microsoft.com/office/drawing/2014/main" id="{7731B47B-7F7D-B8E0-10FC-7E2F9BC72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00" y="987574"/>
            <a:ext cx="806042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170000"/>
              <a:buFont typeface="Wingdings" pitchFamily="2" charset="2"/>
              <a:buChar char="§"/>
              <a:defRPr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Hourglass magnet</a:t>
            </a:r>
          </a:p>
          <a:p>
            <a:pPr algn="just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170000"/>
              <a:defRPr/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8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5E34D-5715-95F8-4C33-518113C07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0121A1-B83D-1B3B-CA33-29891FADE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8600" y="6099101"/>
            <a:ext cx="457200" cy="273844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B4A81D-71B6-7F3A-CB7D-FC52EC0E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fast-ramped resistive dipoles for the RCS accelerator</a:t>
            </a:r>
            <a:endParaRPr lang="de-DE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A4CD2D9-FE32-A6AF-4307-D19C176C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56" y="1013169"/>
            <a:ext cx="7858744" cy="383141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9EA25D0-7E8B-4920-1913-F15E703A3C63}"/>
              </a:ext>
            </a:extLst>
          </p:cNvPr>
          <p:cNvSpPr/>
          <p:nvPr/>
        </p:nvSpPr>
        <p:spPr>
          <a:xfrm>
            <a:off x="2850029" y="3241689"/>
            <a:ext cx="2520280" cy="1656184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A1282D4-8E8E-E66B-3543-B60E4F18D476}"/>
              </a:ext>
            </a:extLst>
          </p:cNvPr>
          <p:cNvSpPr/>
          <p:nvPr/>
        </p:nvSpPr>
        <p:spPr>
          <a:xfrm>
            <a:off x="179512" y="1131590"/>
            <a:ext cx="2520280" cy="1656184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2C45A4CA-5CF7-C7AA-5E91-836EA9704A62}"/>
              </a:ext>
            </a:extLst>
          </p:cNvPr>
          <p:cNvSpPr txBox="1">
            <a:spLocks/>
          </p:cNvSpPr>
          <p:nvPr/>
        </p:nvSpPr>
        <p:spPr>
          <a:xfrm>
            <a:off x="2915816" y="2715766"/>
            <a:ext cx="6048672" cy="4726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err="1"/>
              <a:t>Selected</a:t>
            </a:r>
            <a:r>
              <a:rPr lang="it-IT" sz="2400" dirty="0"/>
              <a:t> </a:t>
            </a:r>
            <a:r>
              <a:rPr lang="it-IT" sz="2400" dirty="0" err="1"/>
              <a:t>configurations</a:t>
            </a:r>
            <a:r>
              <a:rPr lang="it-IT" sz="2400" dirty="0"/>
              <a:t> (low energy and </a:t>
            </a:r>
            <a:r>
              <a:rPr lang="it-IT" sz="2400" dirty="0" err="1"/>
              <a:t>losses</a:t>
            </a:r>
            <a:r>
              <a:rPr lang="it-IT" sz="2400" dirty="0"/>
              <a:t>)</a:t>
            </a:r>
            <a:endParaRPr lang="de-DE" sz="2400" b="1" dirty="0"/>
          </a:p>
        </p:txBody>
      </p:sp>
      <p:sp>
        <p:nvSpPr>
          <p:cNvPr id="10" name="Freccia in su 9">
            <a:extLst>
              <a:ext uri="{FF2B5EF4-FFF2-40B4-BE49-F238E27FC236}">
                <a16:creationId xmlns:a16="http://schemas.microsoft.com/office/drawing/2014/main" id="{7B65BD07-11C6-B0D8-9FF6-DAB67EC83A7E}"/>
              </a:ext>
            </a:extLst>
          </p:cNvPr>
          <p:cNvSpPr/>
          <p:nvPr/>
        </p:nvSpPr>
        <p:spPr>
          <a:xfrm rot="17607592">
            <a:off x="2560923" y="2572775"/>
            <a:ext cx="216024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su 11">
            <a:extLst>
              <a:ext uri="{FF2B5EF4-FFF2-40B4-BE49-F238E27FC236}">
                <a16:creationId xmlns:a16="http://schemas.microsoft.com/office/drawing/2014/main" id="{540CE923-F37A-AAE4-6CCB-9CD910BBDB73}"/>
              </a:ext>
            </a:extLst>
          </p:cNvPr>
          <p:cNvSpPr/>
          <p:nvPr/>
        </p:nvSpPr>
        <p:spPr>
          <a:xfrm rot="11129527">
            <a:off x="3167843" y="3166959"/>
            <a:ext cx="216024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그림 11">
            <a:extLst>
              <a:ext uri="{FF2B5EF4-FFF2-40B4-BE49-F238E27FC236}">
                <a16:creationId xmlns:a16="http://schemas.microsoft.com/office/drawing/2014/main" id="{A82E171F-0612-5C6C-0889-7AF5E3C00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28" y="915566"/>
            <a:ext cx="797568" cy="7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2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48FC1-C3FA-83A0-AFF3-E6F6FA6BB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BDACF65-6EA2-6E65-1405-9240DDC5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8600" y="6099101"/>
            <a:ext cx="457200" cy="273844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5EE26C-0793-9DF7-7E7C-1BCB536B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fast-ramped resistive dipoles for the RCS accelerator</a:t>
            </a:r>
            <a:endParaRPr lang="de-DE" dirty="0"/>
          </a:p>
        </p:txBody>
      </p:sp>
      <p:pic>
        <p:nvPicPr>
          <p:cNvPr id="32" name="그림 11">
            <a:extLst>
              <a:ext uri="{FF2B5EF4-FFF2-40B4-BE49-F238E27FC236}">
                <a16:creationId xmlns:a16="http://schemas.microsoft.com/office/drawing/2014/main" id="{7B7B03DD-5151-AE2D-CAEC-E6F05A9DB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28" y="915566"/>
            <a:ext cx="797568" cy="7690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3FDED3F-485C-04C0-927A-DADBA84D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43991"/>
            <a:ext cx="6781800" cy="3615991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F9A1B0D-FEDF-7491-8A52-B80B8B812A0C}"/>
              </a:ext>
            </a:extLst>
          </p:cNvPr>
          <p:cNvSpPr txBox="1">
            <a:spLocks/>
          </p:cNvSpPr>
          <p:nvPr/>
        </p:nvSpPr>
        <p:spPr>
          <a:xfrm>
            <a:off x="362668" y="4659982"/>
            <a:ext cx="80257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M. Breschi, et al., “Comparative Analysis of Resistive Dipole Accelerator Magnets for a Muon Collider”, IEEE Trans. Appl. </a:t>
            </a:r>
            <a:r>
              <a:rPr lang="en-US" sz="1200" dirty="0" err="1">
                <a:solidFill>
                  <a:srgbClr val="FF0000"/>
                </a:solidFill>
              </a:rPr>
              <a:t>Supercond</a:t>
            </a:r>
            <a:r>
              <a:rPr lang="en-US" sz="1200" dirty="0">
                <a:solidFill>
                  <a:srgbClr val="FF0000"/>
                </a:solidFill>
              </a:rPr>
              <a:t>., vol. 34, n. 5, Art. No. 4003305, 2024</a:t>
            </a:r>
          </a:p>
        </p:txBody>
      </p:sp>
    </p:spTree>
    <p:extLst>
      <p:ext uri="{BB962C8B-B14F-4D97-AF65-F5344CB8AC3E}">
        <p14:creationId xmlns:p14="http://schemas.microsoft.com/office/powerpoint/2010/main" val="693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52EC5-746B-D009-3437-CE1933EB2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A8B097-0DED-1DFE-69BB-3001A32A9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8600" y="6099101"/>
            <a:ext cx="457200" cy="273844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CFA1414-AE44-F0FE-3C52-5CD34798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H-type </a:t>
            </a:r>
            <a:r>
              <a:rPr lang="de-DE" dirty="0" err="1"/>
              <a:t>magnet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83F892-7D60-747A-01B3-A9F9D314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14" y="921811"/>
            <a:ext cx="1115690" cy="623047"/>
          </a:xfrm>
          <a:prstGeom prst="rect">
            <a:avLst/>
          </a:prstGeom>
        </p:spPr>
      </p:pic>
      <p:pic>
        <p:nvPicPr>
          <p:cNvPr id="60" name="그림 11">
            <a:extLst>
              <a:ext uri="{FF2B5EF4-FFF2-40B4-BE49-F238E27FC236}">
                <a16:creationId xmlns:a16="http://schemas.microsoft.com/office/drawing/2014/main" id="{61877A6F-853A-1D9E-5CA1-1973F30FE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86" y="1635646"/>
            <a:ext cx="779550" cy="75163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402B48B2-C46A-84FE-0E64-9A4EDFF9D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860549"/>
            <a:ext cx="7260618" cy="43754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8" name="Inhaltsplatzhalter 1">
            <a:extLst>
              <a:ext uri="{FF2B5EF4-FFF2-40B4-BE49-F238E27FC236}">
                <a16:creationId xmlns:a16="http://schemas.microsoft.com/office/drawing/2014/main" id="{198C5424-15BF-F61E-C4E2-723DD0766DDF}"/>
              </a:ext>
            </a:extLst>
          </p:cNvPr>
          <p:cNvSpPr txBox="1">
            <a:spLocks/>
          </p:cNvSpPr>
          <p:nvPr/>
        </p:nvSpPr>
        <p:spPr>
          <a:xfrm>
            <a:off x="-36512" y="843558"/>
            <a:ext cx="5400600" cy="9264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To reduce the computation time wrt the FEM model, an equivalent circuit model of the H-type magnet was developed</a:t>
            </a:r>
            <a:endParaRPr lang="de-DE" sz="2000" dirty="0"/>
          </a:p>
          <a:p>
            <a:r>
              <a:rPr lang="de-DE" sz="2000" dirty="0"/>
              <a:t>The </a:t>
            </a:r>
            <a:r>
              <a:rPr lang="de-DE" sz="2000" dirty="0" err="1"/>
              <a:t>circuit</a:t>
            </a:r>
            <a:r>
              <a:rPr lang="de-DE" sz="2000" dirty="0"/>
              <a:t> was </a:t>
            </a:r>
            <a:r>
              <a:rPr lang="de-DE" sz="2000" dirty="0" err="1"/>
              <a:t>solved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mesh</a:t>
            </a:r>
            <a:r>
              <a:rPr lang="de-DE" sz="2000" dirty="0"/>
              <a:t> </a:t>
            </a:r>
            <a:r>
              <a:rPr lang="de-DE" sz="2000" dirty="0" err="1"/>
              <a:t>analysis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65047351"/>
      </p:ext>
    </p:extLst>
  </p:cSld>
  <p:clrMapOvr>
    <a:masterClrMapping/>
  </p:clrMapOvr>
</p:sld>
</file>

<file path=ppt/theme/theme1.xml><?xml version="1.0" encoding="utf-8"?>
<a:theme xmlns:a="http://schemas.openxmlformats.org/drawingml/2006/main" name="1_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2124</TotalTime>
  <Words>1129</Words>
  <Application>Microsoft Office PowerPoint</Application>
  <PresentationFormat>On-screen Show (16:9)</PresentationFormat>
  <Paragraphs>171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Cambria Math</vt:lpstr>
      <vt:lpstr>Symbol</vt:lpstr>
      <vt:lpstr>Wingdings</vt:lpstr>
      <vt:lpstr>1_IMCC - 1</vt:lpstr>
      <vt:lpstr>RCS power system and magnets  Seminar Series for the National Lab Muon Accelerator Study Group</vt:lpstr>
      <vt:lpstr>Outline</vt:lpstr>
      <vt:lpstr>Dipole magnets optimization</vt:lpstr>
      <vt:lpstr>Design of fast-ramped resistive dipoles for the RCS accelerator</vt:lpstr>
      <vt:lpstr>Design of fast-ramped resistive dipoles for the RCS accelerator</vt:lpstr>
      <vt:lpstr>Design of fast-ramped resistive dipoles for the RCS accelerator</vt:lpstr>
      <vt:lpstr>Design of fast-ramped resistive dipoles for the RCS accelerator</vt:lpstr>
      <vt:lpstr>Design of fast-ramped resistive dipoles for the RCS accelerator</vt:lpstr>
      <vt:lpstr>Magnetic circuit model of the H-type magnet</vt:lpstr>
      <vt:lpstr>Magnetic circuit model of the H-type magnet</vt:lpstr>
      <vt:lpstr>Outline</vt:lpstr>
      <vt:lpstr>Analyzed quadrupole configurations            (1/3)</vt:lpstr>
      <vt:lpstr>Analyzed quadrupole configurations            (2/3)</vt:lpstr>
      <vt:lpstr>Analyzed quadrupole configurations            (3/3)</vt:lpstr>
      <vt:lpstr>Field map and results of Configuration #1  </vt:lpstr>
      <vt:lpstr>Results of Configurations #2, #3, #4</vt:lpstr>
      <vt:lpstr>Comparison of the different configurations</vt:lpstr>
      <vt:lpstr>Study of higher gradients for Configuration #3</vt:lpstr>
      <vt:lpstr>Conclusions for the quadrupole studies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Dominik Moll</dc:creator>
  <cp:lastModifiedBy>Fulvio Boattini</cp:lastModifiedBy>
  <cp:revision>961</cp:revision>
  <dcterms:created xsi:type="dcterms:W3CDTF">2021-05-17T12:13:58Z</dcterms:created>
  <dcterms:modified xsi:type="dcterms:W3CDTF">2026-03-16T10:07:10Z</dcterms:modified>
</cp:coreProperties>
</file>