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
  </p:notesMasterIdLst>
  <p:sldIdLst>
    <p:sldId id="410" r:id="rId2"/>
    <p:sldId id="390" r:id="rId3"/>
    <p:sldId id="415" r:id="rId4"/>
    <p:sldId id="414" r:id="rId5"/>
    <p:sldId id="419" r:id="rId6"/>
    <p:sldId id="393"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FF"/>
    <a:srgbClr val="0043D9"/>
    <a:srgbClr val="FF383E"/>
    <a:srgbClr val="FFC000"/>
    <a:srgbClr val="A5A5A5"/>
    <a:srgbClr val="ED7D31"/>
    <a:srgbClr val="5B9BD5"/>
    <a:srgbClr val="EE19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84" autoAdjust="0"/>
    <p:restoredTop sz="88231" autoAdjust="0"/>
  </p:normalViewPr>
  <p:slideViewPr>
    <p:cSldViewPr snapToGrid="0">
      <p:cViewPr varScale="1">
        <p:scale>
          <a:sx n="150" d="100"/>
          <a:sy n="150" d="100"/>
        </p:scale>
        <p:origin x="114" y="24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A3834-CADF-4BB8-9425-32B6FC6E6DE9}"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D972E-0056-4BF1-90FE-D1ABF2EF4DC0}" type="slidenum">
              <a:rPr lang="en-US" smtClean="0"/>
              <a:t>‹#›</a:t>
            </a:fld>
            <a:endParaRPr lang="en-US"/>
          </a:p>
        </p:txBody>
      </p:sp>
    </p:spTree>
    <p:extLst>
      <p:ext uri="{BB962C8B-B14F-4D97-AF65-F5344CB8AC3E}">
        <p14:creationId xmlns:p14="http://schemas.microsoft.com/office/powerpoint/2010/main" val="382797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7B95C-E778-2937-054F-D5236B467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38CBA-435E-1C0F-D5BF-E875FB0AE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C51BE-CDC9-5CF8-2734-B880B2E863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FAB507-56BF-9A28-8D4E-351BA2DA0288}"/>
              </a:ext>
            </a:extLst>
          </p:cNvPr>
          <p:cNvSpPr>
            <a:spLocks noGrp="1"/>
          </p:cNvSpPr>
          <p:nvPr>
            <p:ph type="sldNum" sz="quarter" idx="5"/>
          </p:nvPr>
        </p:nvSpPr>
        <p:spPr/>
        <p:txBody>
          <a:bodyPr/>
          <a:lstStyle/>
          <a:p>
            <a:fld id="{CCCD972E-0056-4BF1-90FE-D1ABF2EF4DC0}" type="slidenum">
              <a:rPr lang="en-US" smtClean="0"/>
              <a:t>1</a:t>
            </a:fld>
            <a:endParaRPr lang="en-US"/>
          </a:p>
        </p:txBody>
      </p:sp>
    </p:spTree>
    <p:extLst>
      <p:ext uri="{BB962C8B-B14F-4D97-AF65-F5344CB8AC3E}">
        <p14:creationId xmlns:p14="http://schemas.microsoft.com/office/powerpoint/2010/main" val="2976636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pic>
        <p:nvPicPr>
          <p:cNvPr id="22" name="Image 8" descr="MUON-Slide-graphBase-pagebottom.jpg">
            <a:extLst>
              <a:ext uri="{FF2B5EF4-FFF2-40B4-BE49-F238E27FC236}">
                <a16:creationId xmlns:a16="http://schemas.microsoft.com/office/drawing/2014/main" id="{B6225800-B930-FB56-9EDD-E421D45C78B4}"/>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202015"/>
            <a:ext cx="12189822" cy="663982"/>
          </a:xfrm>
          <a:prstGeom prst="rect">
            <a:avLst/>
          </a:prstGeom>
        </p:spPr>
      </p:pic>
      <p:sp>
        <p:nvSpPr>
          <p:cNvPr id="16" name="Segnaposto testo 2">
            <a:extLst>
              <a:ext uri="{FF2B5EF4-FFF2-40B4-BE49-F238E27FC236}">
                <a16:creationId xmlns:a16="http://schemas.microsoft.com/office/drawing/2014/main" id="{497CAC99-CE2D-C668-9482-6D18316DB82F}"/>
              </a:ext>
            </a:extLst>
          </p:cNvPr>
          <p:cNvSpPr>
            <a:spLocks noGrp="1"/>
          </p:cNvSpPr>
          <p:nvPr>
            <p:ph idx="1" hasCustomPrompt="1"/>
          </p:nvPr>
        </p:nvSpPr>
        <p:spPr>
          <a:xfrm>
            <a:off x="838200" y="1260000"/>
            <a:ext cx="10515600" cy="4916963"/>
          </a:xfrm>
          <a:prstGeom prst="rect">
            <a:avLst/>
          </a:prstGeom>
        </p:spPr>
        <p:txBody>
          <a:bodyPr vert="horz" lIns="91440" tIns="45720" rIns="91440" bIns="45720" rtlCol="0">
            <a:normAutofit/>
          </a:bodyPr>
          <a:lstStyle>
            <a:lvl1pPr marL="320040" indent="-320040">
              <a:buClr>
                <a:srgbClr val="FF0000"/>
              </a:buClr>
              <a:buFont typeface="Wingdings" panose="05000000000000000000" pitchFamily="2" charset="2"/>
              <a:buChar char="§"/>
              <a:defRPr lang="it-IT" sz="36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77240" indent="-320040">
              <a:buClr>
                <a:srgbClr val="FF0000"/>
              </a:buClr>
              <a:buFont typeface="Wingdings" panose="05000000000000000000" pitchFamily="2" charset="2"/>
              <a:buChar char="§"/>
              <a:defRPr lang="it-IT" sz="32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buClr>
                <a:srgbClr val="FF0000"/>
              </a:buClr>
              <a:buFont typeface="Wingdings" panose="05000000000000000000" pitchFamily="2" charset="2"/>
              <a:buChar char="§"/>
              <a:defRPr lang="it-IT" sz="28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buClr>
                <a:srgbClr val="FF0000"/>
              </a:buClr>
              <a:buFont typeface="Wingdings" panose="05000000000000000000" pitchFamily="2" charset="2"/>
              <a:buChar char="§"/>
              <a:defRPr lang="it-IT" sz="24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buClr>
                <a:srgbClr val="FF0000"/>
              </a:buClr>
              <a:buFont typeface="Wingdings" panose="05000000000000000000" pitchFamily="2" charset="2"/>
              <a:buChar char="§"/>
              <a:defRPr lang="en-GB" sz="18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it-IT" dirty="0"/>
              <a:t>Select to </a:t>
            </a:r>
            <a:r>
              <a:rPr lang="it-IT" dirty="0" err="1"/>
              <a:t>modify</a:t>
            </a:r>
            <a:r>
              <a:rPr lang="it-IT" dirty="0"/>
              <a:t> styles </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a:t>Fifth </a:t>
            </a:r>
            <a:r>
              <a:rPr lang="it-IT" dirty="0" err="1"/>
              <a:t>level</a:t>
            </a:r>
            <a:endParaRPr lang="en-GB" dirty="0"/>
          </a:p>
        </p:txBody>
      </p:sp>
      <p:sp>
        <p:nvSpPr>
          <p:cNvPr id="17" name="Segnaposto data 3">
            <a:extLst>
              <a:ext uri="{FF2B5EF4-FFF2-40B4-BE49-F238E27FC236}">
                <a16:creationId xmlns:a16="http://schemas.microsoft.com/office/drawing/2014/main" id="{6A474FD9-F076-E648-1C70-BF4EE7BB1F21}"/>
              </a:ext>
            </a:extLst>
          </p:cNvPr>
          <p:cNvSpPr>
            <a:spLocks noGrp="1" noRot="1" noMove="1" noResize="1" noEditPoints="1" noAdjustHandles="1" noChangeArrowheads="1" noChangeShapeType="1"/>
          </p:cNvSpPr>
          <p:nvPr>
            <p:ph type="dt" sz="half" idx="2"/>
          </p:nvPr>
        </p:nvSpPr>
        <p:spPr>
          <a:xfrm>
            <a:off x="735496" y="6393928"/>
            <a:ext cx="2845904" cy="365125"/>
          </a:xfrm>
          <a:prstGeom prst="rect">
            <a:avLst/>
          </a:prstGeom>
        </p:spPr>
        <p:txBody>
          <a:bodyPr vert="horz" lIns="91440" tIns="45720" rIns="91440" bIns="45720" rtlCol="0" anchor="ctr"/>
          <a:lstStyle>
            <a:lvl1pPr algn="l">
              <a:defRPr lang="en-US" sz="1200" kern="1200" smtClean="0">
                <a:solidFill>
                  <a:schemeClr val="tx1">
                    <a:tint val="75000"/>
                  </a:schemeClr>
                </a:solidFill>
                <a:latin typeface="+mn-lt"/>
                <a:ea typeface="+mn-ea"/>
                <a:cs typeface="+mn-cs"/>
              </a:defRPr>
            </a:lvl1pPr>
          </a:lstStyle>
          <a:p>
            <a:fld id="{7404C28E-3835-4CAE-A18C-DDD38CD5C178}" type="datetime3">
              <a:rPr lang="en-US" smtClean="0"/>
              <a:t>16 March 2026</a:t>
            </a:fld>
            <a:endParaRPr lang="en-GB" dirty="0"/>
          </a:p>
        </p:txBody>
      </p:sp>
      <p:sp>
        <p:nvSpPr>
          <p:cNvPr id="19" name="Segnaposto numero diapositiva 5">
            <a:extLst>
              <a:ext uri="{FF2B5EF4-FFF2-40B4-BE49-F238E27FC236}">
                <a16:creationId xmlns:a16="http://schemas.microsoft.com/office/drawing/2014/main" id="{B39162C5-9BC6-7F5F-4512-CDC3408B283E}"/>
              </a:ext>
            </a:extLst>
          </p:cNvPr>
          <p:cNvSpPr>
            <a:spLocks noGrp="1" noRot="1" noMove="1" noResize="1" noEditPoints="1" noAdjustHandles="1" noChangeArrowheads="1" noChangeShapeType="1"/>
          </p:cNvSpPr>
          <p:nvPr>
            <p:ph type="sldNum" sz="quarter" idx="4"/>
          </p:nvPr>
        </p:nvSpPr>
        <p:spPr>
          <a:xfrm>
            <a:off x="8591811" y="6356350"/>
            <a:ext cx="2743200" cy="365125"/>
          </a:xfrm>
          <a:prstGeom prst="rect">
            <a:avLst/>
          </a:prstGeom>
        </p:spPr>
        <p:txBody>
          <a:bodyPr vert="horz" lIns="91440" tIns="45720" rIns="91440" bIns="45720" rtlCol="0" anchor="ctr"/>
          <a:lstStyle>
            <a:lvl1pPr algn="r">
              <a:defRPr sz="1200" b="1">
                <a:solidFill>
                  <a:schemeClr val="bg1">
                    <a:lumMod val="95000"/>
                  </a:schemeClr>
                </a:solidFill>
              </a:defRPr>
            </a:lvl1pPr>
          </a:lstStyle>
          <a:p>
            <a:fld id="{A16AB2F8-5338-F742-A59E-35F5B82165E6}" type="slidenum">
              <a:rPr lang="en-GB" smtClean="0"/>
              <a:pPr/>
              <a:t>‹#›</a:t>
            </a:fld>
            <a:endParaRPr lang="en-GB" dirty="0"/>
          </a:p>
        </p:txBody>
      </p:sp>
      <p:pic>
        <p:nvPicPr>
          <p:cNvPr id="2" name="Image 85" descr="MCC-inernational-finalV01.png">
            <a:extLst>
              <a:ext uri="{FF2B5EF4-FFF2-40B4-BE49-F238E27FC236}">
                <a16:creationId xmlns:a16="http://schemas.microsoft.com/office/drawing/2014/main" id="{FA1E9B68-C5BB-B40D-6373-05E9B70C11B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58807" cy="1260000"/>
          </a:xfrm>
          <a:prstGeom prst="rect">
            <a:avLst/>
          </a:prstGeom>
        </p:spPr>
      </p:pic>
      <p:sp>
        <p:nvSpPr>
          <p:cNvPr id="4" name="Titolo 1">
            <a:extLst>
              <a:ext uri="{FF2B5EF4-FFF2-40B4-BE49-F238E27FC236}">
                <a16:creationId xmlns:a16="http://schemas.microsoft.com/office/drawing/2014/main" id="{088F58E1-5B85-E45C-9ADA-B79659903AF6}"/>
              </a:ext>
            </a:extLst>
          </p:cNvPr>
          <p:cNvSpPr>
            <a:spLocks noGrp="1"/>
          </p:cNvSpPr>
          <p:nvPr>
            <p:ph type="title" hasCustomPrompt="1"/>
          </p:nvPr>
        </p:nvSpPr>
        <p:spPr>
          <a:xfrm>
            <a:off x="1259994" y="308170"/>
            <a:ext cx="9553371" cy="681159"/>
          </a:xfrm>
          <a:prstGeom prst="rect">
            <a:avLst/>
          </a:prstGeom>
        </p:spPr>
        <p:txBody>
          <a:bodyPr>
            <a:noAutofit/>
          </a:bodyPr>
          <a:lstStyle>
            <a:lvl1pPr algn="ctr">
              <a:defRPr lang="en-GB" sz="4400" b="1" kern="1200" cap="small" dirty="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it-IT" sz="4000" dirty="0"/>
              <a:t>TITLE</a:t>
            </a:r>
            <a:endParaRPr lang="en-GB" sz="4000" dirty="0"/>
          </a:p>
        </p:txBody>
      </p:sp>
      <p:sp>
        <p:nvSpPr>
          <p:cNvPr id="7" name="Date Placeholder 2">
            <a:extLst>
              <a:ext uri="{FF2B5EF4-FFF2-40B4-BE49-F238E27FC236}">
                <a16:creationId xmlns:a16="http://schemas.microsoft.com/office/drawing/2014/main" id="{36A425A5-E202-730C-E988-F0D493B28D49}"/>
              </a:ext>
            </a:extLst>
          </p:cNvPr>
          <p:cNvSpPr txBox="1">
            <a:spLocks/>
          </p:cNvSpPr>
          <p:nvPr userDrawn="1"/>
        </p:nvSpPr>
        <p:spPr>
          <a:xfrm>
            <a:off x="735496" y="6546328"/>
            <a:ext cx="2998304"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5" name="Footer Placeholder 3">
            <a:extLst>
              <a:ext uri="{FF2B5EF4-FFF2-40B4-BE49-F238E27FC236}">
                <a16:creationId xmlns:a16="http://schemas.microsoft.com/office/drawing/2014/main" id="{3502DF86-BCC2-6C4F-811D-421817A93AF9}"/>
              </a:ext>
            </a:extLst>
          </p:cNvPr>
          <p:cNvSpPr txBox="1">
            <a:spLocks/>
          </p:cNvSpPr>
          <p:nvPr userDrawn="1"/>
        </p:nvSpPr>
        <p:spPr>
          <a:xfrm>
            <a:off x="4141304" y="5362927"/>
            <a:ext cx="41148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 name="Date Placeholder 2">
            <a:extLst>
              <a:ext uri="{FF2B5EF4-FFF2-40B4-BE49-F238E27FC236}">
                <a16:creationId xmlns:a16="http://schemas.microsoft.com/office/drawing/2014/main" id="{E2F0AE32-5762-9601-80C5-0370FF74A8CB}"/>
              </a:ext>
            </a:extLst>
          </p:cNvPr>
          <p:cNvSpPr txBox="1">
            <a:spLocks/>
          </p:cNvSpPr>
          <p:nvPr userDrawn="1"/>
        </p:nvSpPr>
        <p:spPr>
          <a:xfrm>
            <a:off x="838200" y="5362927"/>
            <a:ext cx="3179556"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b="1" dirty="0">
              <a:solidFill>
                <a:schemeClr val="bg1"/>
              </a:solidFill>
            </a:endParaRPr>
          </a:p>
        </p:txBody>
      </p:sp>
      <p:pic>
        <p:nvPicPr>
          <p:cNvPr id="8" name="Picture 8" descr="A blue logo with a black background">
            <a:extLst>
              <a:ext uri="{FF2B5EF4-FFF2-40B4-BE49-F238E27FC236}">
                <a16:creationId xmlns:a16="http://schemas.microsoft.com/office/drawing/2014/main" id="{FD99531E-10AF-7E4D-4074-228464960305}"/>
              </a:ext>
            </a:extLst>
          </p:cNvPr>
          <p:cNvPicPr>
            <a:picLocks noChangeAspect="1"/>
          </p:cNvPicPr>
          <p:nvPr userDrawn="1"/>
        </p:nvPicPr>
        <p:blipFill rotWithShape="1">
          <a:blip r:embed="rId4"/>
          <a:srcRect l="21315" r="20838"/>
          <a:stretch/>
        </p:blipFill>
        <p:spPr>
          <a:xfrm>
            <a:off x="11335011" y="136525"/>
            <a:ext cx="740430" cy="720000"/>
          </a:xfrm>
          <a:prstGeom prst="rect">
            <a:avLst/>
          </a:prstGeom>
        </p:spPr>
      </p:pic>
    </p:spTree>
    <p:extLst>
      <p:ext uri="{BB962C8B-B14F-4D97-AF65-F5344CB8AC3E}">
        <p14:creationId xmlns:p14="http://schemas.microsoft.com/office/powerpoint/2010/main" val="89068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634561"/>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BE2C-BD2E-84F3-D512-7FEC2CEC560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8855F4-93A3-17E2-4696-0DEDE439454B}"/>
              </a:ext>
            </a:extLst>
          </p:cNvPr>
          <p:cNvSpPr>
            <a:spLocks noGrp="1"/>
          </p:cNvSpPr>
          <p:nvPr>
            <p:ph type="sldNum" sz="quarter" idx="4"/>
          </p:nvPr>
        </p:nvSpPr>
        <p:spPr>
          <a:xfrm>
            <a:off x="8591811" y="6356351"/>
            <a:ext cx="2743200" cy="365125"/>
          </a:xfrm>
        </p:spPr>
        <p:txBody>
          <a:bodyPr/>
          <a:lstStyle/>
          <a:p>
            <a:fld id="{A16AB2F8-5338-F742-A59E-35F5B82165E6}" type="slidenum">
              <a:rPr lang="en-US" noProof="0" smtClean="0"/>
              <a:pPr/>
              <a:t>1</a:t>
            </a:fld>
            <a:endParaRPr lang="en-US" noProof="0" dirty="0"/>
          </a:p>
        </p:txBody>
      </p:sp>
      <p:sp>
        <p:nvSpPr>
          <p:cNvPr id="5" name="Title 4">
            <a:extLst>
              <a:ext uri="{FF2B5EF4-FFF2-40B4-BE49-F238E27FC236}">
                <a16:creationId xmlns:a16="http://schemas.microsoft.com/office/drawing/2014/main" id="{E1CD5259-386B-20E6-33A4-E0C54FCE200E}"/>
              </a:ext>
            </a:extLst>
          </p:cNvPr>
          <p:cNvSpPr>
            <a:spLocks noGrp="1"/>
          </p:cNvSpPr>
          <p:nvPr>
            <p:ph type="title"/>
          </p:nvPr>
        </p:nvSpPr>
        <p:spPr>
          <a:xfrm>
            <a:off x="1259995" y="308171"/>
            <a:ext cx="9553371" cy="681159"/>
          </a:xfrm>
        </p:spPr>
        <p:txBody>
          <a:bodyPr/>
          <a:lstStyle/>
          <a:p>
            <a:r>
              <a:rPr lang="en-US" noProof="0" dirty="0"/>
              <a:t>Technology Readiness </a:t>
            </a:r>
            <a:r>
              <a:rPr lang="en-US" sz="2667" dirty="0"/>
              <a:t>(courtesy of Luca Bottura)</a:t>
            </a:r>
            <a:endParaRPr lang="en-US" noProof="0" dirty="0"/>
          </a:p>
        </p:txBody>
      </p:sp>
      <p:pic>
        <p:nvPicPr>
          <p:cNvPr id="10" name="Picture 9" descr="A graph with blue squares&#10;&#10;AI-generated content may be incorrect.">
            <a:extLst>
              <a:ext uri="{FF2B5EF4-FFF2-40B4-BE49-F238E27FC236}">
                <a16:creationId xmlns:a16="http://schemas.microsoft.com/office/drawing/2014/main" id="{C6F539A1-9B23-905C-1FDF-8948897ACF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527" y="1065987"/>
            <a:ext cx="5222101" cy="5699095"/>
          </a:xfrm>
          <a:prstGeom prst="rect">
            <a:avLst/>
          </a:prstGeom>
        </p:spPr>
      </p:pic>
      <p:pic>
        <p:nvPicPr>
          <p:cNvPr id="17" name="Picture 2" descr="TECHNOLOGY READINESS LEVELS (TRLs) Explained - NilePreneurs">
            <a:extLst>
              <a:ext uri="{FF2B5EF4-FFF2-40B4-BE49-F238E27FC236}">
                <a16:creationId xmlns:a16="http://schemas.microsoft.com/office/drawing/2014/main" id="{3A80B3E8-B123-E7B6-CE80-F6F54892DB68}"/>
              </a:ext>
            </a:extLst>
          </p:cNvPr>
          <p:cNvPicPr>
            <a:picLocks noChangeAspect="1" noChangeArrowheads="1"/>
          </p:cNvPicPr>
          <p:nvPr/>
        </p:nvPicPr>
        <p:blipFill rotWithShape="1">
          <a:blip r:embed="rId4">
            <a:clrChange>
              <a:clrFrom>
                <a:srgbClr val="F9FBFC"/>
              </a:clrFrom>
              <a:clrTo>
                <a:srgbClr val="F9FBFC">
                  <a:alpha val="0"/>
                </a:srgbClr>
              </a:clrTo>
            </a:clrChange>
            <a:extLst>
              <a:ext uri="{28A0092B-C50C-407E-A947-70E740481C1C}">
                <a14:useLocalDpi xmlns:a14="http://schemas.microsoft.com/office/drawing/2010/main" val="0"/>
              </a:ext>
            </a:extLst>
          </a:blip>
          <a:srcRect r="18473"/>
          <a:stretch/>
        </p:blipFill>
        <p:spPr bwMode="auto">
          <a:xfrm>
            <a:off x="6176519" y="1083892"/>
            <a:ext cx="4830063" cy="382798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0EFD0DCB-80CF-F745-993C-86DB1D46F6C6}"/>
              </a:ext>
            </a:extLst>
          </p:cNvPr>
          <p:cNvGrpSpPr/>
          <p:nvPr/>
        </p:nvGrpSpPr>
        <p:grpSpPr>
          <a:xfrm>
            <a:off x="4657088" y="911356"/>
            <a:ext cx="7149435" cy="5303325"/>
            <a:chOff x="4657087" y="911356"/>
            <a:chExt cx="7149435" cy="5303325"/>
          </a:xfrm>
        </p:grpSpPr>
        <p:pic>
          <p:nvPicPr>
            <p:cNvPr id="1026" name="Picture 2" descr="Red flag icon. Concept of pointer, tag and important sign Vector triangle  silk on stick | Premium Vector">
              <a:extLst>
                <a:ext uri="{FF2B5EF4-FFF2-40B4-BE49-F238E27FC236}">
                  <a16:creationId xmlns:a16="http://schemas.microsoft.com/office/drawing/2014/main" id="{96FCCCB5-576E-F061-32AF-1CE99503C1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946" t="17650" r="15489" b="12210"/>
            <a:stretch/>
          </p:blipFill>
          <p:spPr bwMode="auto">
            <a:xfrm>
              <a:off x="4657087" y="911356"/>
              <a:ext cx="388125" cy="46482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0DD373B7-624C-B32B-CCC1-516115C2FBEB}"/>
                </a:ext>
              </a:extLst>
            </p:cNvPr>
            <p:cNvCxnSpPr>
              <a:cxnSpLocks/>
            </p:cNvCxnSpPr>
            <p:nvPr/>
          </p:nvCxnSpPr>
          <p:spPr>
            <a:xfrm flipV="1">
              <a:off x="4682845" y="1376185"/>
              <a:ext cx="0" cy="4838496"/>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F0E3C65-44DE-B18C-B3C6-3F2D2ADFB10E}"/>
                </a:ext>
              </a:extLst>
            </p:cNvPr>
            <p:cNvSpPr txBox="1"/>
            <p:nvPr/>
          </p:nvSpPr>
          <p:spPr>
            <a:xfrm>
              <a:off x="5963807" y="4970945"/>
              <a:ext cx="5842715" cy="1200329"/>
            </a:xfrm>
            <a:prstGeom prst="rect">
              <a:avLst/>
            </a:prstGeom>
            <a:noFill/>
          </p:spPr>
          <p:txBody>
            <a:bodyPr wrap="square" rtlCol="0">
              <a:spAutoFit/>
            </a:bodyPr>
            <a:lstStyle/>
            <a:p>
              <a:r>
                <a:rPr lang="en-US" sz="2400" dirty="0">
                  <a:latin typeface="Arial Narrow"/>
                </a:rPr>
                <a:t>Resonating PC + hundreds of connected cells + p2p control. Altogether is totally new. Not sure it’ll work as needed!</a:t>
              </a:r>
            </a:p>
          </p:txBody>
        </p:sp>
      </p:grpSp>
      <p:sp>
        <p:nvSpPr>
          <p:cNvPr id="2" name="TextBox 1">
            <a:extLst>
              <a:ext uri="{FF2B5EF4-FFF2-40B4-BE49-F238E27FC236}">
                <a16:creationId xmlns:a16="http://schemas.microsoft.com/office/drawing/2014/main" id="{E69D06D1-18CA-303E-E186-D490FCF4AF15}"/>
              </a:ext>
            </a:extLst>
          </p:cNvPr>
          <p:cNvSpPr txBox="1"/>
          <p:nvPr/>
        </p:nvSpPr>
        <p:spPr>
          <a:xfrm>
            <a:off x="1185418" y="4256080"/>
            <a:ext cx="2304255" cy="338554"/>
          </a:xfrm>
          <a:prstGeom prst="rect">
            <a:avLst/>
          </a:prstGeom>
          <a:noFill/>
        </p:spPr>
        <p:txBody>
          <a:bodyPr wrap="square" rtlCol="0">
            <a:spAutoFit/>
          </a:bodyPr>
          <a:lstStyle/>
          <a:p>
            <a:r>
              <a:rPr lang="en-US" sz="1600" dirty="0">
                <a:solidFill>
                  <a:srgbClr val="FF0000"/>
                </a:solidFill>
              </a:rPr>
              <a:t>Fast Powering system</a:t>
            </a:r>
            <a:endParaRPr lang="en-GB" sz="1600" dirty="0">
              <a:solidFill>
                <a:srgbClr val="FF0000"/>
              </a:solidFill>
            </a:endParaRPr>
          </a:p>
        </p:txBody>
      </p:sp>
      <p:sp>
        <p:nvSpPr>
          <p:cNvPr id="7" name="Rectangle 6">
            <a:extLst>
              <a:ext uri="{FF2B5EF4-FFF2-40B4-BE49-F238E27FC236}">
                <a16:creationId xmlns:a16="http://schemas.microsoft.com/office/drawing/2014/main" id="{F7B550C3-4452-42ED-4DA6-8571F65850DD}"/>
              </a:ext>
            </a:extLst>
          </p:cNvPr>
          <p:cNvSpPr/>
          <p:nvPr/>
        </p:nvSpPr>
        <p:spPr>
          <a:xfrm>
            <a:off x="4392170" y="4256080"/>
            <a:ext cx="231448" cy="280729"/>
          </a:xfrm>
          <a:prstGeom prst="rect">
            <a:avLst/>
          </a:prstGeom>
          <a:solidFill>
            <a:schemeClr val="accent2">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Segnaposto contenuto 1">
            <a:extLst>
              <a:ext uri="{FF2B5EF4-FFF2-40B4-BE49-F238E27FC236}">
                <a16:creationId xmlns:a16="http://schemas.microsoft.com/office/drawing/2014/main" id="{10EF1E9D-4CB0-5F6F-8546-3FEAA272DDB5}"/>
              </a:ext>
            </a:extLst>
          </p:cNvPr>
          <p:cNvSpPr txBox="1">
            <a:spLocks/>
          </p:cNvSpPr>
          <p:nvPr/>
        </p:nvSpPr>
        <p:spPr>
          <a:xfrm>
            <a:off x="219347" y="6356350"/>
            <a:ext cx="3703318" cy="365125"/>
          </a:xfrm>
          <a:prstGeom prst="rect">
            <a:avLst/>
          </a:prstGeom>
        </p:spPr>
        <p:txBody>
          <a:bodyPr vert="horz" lIns="91440" tIns="45720" rIns="91440" bIns="45720" rtlCol="0">
            <a:normAutofit lnSpcReduction="10000"/>
          </a:bodyPr>
          <a:lstStyle>
            <a:defPPr>
              <a:defRPr lang="it-IT"/>
            </a:defPPr>
            <a:lvl1pPr indent="0">
              <a:lnSpc>
                <a:spcPct val="90000"/>
              </a:lnSpc>
              <a:spcBef>
                <a:spcPts val="1000"/>
              </a:spcBef>
              <a:buClr>
                <a:srgbClr val="FF0000"/>
              </a:buClr>
              <a:buFont typeface="Wingdings" panose="05000000000000000000" pitchFamily="2" charset="2"/>
              <a:buNone/>
              <a:defRPr sz="2000">
                <a:latin typeface="Calibri" panose="020F0502020204030204" pitchFamily="34" charset="0"/>
                <a:ea typeface="Calibri" panose="020F0502020204030204" pitchFamily="34" charset="0"/>
                <a:cs typeface="Calibri" panose="020F0502020204030204" pitchFamily="34" charset="0"/>
              </a:defRPr>
            </a:lvl1pPr>
            <a:lvl2pPr marL="777240" indent="-320040">
              <a:lnSpc>
                <a:spcPct val="90000"/>
              </a:lnSpc>
              <a:spcBef>
                <a:spcPts val="500"/>
              </a:spcBef>
              <a:buClr>
                <a:srgbClr val="FF0000"/>
              </a:buClr>
              <a:buFont typeface="Wingdings" panose="05000000000000000000" pitchFamily="2" charset="2"/>
              <a:buChar char="§"/>
              <a:defRPr sz="3200">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0000"/>
              </a:lnSpc>
              <a:spcBef>
                <a:spcPts val="500"/>
              </a:spcBef>
              <a:buClr>
                <a:srgbClr val="FF0000"/>
              </a:buClr>
              <a:buFont typeface="Wingdings" panose="05000000000000000000" pitchFamily="2" charset="2"/>
              <a:buChar char="§"/>
              <a:defRPr sz="2800">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0000"/>
              </a:lnSpc>
              <a:spcBef>
                <a:spcPts val="500"/>
              </a:spcBef>
              <a:buClr>
                <a:srgbClr val="FF0000"/>
              </a:buClr>
              <a:buFont typeface="Wingdings" panose="05000000000000000000" pitchFamily="2" charset="2"/>
              <a:buChar char="§"/>
              <a:defRPr sz="2400">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0000"/>
              </a:lnSpc>
              <a:spcBef>
                <a:spcPts val="500"/>
              </a:spcBef>
              <a:buClr>
                <a:srgbClr val="FF0000"/>
              </a:buClr>
              <a:buFont typeface="Wingdings" panose="05000000000000000000" pitchFamily="2" charset="2"/>
              <a:buChar char="§"/>
              <a:defRPr>
                <a:latin typeface="Calibri" panose="020F0502020204030204" pitchFamily="34" charset="0"/>
                <a:ea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Courtesy of L. Bottura</a:t>
            </a:r>
          </a:p>
        </p:txBody>
      </p:sp>
    </p:spTree>
    <p:extLst>
      <p:ext uri="{BB962C8B-B14F-4D97-AF65-F5344CB8AC3E}">
        <p14:creationId xmlns:p14="http://schemas.microsoft.com/office/powerpoint/2010/main" val="35271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ABE79A-553C-0F47-6171-29F52259631A}"/>
              </a:ext>
            </a:extLst>
          </p:cNvPr>
          <p:cNvSpPr>
            <a:spLocks noGrp="1"/>
          </p:cNvSpPr>
          <p:nvPr>
            <p:ph type="sldNum" sz="quarter" idx="4"/>
          </p:nvPr>
        </p:nvSpPr>
        <p:spPr/>
        <p:txBody>
          <a:bodyPr/>
          <a:lstStyle/>
          <a:p>
            <a:fld id="{A16AB2F8-5338-F742-A59E-35F5B82165E6}" type="slidenum">
              <a:rPr lang="en-GB" smtClean="0"/>
              <a:pPr/>
              <a:t>2</a:t>
            </a:fld>
            <a:endParaRPr lang="en-GB" dirty="0"/>
          </a:p>
        </p:txBody>
      </p:sp>
      <p:sp>
        <p:nvSpPr>
          <p:cNvPr id="5" name="Title 4">
            <a:extLst>
              <a:ext uri="{FF2B5EF4-FFF2-40B4-BE49-F238E27FC236}">
                <a16:creationId xmlns:a16="http://schemas.microsoft.com/office/drawing/2014/main" id="{E5B7DBA9-A1DF-1053-9A9B-B5FCA955713B}"/>
              </a:ext>
            </a:extLst>
          </p:cNvPr>
          <p:cNvSpPr>
            <a:spLocks noGrp="1"/>
          </p:cNvSpPr>
          <p:nvPr>
            <p:ph type="title"/>
          </p:nvPr>
        </p:nvSpPr>
        <p:spPr/>
        <p:txBody>
          <a:bodyPr/>
          <a:lstStyle/>
          <a:p>
            <a:r>
              <a:rPr lang="en-US" dirty="0"/>
              <a:t>R&amp;D Plan</a:t>
            </a:r>
          </a:p>
        </p:txBody>
      </p:sp>
      <p:pic>
        <p:nvPicPr>
          <p:cNvPr id="7" name="Picture 6" descr="A screenshot of a document&#10;&#10;AI-generated content may be incorrect.">
            <a:extLst>
              <a:ext uri="{FF2B5EF4-FFF2-40B4-BE49-F238E27FC236}">
                <a16:creationId xmlns:a16="http://schemas.microsoft.com/office/drawing/2014/main" id="{074C4349-70D2-C199-43F7-DDE8678FD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4867"/>
            <a:ext cx="12192000" cy="4878515"/>
          </a:xfrm>
          <a:prstGeom prst="rect">
            <a:avLst/>
          </a:prstGeom>
        </p:spPr>
      </p:pic>
      <p:sp>
        <p:nvSpPr>
          <p:cNvPr id="2" name="Rectangle 1">
            <a:extLst>
              <a:ext uri="{FF2B5EF4-FFF2-40B4-BE49-F238E27FC236}">
                <a16:creationId xmlns:a16="http://schemas.microsoft.com/office/drawing/2014/main" id="{D35F9688-7751-980E-2277-74760E9C003A}"/>
              </a:ext>
            </a:extLst>
          </p:cNvPr>
          <p:cNvSpPr/>
          <p:nvPr/>
        </p:nvSpPr>
        <p:spPr>
          <a:xfrm>
            <a:off x="66368" y="3517490"/>
            <a:ext cx="11879826" cy="553065"/>
          </a:xfrm>
          <a:prstGeom prst="rect">
            <a:avLst/>
          </a:prstGeom>
          <a:solidFill>
            <a:schemeClr val="accent2">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Content Placeholder 7">
            <a:extLst>
              <a:ext uri="{FF2B5EF4-FFF2-40B4-BE49-F238E27FC236}">
                <a16:creationId xmlns:a16="http://schemas.microsoft.com/office/drawing/2014/main" id="{DC3B2E6A-220E-8741-3FBA-14E77918845A}"/>
              </a:ext>
            </a:extLst>
          </p:cNvPr>
          <p:cNvSpPr>
            <a:spLocks noGrp="1"/>
          </p:cNvSpPr>
          <p:nvPr>
            <p:ph idx="1"/>
          </p:nvPr>
        </p:nvSpPr>
        <p:spPr>
          <a:xfrm>
            <a:off x="3449226" y="4103057"/>
            <a:ext cx="4721381" cy="666071"/>
          </a:xfrm>
          <a:solidFill>
            <a:schemeClr val="bg1"/>
          </a:solidFill>
        </p:spPr>
        <p:txBody>
          <a:bodyPr>
            <a:normAutofit fontScale="92500" lnSpcReduction="20000"/>
          </a:bodyPr>
          <a:lstStyle/>
          <a:p>
            <a:pPr marL="0" indent="0">
              <a:buNone/>
            </a:pPr>
            <a:r>
              <a:rPr lang="en-US" sz="2000" dirty="0">
                <a:solidFill>
                  <a:srgbClr val="FF0000"/>
                </a:solidFill>
              </a:rPr>
              <a:t>Included in the package presented by Luca.</a:t>
            </a:r>
          </a:p>
          <a:p>
            <a:pPr marL="0" indent="0">
              <a:buNone/>
            </a:pPr>
            <a:r>
              <a:rPr lang="en-US" sz="2000" dirty="0">
                <a:solidFill>
                  <a:srgbClr val="FF0000"/>
                </a:solidFill>
              </a:rPr>
              <a:t>Detailed in the following</a:t>
            </a:r>
          </a:p>
        </p:txBody>
      </p:sp>
      <p:sp>
        <p:nvSpPr>
          <p:cNvPr id="6" name="Segnaposto contenuto 1">
            <a:extLst>
              <a:ext uri="{FF2B5EF4-FFF2-40B4-BE49-F238E27FC236}">
                <a16:creationId xmlns:a16="http://schemas.microsoft.com/office/drawing/2014/main" id="{7EE433C4-5DB4-397F-4CC9-8BC62AE43567}"/>
              </a:ext>
            </a:extLst>
          </p:cNvPr>
          <p:cNvSpPr txBox="1">
            <a:spLocks/>
          </p:cNvSpPr>
          <p:nvPr/>
        </p:nvSpPr>
        <p:spPr>
          <a:xfrm>
            <a:off x="108975" y="6233178"/>
            <a:ext cx="3703318" cy="365125"/>
          </a:xfrm>
          <a:prstGeom prst="rect">
            <a:avLst/>
          </a:prstGeom>
        </p:spPr>
        <p:txBody>
          <a:bodyPr vert="horz" lIns="91440" tIns="45720" rIns="91440" bIns="45720" rtlCol="0">
            <a:normAutofit lnSpcReduction="10000"/>
          </a:bodyPr>
          <a:lstStyle>
            <a:defPPr>
              <a:defRPr lang="it-IT"/>
            </a:defPPr>
            <a:lvl1pPr indent="0">
              <a:lnSpc>
                <a:spcPct val="90000"/>
              </a:lnSpc>
              <a:spcBef>
                <a:spcPts val="1000"/>
              </a:spcBef>
              <a:buClr>
                <a:srgbClr val="FF0000"/>
              </a:buClr>
              <a:buFont typeface="Wingdings" panose="05000000000000000000" pitchFamily="2" charset="2"/>
              <a:buNone/>
              <a:defRPr sz="2000">
                <a:latin typeface="Calibri" panose="020F0502020204030204" pitchFamily="34" charset="0"/>
                <a:ea typeface="Calibri" panose="020F0502020204030204" pitchFamily="34" charset="0"/>
                <a:cs typeface="Calibri" panose="020F0502020204030204" pitchFamily="34" charset="0"/>
              </a:defRPr>
            </a:lvl1pPr>
            <a:lvl2pPr marL="777240" indent="-320040">
              <a:lnSpc>
                <a:spcPct val="90000"/>
              </a:lnSpc>
              <a:spcBef>
                <a:spcPts val="500"/>
              </a:spcBef>
              <a:buClr>
                <a:srgbClr val="FF0000"/>
              </a:buClr>
              <a:buFont typeface="Wingdings" panose="05000000000000000000" pitchFamily="2" charset="2"/>
              <a:buChar char="§"/>
              <a:defRPr sz="3200">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0000"/>
              </a:lnSpc>
              <a:spcBef>
                <a:spcPts val="500"/>
              </a:spcBef>
              <a:buClr>
                <a:srgbClr val="FF0000"/>
              </a:buClr>
              <a:buFont typeface="Wingdings" panose="05000000000000000000" pitchFamily="2" charset="2"/>
              <a:buChar char="§"/>
              <a:defRPr sz="2800">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0000"/>
              </a:lnSpc>
              <a:spcBef>
                <a:spcPts val="500"/>
              </a:spcBef>
              <a:buClr>
                <a:srgbClr val="FF0000"/>
              </a:buClr>
              <a:buFont typeface="Wingdings" panose="05000000000000000000" pitchFamily="2" charset="2"/>
              <a:buChar char="§"/>
              <a:defRPr sz="2400">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0000"/>
              </a:lnSpc>
              <a:spcBef>
                <a:spcPts val="500"/>
              </a:spcBef>
              <a:buClr>
                <a:srgbClr val="FF0000"/>
              </a:buClr>
              <a:buFont typeface="Wingdings" panose="05000000000000000000" pitchFamily="2" charset="2"/>
              <a:buChar char="§"/>
              <a:defRPr>
                <a:latin typeface="Calibri" panose="020F0502020204030204" pitchFamily="34" charset="0"/>
                <a:ea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Courtesy of L. Bottura</a:t>
            </a:r>
          </a:p>
        </p:txBody>
      </p:sp>
    </p:spTree>
    <p:extLst>
      <p:ext uri="{BB962C8B-B14F-4D97-AF65-F5344CB8AC3E}">
        <p14:creationId xmlns:p14="http://schemas.microsoft.com/office/powerpoint/2010/main" val="385966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A0910-E216-B826-9134-66201271468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723198-D7DF-5C7D-93F5-CFB8F9BDC331}"/>
              </a:ext>
            </a:extLst>
          </p:cNvPr>
          <p:cNvSpPr>
            <a:spLocks noGrp="1"/>
          </p:cNvSpPr>
          <p:nvPr>
            <p:ph type="sldNum" sz="quarter" idx="4"/>
          </p:nvPr>
        </p:nvSpPr>
        <p:spPr/>
        <p:txBody>
          <a:bodyPr/>
          <a:lstStyle/>
          <a:p>
            <a:fld id="{A16AB2F8-5338-F742-A59E-35F5B82165E6}" type="slidenum">
              <a:rPr lang="en-GB" smtClean="0"/>
              <a:pPr/>
              <a:t>3</a:t>
            </a:fld>
            <a:endParaRPr lang="en-GB" dirty="0"/>
          </a:p>
        </p:txBody>
      </p:sp>
      <p:sp>
        <p:nvSpPr>
          <p:cNvPr id="5" name="Title 4">
            <a:extLst>
              <a:ext uri="{FF2B5EF4-FFF2-40B4-BE49-F238E27FC236}">
                <a16:creationId xmlns:a16="http://schemas.microsoft.com/office/drawing/2014/main" id="{1B18EC00-31A7-2683-EB05-ABF9B7715922}"/>
              </a:ext>
            </a:extLst>
          </p:cNvPr>
          <p:cNvSpPr>
            <a:spLocks noGrp="1"/>
          </p:cNvSpPr>
          <p:nvPr>
            <p:ph type="title"/>
          </p:nvPr>
        </p:nvSpPr>
        <p:spPr/>
        <p:txBody>
          <a:bodyPr/>
          <a:lstStyle/>
          <a:p>
            <a:r>
              <a:rPr lang="en-US" dirty="0"/>
              <a:t>R&amp;D Plan – Resources</a:t>
            </a:r>
          </a:p>
        </p:txBody>
      </p:sp>
      <p:pic>
        <p:nvPicPr>
          <p:cNvPr id="3" name="Picture 2">
            <a:extLst>
              <a:ext uri="{FF2B5EF4-FFF2-40B4-BE49-F238E27FC236}">
                <a16:creationId xmlns:a16="http://schemas.microsoft.com/office/drawing/2014/main" id="{62735BE3-DBAF-9089-D379-4269AD214E27}"/>
              </a:ext>
            </a:extLst>
          </p:cNvPr>
          <p:cNvPicPr>
            <a:picLocks noChangeAspect="1"/>
          </p:cNvPicPr>
          <p:nvPr/>
        </p:nvPicPr>
        <p:blipFill>
          <a:blip r:embed="rId2"/>
          <a:stretch>
            <a:fillRect/>
          </a:stretch>
        </p:blipFill>
        <p:spPr>
          <a:xfrm>
            <a:off x="293253" y="1762243"/>
            <a:ext cx="6637020" cy="4518660"/>
          </a:xfrm>
          <a:prstGeom prst="rect">
            <a:avLst/>
          </a:prstGeom>
        </p:spPr>
      </p:pic>
      <p:sp>
        <p:nvSpPr>
          <p:cNvPr id="7" name="Segnaposto contenuto 1">
            <a:extLst>
              <a:ext uri="{FF2B5EF4-FFF2-40B4-BE49-F238E27FC236}">
                <a16:creationId xmlns:a16="http://schemas.microsoft.com/office/drawing/2014/main" id="{6B2F64BA-CE80-0BAD-28E2-21D72C310D8B}"/>
              </a:ext>
            </a:extLst>
          </p:cNvPr>
          <p:cNvSpPr txBox="1">
            <a:spLocks/>
          </p:cNvSpPr>
          <p:nvPr/>
        </p:nvSpPr>
        <p:spPr>
          <a:xfrm>
            <a:off x="234260" y="1185731"/>
            <a:ext cx="5030914" cy="365125"/>
          </a:xfrm>
          <a:prstGeom prst="rect">
            <a:avLst/>
          </a:prstGeom>
        </p:spPr>
        <p:txBody>
          <a:bodyPr vert="horz" lIns="91440" tIns="45720" rIns="91440" bIns="45720" rtlCol="0">
            <a:normAutofit fontScale="85000" lnSpcReduction="10000"/>
          </a:bodyPr>
          <a:lstStyle>
            <a:defPPr>
              <a:defRPr lang="it-IT"/>
            </a:defPPr>
            <a:lvl1pPr indent="0">
              <a:lnSpc>
                <a:spcPct val="90000"/>
              </a:lnSpc>
              <a:spcBef>
                <a:spcPts val="1000"/>
              </a:spcBef>
              <a:buClr>
                <a:srgbClr val="FF0000"/>
              </a:buClr>
              <a:buFont typeface="Wingdings" panose="05000000000000000000" pitchFamily="2" charset="2"/>
              <a:buNone/>
              <a:defRPr sz="2000">
                <a:latin typeface="Calibri" panose="020F0502020204030204" pitchFamily="34" charset="0"/>
                <a:ea typeface="Calibri" panose="020F0502020204030204" pitchFamily="34" charset="0"/>
                <a:cs typeface="Calibri" panose="020F0502020204030204" pitchFamily="34" charset="0"/>
              </a:defRPr>
            </a:lvl1pPr>
            <a:lvl2pPr marL="777240" indent="-320040">
              <a:lnSpc>
                <a:spcPct val="90000"/>
              </a:lnSpc>
              <a:spcBef>
                <a:spcPts val="500"/>
              </a:spcBef>
              <a:buClr>
                <a:srgbClr val="FF0000"/>
              </a:buClr>
              <a:buFont typeface="Wingdings" panose="05000000000000000000" pitchFamily="2" charset="2"/>
              <a:buChar char="§"/>
              <a:defRPr sz="3200">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0000"/>
              </a:lnSpc>
              <a:spcBef>
                <a:spcPts val="500"/>
              </a:spcBef>
              <a:buClr>
                <a:srgbClr val="FF0000"/>
              </a:buClr>
              <a:buFont typeface="Wingdings" panose="05000000000000000000" pitchFamily="2" charset="2"/>
              <a:buChar char="§"/>
              <a:defRPr sz="2800">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0000"/>
              </a:lnSpc>
              <a:spcBef>
                <a:spcPts val="500"/>
              </a:spcBef>
              <a:buClr>
                <a:srgbClr val="FF0000"/>
              </a:buClr>
              <a:buFont typeface="Wingdings" panose="05000000000000000000" pitchFamily="2" charset="2"/>
              <a:buChar char="§"/>
              <a:defRPr sz="2400">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0000"/>
              </a:lnSpc>
              <a:spcBef>
                <a:spcPts val="500"/>
              </a:spcBef>
              <a:buClr>
                <a:srgbClr val="FF0000"/>
              </a:buClr>
              <a:buFont typeface="Wingdings" panose="05000000000000000000" pitchFamily="2" charset="2"/>
              <a:buChar char="§"/>
              <a:defRPr>
                <a:latin typeface="Calibri" panose="020F0502020204030204" pitchFamily="34" charset="0"/>
                <a:ea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As diffused so far…. Uncertain for the very next years</a:t>
            </a:r>
          </a:p>
        </p:txBody>
      </p:sp>
      <p:pic>
        <p:nvPicPr>
          <p:cNvPr id="14" name="Picture 13">
            <a:extLst>
              <a:ext uri="{FF2B5EF4-FFF2-40B4-BE49-F238E27FC236}">
                <a16:creationId xmlns:a16="http://schemas.microsoft.com/office/drawing/2014/main" id="{F055249D-AD8F-4705-B55C-F86DFC52570B}"/>
              </a:ext>
            </a:extLst>
          </p:cNvPr>
          <p:cNvPicPr>
            <a:picLocks noChangeAspect="1"/>
          </p:cNvPicPr>
          <p:nvPr/>
        </p:nvPicPr>
        <p:blipFill>
          <a:blip r:embed="rId3"/>
          <a:stretch>
            <a:fillRect/>
          </a:stretch>
        </p:blipFill>
        <p:spPr>
          <a:xfrm>
            <a:off x="7740575" y="1280593"/>
            <a:ext cx="3767003" cy="2279237"/>
          </a:xfrm>
          <a:prstGeom prst="rect">
            <a:avLst/>
          </a:prstGeom>
        </p:spPr>
      </p:pic>
      <p:pic>
        <p:nvPicPr>
          <p:cNvPr id="15" name="Picture 14">
            <a:extLst>
              <a:ext uri="{FF2B5EF4-FFF2-40B4-BE49-F238E27FC236}">
                <a16:creationId xmlns:a16="http://schemas.microsoft.com/office/drawing/2014/main" id="{ADA4DC30-AA4D-2065-B85B-6CEFA8D24643}"/>
              </a:ext>
            </a:extLst>
          </p:cNvPr>
          <p:cNvPicPr>
            <a:picLocks noChangeAspect="1"/>
          </p:cNvPicPr>
          <p:nvPr/>
        </p:nvPicPr>
        <p:blipFill>
          <a:blip r:embed="rId4"/>
          <a:stretch>
            <a:fillRect/>
          </a:stretch>
        </p:blipFill>
        <p:spPr>
          <a:xfrm>
            <a:off x="7740575" y="3819103"/>
            <a:ext cx="3778603" cy="2279237"/>
          </a:xfrm>
          <a:prstGeom prst="rect">
            <a:avLst/>
          </a:prstGeom>
        </p:spPr>
      </p:pic>
      <p:sp>
        <p:nvSpPr>
          <p:cNvPr id="18" name="Segnaposto contenuto 1">
            <a:extLst>
              <a:ext uri="{FF2B5EF4-FFF2-40B4-BE49-F238E27FC236}">
                <a16:creationId xmlns:a16="http://schemas.microsoft.com/office/drawing/2014/main" id="{C3BD1E2D-2FD2-69B0-2DAE-51B1D82F0E69}"/>
              </a:ext>
            </a:extLst>
          </p:cNvPr>
          <p:cNvSpPr txBox="1">
            <a:spLocks/>
          </p:cNvSpPr>
          <p:nvPr/>
        </p:nvSpPr>
        <p:spPr>
          <a:xfrm>
            <a:off x="234259" y="1469489"/>
            <a:ext cx="5510237" cy="365125"/>
          </a:xfrm>
          <a:prstGeom prst="rect">
            <a:avLst/>
          </a:prstGeom>
        </p:spPr>
        <p:txBody>
          <a:bodyPr vert="horz" lIns="91440" tIns="45720" rIns="91440" bIns="45720" rtlCol="0">
            <a:normAutofit fontScale="77500" lnSpcReduction="20000"/>
          </a:bodyPr>
          <a:lstStyle>
            <a:defPPr>
              <a:defRPr lang="it-IT"/>
            </a:defPPr>
            <a:lvl1pPr indent="0">
              <a:lnSpc>
                <a:spcPct val="90000"/>
              </a:lnSpc>
              <a:spcBef>
                <a:spcPts val="1000"/>
              </a:spcBef>
              <a:buClr>
                <a:srgbClr val="FF0000"/>
              </a:buClr>
              <a:buFont typeface="Wingdings" panose="05000000000000000000" pitchFamily="2" charset="2"/>
              <a:buNone/>
              <a:defRPr sz="2000">
                <a:latin typeface="Calibri" panose="020F0502020204030204" pitchFamily="34" charset="0"/>
                <a:ea typeface="Calibri" panose="020F0502020204030204" pitchFamily="34" charset="0"/>
                <a:cs typeface="Calibri" panose="020F0502020204030204" pitchFamily="34" charset="0"/>
              </a:defRPr>
            </a:lvl1pPr>
            <a:lvl2pPr marL="777240" indent="-320040">
              <a:lnSpc>
                <a:spcPct val="90000"/>
              </a:lnSpc>
              <a:spcBef>
                <a:spcPts val="500"/>
              </a:spcBef>
              <a:buClr>
                <a:srgbClr val="FF0000"/>
              </a:buClr>
              <a:buFont typeface="Wingdings" panose="05000000000000000000" pitchFamily="2" charset="2"/>
              <a:buChar char="§"/>
              <a:defRPr sz="3200">
                <a:latin typeface="Calibri" panose="020F0502020204030204" pitchFamily="34" charset="0"/>
                <a:ea typeface="Calibri" panose="020F0502020204030204" pitchFamily="34" charset="0"/>
                <a:cs typeface="Calibri" panose="020F0502020204030204" pitchFamily="34" charset="0"/>
              </a:defRPr>
            </a:lvl2pPr>
            <a:lvl3pPr marL="1143000" indent="-228600">
              <a:lnSpc>
                <a:spcPct val="90000"/>
              </a:lnSpc>
              <a:spcBef>
                <a:spcPts val="500"/>
              </a:spcBef>
              <a:buClr>
                <a:srgbClr val="FF0000"/>
              </a:buClr>
              <a:buFont typeface="Wingdings" panose="05000000000000000000" pitchFamily="2" charset="2"/>
              <a:buChar char="§"/>
              <a:defRPr sz="2800">
                <a:latin typeface="Calibri" panose="020F0502020204030204" pitchFamily="34" charset="0"/>
                <a:ea typeface="Calibri" panose="020F0502020204030204" pitchFamily="34" charset="0"/>
                <a:cs typeface="Calibri" panose="020F0502020204030204" pitchFamily="34" charset="0"/>
              </a:defRPr>
            </a:lvl3pPr>
            <a:lvl4pPr marL="1600200" indent="-228600">
              <a:lnSpc>
                <a:spcPct val="90000"/>
              </a:lnSpc>
              <a:spcBef>
                <a:spcPts val="500"/>
              </a:spcBef>
              <a:buClr>
                <a:srgbClr val="FF0000"/>
              </a:buClr>
              <a:buFont typeface="Wingdings" panose="05000000000000000000" pitchFamily="2" charset="2"/>
              <a:buChar char="§"/>
              <a:defRPr sz="2400">
                <a:latin typeface="Calibri" panose="020F0502020204030204" pitchFamily="34" charset="0"/>
                <a:ea typeface="Calibri" panose="020F0502020204030204" pitchFamily="34" charset="0"/>
                <a:cs typeface="Calibri" panose="020F0502020204030204" pitchFamily="34" charset="0"/>
              </a:defRPr>
            </a:lvl4pPr>
            <a:lvl5pPr marL="2057400" indent="-228600">
              <a:lnSpc>
                <a:spcPct val="90000"/>
              </a:lnSpc>
              <a:spcBef>
                <a:spcPts val="500"/>
              </a:spcBef>
              <a:buClr>
                <a:srgbClr val="FF0000"/>
              </a:buClr>
              <a:buFont typeface="Wingdings" panose="05000000000000000000" pitchFamily="2" charset="2"/>
              <a:buChar char="§"/>
              <a:defRPr>
                <a:latin typeface="Calibri" panose="020F0502020204030204" pitchFamily="34" charset="0"/>
                <a:ea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2026-27 are probably still more supervised students than staff</a:t>
            </a:r>
          </a:p>
        </p:txBody>
      </p:sp>
    </p:spTree>
    <p:extLst>
      <p:ext uri="{BB962C8B-B14F-4D97-AF65-F5344CB8AC3E}">
        <p14:creationId xmlns:p14="http://schemas.microsoft.com/office/powerpoint/2010/main" val="3562369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B881DE-9772-DBBE-32C1-F7E98E1E136E}"/>
              </a:ext>
            </a:extLst>
          </p:cNvPr>
          <p:cNvSpPr>
            <a:spLocks noGrp="1"/>
          </p:cNvSpPr>
          <p:nvPr>
            <p:ph idx="1"/>
          </p:nvPr>
        </p:nvSpPr>
        <p:spPr>
          <a:xfrm>
            <a:off x="2027902" y="1311602"/>
            <a:ext cx="10515600" cy="4916963"/>
          </a:xfrm>
        </p:spPr>
        <p:txBody>
          <a:bodyPr>
            <a:normAutofit fontScale="77500" lnSpcReduction="20000"/>
          </a:bodyPr>
          <a:lstStyle/>
          <a:p>
            <a:r>
              <a:rPr lang="en-US" dirty="0"/>
              <a:t>Reduced scale ”PCB size” string test</a:t>
            </a:r>
          </a:p>
          <a:p>
            <a:pPr lvl="1"/>
            <a:r>
              <a:rPr lang="en-US" dirty="0"/>
              <a:t>Test control principle and limits;</a:t>
            </a:r>
          </a:p>
          <a:p>
            <a:pPr lvl="1"/>
            <a:r>
              <a:rPr lang="en-US" dirty="0"/>
              <a:t>Measure the magnetic field in the chamber.</a:t>
            </a:r>
          </a:p>
          <a:p>
            <a:pPr lvl="1"/>
            <a:r>
              <a:rPr lang="en-US" dirty="0"/>
              <a:t>Magnetic material characterization for losses </a:t>
            </a:r>
            <a:r>
              <a:rPr lang="en-US" dirty="0">
                <a:sym typeface="Wingdings" panose="05000000000000000000" pitchFamily="2" charset="2"/>
              </a:rPr>
              <a:t> AK steel Int.</a:t>
            </a:r>
            <a:endParaRPr lang="en-US" dirty="0"/>
          </a:p>
          <a:p>
            <a:r>
              <a:rPr lang="en-US" dirty="0"/>
              <a:t>Realization of a full size IP00 power stack</a:t>
            </a:r>
          </a:p>
          <a:p>
            <a:pPr lvl="1"/>
            <a:r>
              <a:rPr lang="en-US" dirty="0"/>
              <a:t>Exploit the limits in peak commutated current </a:t>
            </a:r>
            <a:r>
              <a:rPr lang="en-US" dirty="0">
                <a:sym typeface="Wingdings" panose="05000000000000000000" pitchFamily="2" charset="2"/>
              </a:rPr>
              <a:t> </a:t>
            </a:r>
            <a:r>
              <a:rPr lang="en-US" sz="3100" dirty="0">
                <a:sym typeface="Wingdings" panose="05000000000000000000" pitchFamily="2" charset="2"/>
              </a:rPr>
              <a:t>Hitachi CH/Infineon DE </a:t>
            </a:r>
            <a:r>
              <a:rPr lang="en-US" dirty="0">
                <a:sym typeface="Wingdings" panose="05000000000000000000" pitchFamily="2" charset="2"/>
              </a:rPr>
              <a:t>may be interested</a:t>
            </a:r>
            <a:endParaRPr lang="en-US" dirty="0"/>
          </a:p>
          <a:p>
            <a:pPr lvl="1"/>
            <a:r>
              <a:rPr lang="en-US" dirty="0"/>
              <a:t>Verify the jitter typical values.</a:t>
            </a:r>
          </a:p>
          <a:p>
            <a:pPr lvl="1"/>
            <a:r>
              <a:rPr lang="en-US" dirty="0"/>
              <a:t>Refine cost model.</a:t>
            </a:r>
          </a:p>
          <a:p>
            <a:r>
              <a:rPr lang="en-US" dirty="0"/>
              <a:t>Full scale, reduced quantities string test</a:t>
            </a:r>
          </a:p>
          <a:p>
            <a:pPr lvl="1"/>
            <a:r>
              <a:rPr lang="en-US" dirty="0"/>
              <a:t>Dipole + Quadrupoles proto realization and analysis</a:t>
            </a:r>
          </a:p>
          <a:p>
            <a:pPr lvl="1"/>
            <a:r>
              <a:rPr lang="en-US" dirty="0"/>
              <a:t>Real scale current/voltage testing</a:t>
            </a:r>
          </a:p>
          <a:p>
            <a:pPr lvl="1"/>
            <a:r>
              <a:rPr lang="en-US" dirty="0"/>
              <a:t>Real scale B measurement in chamber</a:t>
            </a:r>
          </a:p>
          <a:p>
            <a:pPr lvl="1"/>
            <a:r>
              <a:rPr lang="en-US" dirty="0"/>
              <a:t>Cost model refining</a:t>
            </a:r>
          </a:p>
          <a:p>
            <a:endParaRPr lang="en-US" dirty="0"/>
          </a:p>
          <a:p>
            <a:endParaRPr lang="fr-CH" dirty="0"/>
          </a:p>
        </p:txBody>
      </p:sp>
      <p:sp>
        <p:nvSpPr>
          <p:cNvPr id="3" name="Date Placeholder 2">
            <a:extLst>
              <a:ext uri="{FF2B5EF4-FFF2-40B4-BE49-F238E27FC236}">
                <a16:creationId xmlns:a16="http://schemas.microsoft.com/office/drawing/2014/main" id="{F8E6BCEE-030E-A6FD-E3F5-8425695E060D}"/>
              </a:ext>
            </a:extLst>
          </p:cNvPr>
          <p:cNvSpPr>
            <a:spLocks noGrp="1"/>
          </p:cNvSpPr>
          <p:nvPr>
            <p:ph type="dt" sz="half" idx="2"/>
          </p:nvPr>
        </p:nvSpPr>
        <p:spPr/>
        <p:txBody>
          <a:bodyPr/>
          <a:lstStyle/>
          <a:p>
            <a:fld id="{7404C28E-3835-4CAE-A18C-DDD38CD5C178}" type="datetime3">
              <a:rPr lang="en-US" smtClean="0"/>
              <a:t>16 March 2026</a:t>
            </a:fld>
            <a:endParaRPr lang="en-GB" dirty="0"/>
          </a:p>
        </p:txBody>
      </p:sp>
      <p:sp>
        <p:nvSpPr>
          <p:cNvPr id="4" name="Slide Number Placeholder 3">
            <a:extLst>
              <a:ext uri="{FF2B5EF4-FFF2-40B4-BE49-F238E27FC236}">
                <a16:creationId xmlns:a16="http://schemas.microsoft.com/office/drawing/2014/main" id="{B33A2866-C036-6A48-ED0E-74BD37C922B9}"/>
              </a:ext>
            </a:extLst>
          </p:cNvPr>
          <p:cNvSpPr>
            <a:spLocks noGrp="1"/>
          </p:cNvSpPr>
          <p:nvPr>
            <p:ph type="sldNum" sz="quarter" idx="4"/>
          </p:nvPr>
        </p:nvSpPr>
        <p:spPr/>
        <p:txBody>
          <a:bodyPr/>
          <a:lstStyle/>
          <a:p>
            <a:fld id="{A16AB2F8-5338-F742-A59E-35F5B82165E6}" type="slidenum">
              <a:rPr lang="en-GB" smtClean="0"/>
              <a:pPr/>
              <a:t>4</a:t>
            </a:fld>
            <a:endParaRPr lang="en-GB" dirty="0"/>
          </a:p>
        </p:txBody>
      </p:sp>
      <p:sp>
        <p:nvSpPr>
          <p:cNvPr id="5" name="Title 4">
            <a:extLst>
              <a:ext uri="{FF2B5EF4-FFF2-40B4-BE49-F238E27FC236}">
                <a16:creationId xmlns:a16="http://schemas.microsoft.com/office/drawing/2014/main" id="{45E9CBB0-B7DE-F9D7-BB63-FA0625E369AC}"/>
              </a:ext>
            </a:extLst>
          </p:cNvPr>
          <p:cNvSpPr>
            <a:spLocks noGrp="1"/>
          </p:cNvSpPr>
          <p:nvPr>
            <p:ph type="title"/>
          </p:nvPr>
        </p:nvSpPr>
        <p:spPr/>
        <p:txBody>
          <a:bodyPr/>
          <a:lstStyle/>
          <a:p>
            <a:r>
              <a:rPr lang="en-US" dirty="0"/>
              <a:t>R&amp;D Plan-activities</a:t>
            </a:r>
            <a:endParaRPr lang="fr-CH" dirty="0"/>
          </a:p>
        </p:txBody>
      </p:sp>
      <p:grpSp>
        <p:nvGrpSpPr>
          <p:cNvPr id="16" name="Group 15">
            <a:extLst>
              <a:ext uri="{FF2B5EF4-FFF2-40B4-BE49-F238E27FC236}">
                <a16:creationId xmlns:a16="http://schemas.microsoft.com/office/drawing/2014/main" id="{C6E966E8-2631-8980-E17C-3E7E75E2BC03}"/>
              </a:ext>
            </a:extLst>
          </p:cNvPr>
          <p:cNvGrpSpPr/>
          <p:nvPr/>
        </p:nvGrpSpPr>
        <p:grpSpPr>
          <a:xfrm>
            <a:off x="11335011" y="1141239"/>
            <a:ext cx="872843" cy="5371720"/>
            <a:chOff x="11335011" y="1141239"/>
            <a:chExt cx="872843" cy="5371720"/>
          </a:xfrm>
        </p:grpSpPr>
        <p:sp>
          <p:nvSpPr>
            <p:cNvPr id="6" name="Arrow: Right 5">
              <a:extLst>
                <a:ext uri="{FF2B5EF4-FFF2-40B4-BE49-F238E27FC236}">
                  <a16:creationId xmlns:a16="http://schemas.microsoft.com/office/drawing/2014/main" id="{BF415C65-1637-00D7-9CDA-9C239C76959C}"/>
                </a:ext>
              </a:extLst>
            </p:cNvPr>
            <p:cNvSpPr/>
            <p:nvPr/>
          </p:nvSpPr>
          <p:spPr>
            <a:xfrm rot="5400000">
              <a:off x="9534786" y="3677681"/>
              <a:ext cx="4429126" cy="3408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extBox 6">
              <a:extLst>
                <a:ext uri="{FF2B5EF4-FFF2-40B4-BE49-F238E27FC236}">
                  <a16:creationId xmlns:a16="http://schemas.microsoft.com/office/drawing/2014/main" id="{66E7A0FD-1924-7DEC-5A57-4766FFFF0DDD}"/>
                </a:ext>
              </a:extLst>
            </p:cNvPr>
            <p:cNvSpPr txBox="1"/>
            <p:nvPr/>
          </p:nvSpPr>
          <p:spPr>
            <a:xfrm>
              <a:off x="11335011" y="1141239"/>
              <a:ext cx="828675" cy="369332"/>
            </a:xfrm>
            <a:prstGeom prst="rect">
              <a:avLst/>
            </a:prstGeom>
            <a:noFill/>
          </p:spPr>
          <p:txBody>
            <a:bodyPr wrap="square" rtlCol="0">
              <a:spAutoFit/>
            </a:bodyPr>
            <a:lstStyle/>
            <a:p>
              <a:r>
                <a:rPr lang="en-US" b="1" dirty="0">
                  <a:highlight>
                    <a:srgbClr val="FFFF00"/>
                  </a:highlight>
                </a:rPr>
                <a:t>Easy</a:t>
              </a:r>
              <a:endParaRPr lang="fr-CH" b="1" dirty="0">
                <a:highlight>
                  <a:srgbClr val="FFFF00"/>
                </a:highlight>
              </a:endParaRPr>
            </a:p>
          </p:txBody>
        </p:sp>
        <p:sp>
          <p:nvSpPr>
            <p:cNvPr id="8" name="TextBox 7">
              <a:extLst>
                <a:ext uri="{FF2B5EF4-FFF2-40B4-BE49-F238E27FC236}">
                  <a16:creationId xmlns:a16="http://schemas.microsoft.com/office/drawing/2014/main" id="{5A3EFD26-259A-CE93-44DE-B8E060793237}"/>
                </a:ext>
              </a:extLst>
            </p:cNvPr>
            <p:cNvSpPr txBox="1"/>
            <p:nvPr/>
          </p:nvSpPr>
          <p:spPr>
            <a:xfrm>
              <a:off x="11379179" y="6143627"/>
              <a:ext cx="828675" cy="369332"/>
            </a:xfrm>
            <a:prstGeom prst="rect">
              <a:avLst/>
            </a:prstGeom>
            <a:noFill/>
          </p:spPr>
          <p:txBody>
            <a:bodyPr wrap="square" rtlCol="0">
              <a:spAutoFit/>
            </a:bodyPr>
            <a:lstStyle/>
            <a:p>
              <a:r>
                <a:rPr lang="en-US" b="1" dirty="0">
                  <a:highlight>
                    <a:srgbClr val="FFFF00"/>
                  </a:highlight>
                </a:rPr>
                <a:t>Hard</a:t>
              </a:r>
              <a:endParaRPr lang="fr-CH" b="1" dirty="0">
                <a:highlight>
                  <a:srgbClr val="FFFF00"/>
                </a:highlight>
              </a:endParaRPr>
            </a:p>
          </p:txBody>
        </p:sp>
      </p:grpSp>
      <p:sp>
        <p:nvSpPr>
          <p:cNvPr id="9" name="Left Brace 8">
            <a:extLst>
              <a:ext uri="{FF2B5EF4-FFF2-40B4-BE49-F238E27FC236}">
                <a16:creationId xmlns:a16="http://schemas.microsoft.com/office/drawing/2014/main" id="{840C672E-CF37-1A15-8F65-549ED1A3E44C}"/>
              </a:ext>
            </a:extLst>
          </p:cNvPr>
          <p:cNvSpPr/>
          <p:nvPr/>
        </p:nvSpPr>
        <p:spPr>
          <a:xfrm>
            <a:off x="1835181" y="1381125"/>
            <a:ext cx="568806" cy="13239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0" name="TextBox 9">
            <a:extLst>
              <a:ext uri="{FF2B5EF4-FFF2-40B4-BE49-F238E27FC236}">
                <a16:creationId xmlns:a16="http://schemas.microsoft.com/office/drawing/2014/main" id="{EC01C9AA-3C66-A10F-DCB5-024FB977404A}"/>
              </a:ext>
            </a:extLst>
          </p:cNvPr>
          <p:cNvSpPr txBox="1"/>
          <p:nvPr/>
        </p:nvSpPr>
        <p:spPr>
          <a:xfrm>
            <a:off x="47988" y="1719946"/>
            <a:ext cx="1375015" cy="646331"/>
          </a:xfrm>
          <a:prstGeom prst="rect">
            <a:avLst/>
          </a:prstGeom>
          <a:noFill/>
        </p:spPr>
        <p:txBody>
          <a:bodyPr wrap="square" rtlCol="0">
            <a:spAutoFit/>
          </a:bodyPr>
          <a:lstStyle/>
          <a:p>
            <a:r>
              <a:rPr lang="en-US" dirty="0"/>
              <a:t>Supervised students</a:t>
            </a:r>
            <a:endParaRPr lang="fr-CH" dirty="0"/>
          </a:p>
        </p:txBody>
      </p:sp>
      <p:sp>
        <p:nvSpPr>
          <p:cNvPr id="11" name="Left Brace 10">
            <a:extLst>
              <a:ext uri="{FF2B5EF4-FFF2-40B4-BE49-F238E27FC236}">
                <a16:creationId xmlns:a16="http://schemas.microsoft.com/office/drawing/2014/main" id="{01652BAD-0B25-29B0-BA35-22CED901183E}"/>
              </a:ext>
            </a:extLst>
          </p:cNvPr>
          <p:cNvSpPr/>
          <p:nvPr/>
        </p:nvSpPr>
        <p:spPr>
          <a:xfrm>
            <a:off x="1835181" y="2774623"/>
            <a:ext cx="568806" cy="159918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2" name="TextBox 11">
            <a:extLst>
              <a:ext uri="{FF2B5EF4-FFF2-40B4-BE49-F238E27FC236}">
                <a16:creationId xmlns:a16="http://schemas.microsoft.com/office/drawing/2014/main" id="{183D28B0-526D-379A-7F3B-FF04665B9010}"/>
              </a:ext>
            </a:extLst>
          </p:cNvPr>
          <p:cNvSpPr txBox="1"/>
          <p:nvPr/>
        </p:nvSpPr>
        <p:spPr>
          <a:xfrm>
            <a:off x="47988" y="3113444"/>
            <a:ext cx="1609362" cy="369332"/>
          </a:xfrm>
          <a:prstGeom prst="rect">
            <a:avLst/>
          </a:prstGeom>
          <a:noFill/>
        </p:spPr>
        <p:txBody>
          <a:bodyPr wrap="square" rtlCol="0">
            <a:spAutoFit/>
          </a:bodyPr>
          <a:lstStyle/>
          <a:p>
            <a:r>
              <a:rPr lang="en-US" dirty="0"/>
              <a:t>PHD + STAFF</a:t>
            </a:r>
            <a:endParaRPr lang="fr-CH" dirty="0"/>
          </a:p>
        </p:txBody>
      </p:sp>
      <p:grpSp>
        <p:nvGrpSpPr>
          <p:cNvPr id="19" name="Group 18">
            <a:extLst>
              <a:ext uri="{FF2B5EF4-FFF2-40B4-BE49-F238E27FC236}">
                <a16:creationId xmlns:a16="http://schemas.microsoft.com/office/drawing/2014/main" id="{2E0ACF64-0B82-AA44-0316-8567BD32498D}"/>
              </a:ext>
            </a:extLst>
          </p:cNvPr>
          <p:cNvGrpSpPr/>
          <p:nvPr/>
        </p:nvGrpSpPr>
        <p:grpSpPr>
          <a:xfrm>
            <a:off x="55287" y="4470190"/>
            <a:ext cx="2329650" cy="1355379"/>
            <a:chOff x="55287" y="4470190"/>
            <a:chExt cx="2329650" cy="1355379"/>
          </a:xfrm>
        </p:grpSpPr>
        <p:sp>
          <p:nvSpPr>
            <p:cNvPr id="13" name="Left Brace 12">
              <a:extLst>
                <a:ext uri="{FF2B5EF4-FFF2-40B4-BE49-F238E27FC236}">
                  <a16:creationId xmlns:a16="http://schemas.microsoft.com/office/drawing/2014/main" id="{5067CD55-BE36-88F4-AA18-2D9D517C0309}"/>
                </a:ext>
              </a:extLst>
            </p:cNvPr>
            <p:cNvSpPr/>
            <p:nvPr/>
          </p:nvSpPr>
          <p:spPr>
            <a:xfrm>
              <a:off x="1816131" y="4501594"/>
              <a:ext cx="568806" cy="13239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7" name="TextBox 16">
              <a:extLst>
                <a:ext uri="{FF2B5EF4-FFF2-40B4-BE49-F238E27FC236}">
                  <a16:creationId xmlns:a16="http://schemas.microsoft.com/office/drawing/2014/main" id="{366239B0-B947-C29A-4D27-8AB284135002}"/>
                </a:ext>
              </a:extLst>
            </p:cNvPr>
            <p:cNvSpPr txBox="1"/>
            <p:nvPr/>
          </p:nvSpPr>
          <p:spPr>
            <a:xfrm>
              <a:off x="81928" y="4470190"/>
              <a:ext cx="1609362" cy="369332"/>
            </a:xfrm>
            <a:prstGeom prst="rect">
              <a:avLst/>
            </a:prstGeom>
            <a:noFill/>
          </p:spPr>
          <p:txBody>
            <a:bodyPr wrap="square" rtlCol="0">
              <a:spAutoFit/>
            </a:bodyPr>
            <a:lstStyle/>
            <a:p>
              <a:r>
                <a:rPr lang="en-US" dirty="0"/>
                <a:t> STAFF</a:t>
              </a:r>
              <a:endParaRPr lang="fr-CH" dirty="0"/>
            </a:p>
          </p:txBody>
        </p:sp>
        <p:sp>
          <p:nvSpPr>
            <p:cNvPr id="18" name="TextBox 17">
              <a:extLst>
                <a:ext uri="{FF2B5EF4-FFF2-40B4-BE49-F238E27FC236}">
                  <a16:creationId xmlns:a16="http://schemas.microsoft.com/office/drawing/2014/main" id="{5803441D-15A2-D689-0921-DF7E830EBC71}"/>
                </a:ext>
              </a:extLst>
            </p:cNvPr>
            <p:cNvSpPr txBox="1"/>
            <p:nvPr/>
          </p:nvSpPr>
          <p:spPr>
            <a:xfrm>
              <a:off x="55287" y="4839522"/>
              <a:ext cx="2165716" cy="923330"/>
            </a:xfrm>
            <a:prstGeom prst="rect">
              <a:avLst/>
            </a:prstGeom>
            <a:noFill/>
          </p:spPr>
          <p:txBody>
            <a:bodyPr wrap="square" rtlCol="0">
              <a:spAutoFit/>
            </a:bodyPr>
            <a:lstStyle/>
            <a:p>
              <a:r>
                <a:rPr lang="en-US" dirty="0"/>
                <a:t>must find a testing area. Not available in EPC presently</a:t>
              </a:r>
              <a:endParaRPr lang="fr-CH" dirty="0"/>
            </a:p>
          </p:txBody>
        </p:sp>
      </p:grpSp>
    </p:spTree>
    <p:extLst>
      <p:ext uri="{BB962C8B-B14F-4D97-AF65-F5344CB8AC3E}">
        <p14:creationId xmlns:p14="http://schemas.microsoft.com/office/powerpoint/2010/main" val="279619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73F90-BB5B-4BFE-B49F-854556386B8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116CD7-DAEA-0D14-448C-73A4CF89C29F}"/>
              </a:ext>
            </a:extLst>
          </p:cNvPr>
          <p:cNvSpPr>
            <a:spLocks noGrp="1"/>
          </p:cNvSpPr>
          <p:nvPr>
            <p:ph idx="1"/>
          </p:nvPr>
        </p:nvSpPr>
        <p:spPr>
          <a:xfrm>
            <a:off x="2027902" y="1311602"/>
            <a:ext cx="10515600" cy="4916963"/>
          </a:xfrm>
        </p:spPr>
        <p:txBody>
          <a:bodyPr>
            <a:normAutofit fontScale="77500" lnSpcReduction="20000"/>
          </a:bodyPr>
          <a:lstStyle/>
          <a:p>
            <a:r>
              <a:rPr lang="en-US" dirty="0"/>
              <a:t>Reduced scale ”PCB size” string test</a:t>
            </a:r>
          </a:p>
          <a:p>
            <a:pPr lvl="1"/>
            <a:r>
              <a:rPr lang="en-US" dirty="0"/>
              <a:t>Test control principle and limits;</a:t>
            </a:r>
          </a:p>
          <a:p>
            <a:pPr lvl="1"/>
            <a:r>
              <a:rPr lang="en-US" dirty="0"/>
              <a:t>Measure the magnetic field in the chamber.</a:t>
            </a:r>
          </a:p>
          <a:p>
            <a:pPr lvl="1"/>
            <a:r>
              <a:rPr lang="en-US" dirty="0"/>
              <a:t>Magnetic material characterization for losses </a:t>
            </a:r>
            <a:r>
              <a:rPr lang="en-US" dirty="0">
                <a:sym typeface="Wingdings" panose="05000000000000000000" pitchFamily="2" charset="2"/>
              </a:rPr>
              <a:t> AK steel Int.</a:t>
            </a:r>
            <a:endParaRPr lang="en-US" dirty="0"/>
          </a:p>
          <a:p>
            <a:r>
              <a:rPr lang="en-US" dirty="0"/>
              <a:t>Realization of a full size IP00 power stack</a:t>
            </a:r>
          </a:p>
          <a:p>
            <a:pPr lvl="1"/>
            <a:r>
              <a:rPr lang="en-US" dirty="0"/>
              <a:t>Exploit the limits in peak commutated current </a:t>
            </a:r>
            <a:r>
              <a:rPr lang="en-US" dirty="0">
                <a:sym typeface="Wingdings" panose="05000000000000000000" pitchFamily="2" charset="2"/>
              </a:rPr>
              <a:t> </a:t>
            </a:r>
            <a:r>
              <a:rPr lang="en-US" sz="3100" dirty="0">
                <a:sym typeface="Wingdings" panose="05000000000000000000" pitchFamily="2" charset="2"/>
              </a:rPr>
              <a:t>Hitachi CH/Infineon DE </a:t>
            </a:r>
            <a:r>
              <a:rPr lang="en-US" dirty="0">
                <a:sym typeface="Wingdings" panose="05000000000000000000" pitchFamily="2" charset="2"/>
              </a:rPr>
              <a:t>may be interested</a:t>
            </a:r>
            <a:endParaRPr lang="en-US" dirty="0"/>
          </a:p>
          <a:p>
            <a:pPr lvl="1"/>
            <a:r>
              <a:rPr lang="en-US" dirty="0"/>
              <a:t>Verify the jitter typical values.</a:t>
            </a:r>
          </a:p>
          <a:p>
            <a:pPr lvl="1"/>
            <a:r>
              <a:rPr lang="en-US" dirty="0"/>
              <a:t>Refine cost model.</a:t>
            </a:r>
          </a:p>
          <a:p>
            <a:r>
              <a:rPr lang="en-US" dirty="0"/>
              <a:t>Full scale, reduced quantities string test</a:t>
            </a:r>
          </a:p>
          <a:p>
            <a:pPr lvl="1"/>
            <a:r>
              <a:rPr lang="en-US" dirty="0"/>
              <a:t>Dipole + Quadrupoles proto realization and analysis</a:t>
            </a:r>
          </a:p>
          <a:p>
            <a:pPr lvl="1"/>
            <a:r>
              <a:rPr lang="en-US" dirty="0"/>
              <a:t>Real scale current/voltage testing</a:t>
            </a:r>
          </a:p>
          <a:p>
            <a:pPr lvl="1"/>
            <a:r>
              <a:rPr lang="en-US" dirty="0"/>
              <a:t>Real scale B measurement in chamber</a:t>
            </a:r>
          </a:p>
          <a:p>
            <a:pPr lvl="1"/>
            <a:r>
              <a:rPr lang="en-US" dirty="0"/>
              <a:t>Cost model refining</a:t>
            </a:r>
          </a:p>
          <a:p>
            <a:endParaRPr lang="en-US" dirty="0"/>
          </a:p>
          <a:p>
            <a:endParaRPr lang="fr-CH" dirty="0"/>
          </a:p>
        </p:txBody>
      </p:sp>
      <p:sp>
        <p:nvSpPr>
          <p:cNvPr id="3" name="Date Placeholder 2">
            <a:extLst>
              <a:ext uri="{FF2B5EF4-FFF2-40B4-BE49-F238E27FC236}">
                <a16:creationId xmlns:a16="http://schemas.microsoft.com/office/drawing/2014/main" id="{2B501885-1554-8912-6F14-05E77E586D32}"/>
              </a:ext>
            </a:extLst>
          </p:cNvPr>
          <p:cNvSpPr>
            <a:spLocks noGrp="1"/>
          </p:cNvSpPr>
          <p:nvPr>
            <p:ph type="dt" sz="half" idx="2"/>
          </p:nvPr>
        </p:nvSpPr>
        <p:spPr/>
        <p:txBody>
          <a:bodyPr/>
          <a:lstStyle/>
          <a:p>
            <a:fld id="{7404C28E-3835-4CAE-A18C-DDD38CD5C178}" type="datetime3">
              <a:rPr lang="en-US" smtClean="0"/>
              <a:t>16 March 2026</a:t>
            </a:fld>
            <a:endParaRPr lang="en-GB" dirty="0"/>
          </a:p>
        </p:txBody>
      </p:sp>
      <p:sp>
        <p:nvSpPr>
          <p:cNvPr id="4" name="Slide Number Placeholder 3">
            <a:extLst>
              <a:ext uri="{FF2B5EF4-FFF2-40B4-BE49-F238E27FC236}">
                <a16:creationId xmlns:a16="http://schemas.microsoft.com/office/drawing/2014/main" id="{CF65767D-2E65-5B69-1256-6200582C3F7B}"/>
              </a:ext>
            </a:extLst>
          </p:cNvPr>
          <p:cNvSpPr>
            <a:spLocks noGrp="1"/>
          </p:cNvSpPr>
          <p:nvPr>
            <p:ph type="sldNum" sz="quarter" idx="4"/>
          </p:nvPr>
        </p:nvSpPr>
        <p:spPr/>
        <p:txBody>
          <a:bodyPr/>
          <a:lstStyle/>
          <a:p>
            <a:fld id="{A16AB2F8-5338-F742-A59E-35F5B82165E6}" type="slidenum">
              <a:rPr lang="en-GB" smtClean="0"/>
              <a:pPr/>
              <a:t>5</a:t>
            </a:fld>
            <a:endParaRPr lang="en-GB" dirty="0"/>
          </a:p>
        </p:txBody>
      </p:sp>
      <p:sp>
        <p:nvSpPr>
          <p:cNvPr id="5" name="Title 4">
            <a:extLst>
              <a:ext uri="{FF2B5EF4-FFF2-40B4-BE49-F238E27FC236}">
                <a16:creationId xmlns:a16="http://schemas.microsoft.com/office/drawing/2014/main" id="{D082936C-6B41-AF93-9DBE-AC898144E878}"/>
              </a:ext>
            </a:extLst>
          </p:cNvPr>
          <p:cNvSpPr>
            <a:spLocks noGrp="1"/>
          </p:cNvSpPr>
          <p:nvPr>
            <p:ph type="title"/>
          </p:nvPr>
        </p:nvSpPr>
        <p:spPr/>
        <p:txBody>
          <a:bodyPr/>
          <a:lstStyle/>
          <a:p>
            <a:r>
              <a:rPr lang="en-US" dirty="0"/>
              <a:t>R&amp;D Plan-timeline</a:t>
            </a:r>
            <a:endParaRPr lang="fr-CH" dirty="0"/>
          </a:p>
        </p:txBody>
      </p:sp>
      <p:sp>
        <p:nvSpPr>
          <p:cNvPr id="9" name="Left Brace 8">
            <a:extLst>
              <a:ext uri="{FF2B5EF4-FFF2-40B4-BE49-F238E27FC236}">
                <a16:creationId xmlns:a16="http://schemas.microsoft.com/office/drawing/2014/main" id="{B7CCCED1-3532-A37E-ACFB-89BC39F52D15}"/>
              </a:ext>
            </a:extLst>
          </p:cNvPr>
          <p:cNvSpPr/>
          <p:nvPr/>
        </p:nvSpPr>
        <p:spPr>
          <a:xfrm>
            <a:off x="1835181" y="1381125"/>
            <a:ext cx="568806" cy="13239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0" name="TextBox 9">
            <a:extLst>
              <a:ext uri="{FF2B5EF4-FFF2-40B4-BE49-F238E27FC236}">
                <a16:creationId xmlns:a16="http://schemas.microsoft.com/office/drawing/2014/main" id="{2491652C-987B-E603-5D26-DC292557CBC0}"/>
              </a:ext>
            </a:extLst>
          </p:cNvPr>
          <p:cNvSpPr txBox="1"/>
          <p:nvPr/>
        </p:nvSpPr>
        <p:spPr>
          <a:xfrm>
            <a:off x="47988" y="1719946"/>
            <a:ext cx="1538798" cy="646331"/>
          </a:xfrm>
          <a:prstGeom prst="rect">
            <a:avLst/>
          </a:prstGeom>
          <a:noFill/>
        </p:spPr>
        <p:txBody>
          <a:bodyPr wrap="square" rtlCol="0">
            <a:spAutoFit/>
          </a:bodyPr>
          <a:lstStyle/>
          <a:p>
            <a:r>
              <a:rPr lang="en-US" dirty="0"/>
              <a:t>Supervised students</a:t>
            </a:r>
            <a:endParaRPr lang="fr-CH" dirty="0"/>
          </a:p>
        </p:txBody>
      </p:sp>
      <p:sp>
        <p:nvSpPr>
          <p:cNvPr id="11" name="Left Brace 10">
            <a:extLst>
              <a:ext uri="{FF2B5EF4-FFF2-40B4-BE49-F238E27FC236}">
                <a16:creationId xmlns:a16="http://schemas.microsoft.com/office/drawing/2014/main" id="{2E124E04-407F-B63D-01AF-4B3B8DCD0F74}"/>
              </a:ext>
            </a:extLst>
          </p:cNvPr>
          <p:cNvSpPr/>
          <p:nvPr/>
        </p:nvSpPr>
        <p:spPr>
          <a:xfrm>
            <a:off x="1835181" y="2774623"/>
            <a:ext cx="568806" cy="159918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2" name="TextBox 11">
            <a:extLst>
              <a:ext uri="{FF2B5EF4-FFF2-40B4-BE49-F238E27FC236}">
                <a16:creationId xmlns:a16="http://schemas.microsoft.com/office/drawing/2014/main" id="{DE6A8369-A97E-7C14-1924-BDFA1C734416}"/>
              </a:ext>
            </a:extLst>
          </p:cNvPr>
          <p:cNvSpPr txBox="1"/>
          <p:nvPr/>
        </p:nvSpPr>
        <p:spPr>
          <a:xfrm>
            <a:off x="47988" y="3113444"/>
            <a:ext cx="1609362" cy="369332"/>
          </a:xfrm>
          <a:prstGeom prst="rect">
            <a:avLst/>
          </a:prstGeom>
          <a:noFill/>
        </p:spPr>
        <p:txBody>
          <a:bodyPr wrap="square" rtlCol="0">
            <a:spAutoFit/>
          </a:bodyPr>
          <a:lstStyle/>
          <a:p>
            <a:r>
              <a:rPr lang="en-US" dirty="0"/>
              <a:t>PHD + STAFF</a:t>
            </a:r>
            <a:endParaRPr lang="fr-CH" dirty="0"/>
          </a:p>
        </p:txBody>
      </p:sp>
      <p:sp>
        <p:nvSpPr>
          <p:cNvPr id="13" name="Left Brace 12">
            <a:extLst>
              <a:ext uri="{FF2B5EF4-FFF2-40B4-BE49-F238E27FC236}">
                <a16:creationId xmlns:a16="http://schemas.microsoft.com/office/drawing/2014/main" id="{2431496C-887D-7D8F-5DAD-3319D471725E}"/>
              </a:ext>
            </a:extLst>
          </p:cNvPr>
          <p:cNvSpPr/>
          <p:nvPr/>
        </p:nvSpPr>
        <p:spPr>
          <a:xfrm>
            <a:off x="1816131" y="4501594"/>
            <a:ext cx="568806" cy="13239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4" name="TextBox 13">
            <a:extLst>
              <a:ext uri="{FF2B5EF4-FFF2-40B4-BE49-F238E27FC236}">
                <a16:creationId xmlns:a16="http://schemas.microsoft.com/office/drawing/2014/main" id="{5FA39A5F-D0C1-0BAE-1DF3-663C7902C164}"/>
              </a:ext>
            </a:extLst>
          </p:cNvPr>
          <p:cNvSpPr txBox="1"/>
          <p:nvPr/>
        </p:nvSpPr>
        <p:spPr>
          <a:xfrm>
            <a:off x="81928" y="4470190"/>
            <a:ext cx="1609362" cy="369332"/>
          </a:xfrm>
          <a:prstGeom prst="rect">
            <a:avLst/>
          </a:prstGeom>
          <a:noFill/>
        </p:spPr>
        <p:txBody>
          <a:bodyPr wrap="square" rtlCol="0">
            <a:spAutoFit/>
          </a:bodyPr>
          <a:lstStyle/>
          <a:p>
            <a:r>
              <a:rPr lang="en-US" dirty="0"/>
              <a:t> STAFF</a:t>
            </a:r>
            <a:endParaRPr lang="fr-CH" dirty="0"/>
          </a:p>
        </p:txBody>
      </p:sp>
      <p:sp>
        <p:nvSpPr>
          <p:cNvPr id="15" name="TextBox 14">
            <a:extLst>
              <a:ext uri="{FF2B5EF4-FFF2-40B4-BE49-F238E27FC236}">
                <a16:creationId xmlns:a16="http://schemas.microsoft.com/office/drawing/2014/main" id="{B3F8A1CF-0A4F-C143-3740-D3BE86FC1789}"/>
              </a:ext>
            </a:extLst>
          </p:cNvPr>
          <p:cNvSpPr txBox="1"/>
          <p:nvPr/>
        </p:nvSpPr>
        <p:spPr>
          <a:xfrm>
            <a:off x="55287" y="4839522"/>
            <a:ext cx="2165716" cy="923330"/>
          </a:xfrm>
          <a:prstGeom prst="rect">
            <a:avLst/>
          </a:prstGeom>
          <a:noFill/>
        </p:spPr>
        <p:txBody>
          <a:bodyPr wrap="square" rtlCol="0">
            <a:spAutoFit/>
          </a:bodyPr>
          <a:lstStyle/>
          <a:p>
            <a:r>
              <a:rPr lang="en-US" dirty="0"/>
              <a:t>must find a testing area. Not available in EPC presently</a:t>
            </a:r>
            <a:endParaRPr lang="fr-CH" dirty="0"/>
          </a:p>
        </p:txBody>
      </p:sp>
      <p:sp>
        <p:nvSpPr>
          <p:cNvPr id="17" name="TextBox 16">
            <a:extLst>
              <a:ext uri="{FF2B5EF4-FFF2-40B4-BE49-F238E27FC236}">
                <a16:creationId xmlns:a16="http://schemas.microsoft.com/office/drawing/2014/main" id="{D6D67583-B5C1-E5B0-210E-90604F7F2A76}"/>
              </a:ext>
            </a:extLst>
          </p:cNvPr>
          <p:cNvSpPr txBox="1"/>
          <p:nvPr/>
        </p:nvSpPr>
        <p:spPr>
          <a:xfrm>
            <a:off x="55287" y="2312483"/>
            <a:ext cx="1375015" cy="369332"/>
          </a:xfrm>
          <a:prstGeom prst="rect">
            <a:avLst/>
          </a:prstGeom>
          <a:noFill/>
        </p:spPr>
        <p:txBody>
          <a:bodyPr wrap="square" rtlCol="0">
            <a:spAutoFit/>
          </a:bodyPr>
          <a:lstStyle/>
          <a:p>
            <a:r>
              <a:rPr lang="en-US" dirty="0">
                <a:highlight>
                  <a:srgbClr val="FFFF00"/>
                </a:highlight>
              </a:rPr>
              <a:t>2026-2027</a:t>
            </a:r>
            <a:endParaRPr lang="fr-CH" dirty="0">
              <a:highlight>
                <a:srgbClr val="FFFF00"/>
              </a:highlight>
            </a:endParaRPr>
          </a:p>
        </p:txBody>
      </p:sp>
      <p:sp>
        <p:nvSpPr>
          <p:cNvPr id="18" name="TextBox 17">
            <a:extLst>
              <a:ext uri="{FF2B5EF4-FFF2-40B4-BE49-F238E27FC236}">
                <a16:creationId xmlns:a16="http://schemas.microsoft.com/office/drawing/2014/main" id="{FC9A4028-1E48-1694-7624-94694738BA7B}"/>
              </a:ext>
            </a:extLst>
          </p:cNvPr>
          <p:cNvSpPr txBox="1"/>
          <p:nvPr/>
        </p:nvSpPr>
        <p:spPr>
          <a:xfrm>
            <a:off x="29141" y="3411048"/>
            <a:ext cx="1375015" cy="369332"/>
          </a:xfrm>
          <a:prstGeom prst="rect">
            <a:avLst/>
          </a:prstGeom>
          <a:noFill/>
        </p:spPr>
        <p:txBody>
          <a:bodyPr wrap="square" rtlCol="0">
            <a:spAutoFit/>
          </a:bodyPr>
          <a:lstStyle/>
          <a:p>
            <a:r>
              <a:rPr lang="en-US" dirty="0">
                <a:highlight>
                  <a:srgbClr val="FFFF00"/>
                </a:highlight>
              </a:rPr>
              <a:t>2027-2029</a:t>
            </a:r>
            <a:endParaRPr lang="fr-CH" dirty="0">
              <a:highlight>
                <a:srgbClr val="FFFF00"/>
              </a:highlight>
            </a:endParaRPr>
          </a:p>
        </p:txBody>
      </p:sp>
      <p:sp>
        <p:nvSpPr>
          <p:cNvPr id="19" name="TextBox 18">
            <a:extLst>
              <a:ext uri="{FF2B5EF4-FFF2-40B4-BE49-F238E27FC236}">
                <a16:creationId xmlns:a16="http://schemas.microsoft.com/office/drawing/2014/main" id="{E99603AB-61C4-2E22-6015-AAF823A458B8}"/>
              </a:ext>
            </a:extLst>
          </p:cNvPr>
          <p:cNvSpPr txBox="1"/>
          <p:nvPr/>
        </p:nvSpPr>
        <p:spPr>
          <a:xfrm>
            <a:off x="47988" y="5693319"/>
            <a:ext cx="1375015" cy="369332"/>
          </a:xfrm>
          <a:prstGeom prst="rect">
            <a:avLst/>
          </a:prstGeom>
          <a:noFill/>
        </p:spPr>
        <p:txBody>
          <a:bodyPr wrap="square" rtlCol="0">
            <a:spAutoFit/>
          </a:bodyPr>
          <a:lstStyle/>
          <a:p>
            <a:r>
              <a:rPr lang="en-US" dirty="0">
                <a:highlight>
                  <a:srgbClr val="FFFF00"/>
                </a:highlight>
              </a:rPr>
              <a:t>2030-2033</a:t>
            </a:r>
            <a:endParaRPr lang="fr-CH" dirty="0">
              <a:highlight>
                <a:srgbClr val="FFFF00"/>
              </a:highlight>
            </a:endParaRPr>
          </a:p>
        </p:txBody>
      </p:sp>
    </p:spTree>
    <p:extLst>
      <p:ext uri="{BB962C8B-B14F-4D97-AF65-F5344CB8AC3E}">
        <p14:creationId xmlns:p14="http://schemas.microsoft.com/office/powerpoint/2010/main" val="12452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51A0E-C443-2E57-611C-1F452AA53018}"/>
              </a:ext>
            </a:extLst>
          </p:cNvPr>
          <p:cNvSpPr>
            <a:spLocks noGrp="1"/>
          </p:cNvSpPr>
          <p:nvPr>
            <p:ph idx="1"/>
          </p:nvPr>
        </p:nvSpPr>
        <p:spPr>
          <a:xfrm>
            <a:off x="257577" y="1164431"/>
            <a:ext cx="11518017" cy="5358287"/>
          </a:xfrm>
        </p:spPr>
        <p:txBody>
          <a:bodyPr>
            <a:normAutofit fontScale="92500" lnSpcReduction="20000"/>
          </a:bodyPr>
          <a:lstStyle/>
          <a:p>
            <a:r>
              <a:rPr lang="en-US" dirty="0"/>
              <a:t>Technical solution for RCS powering proposed and analyzed in simulation. Modular systems with hundreds of basic power cells exists supporting the concept. However, they are quite different and cannot be taken as examples.</a:t>
            </a:r>
          </a:p>
          <a:p>
            <a:r>
              <a:rPr lang="en-US" dirty="0"/>
              <a:t>Preliminary design of dipole and quadrupole magnets highlighted possible problems with field quality inside the vacuum chamber. Reduced scale small model will help understanding.</a:t>
            </a:r>
          </a:p>
          <a:p>
            <a:r>
              <a:rPr lang="en-US" dirty="0"/>
              <a:t>Magnet losses in small scale sample will help assessing the models.</a:t>
            </a:r>
          </a:p>
          <a:p>
            <a:r>
              <a:rPr lang="en-US" dirty="0"/>
              <a:t>Construction magnet experts required particularly for the third phase.</a:t>
            </a:r>
          </a:p>
          <a:p>
            <a:r>
              <a:rPr lang="en-US" dirty="0"/>
              <a:t>Next steps for us is build and test…</a:t>
            </a:r>
          </a:p>
          <a:p>
            <a:endParaRPr lang="en-US" dirty="0"/>
          </a:p>
          <a:p>
            <a:endParaRPr lang="en-US" dirty="0"/>
          </a:p>
          <a:p>
            <a:endParaRPr lang="en-US" sz="1300" dirty="0"/>
          </a:p>
        </p:txBody>
      </p:sp>
      <p:sp>
        <p:nvSpPr>
          <p:cNvPr id="4" name="Slide Number Placeholder 3">
            <a:extLst>
              <a:ext uri="{FF2B5EF4-FFF2-40B4-BE49-F238E27FC236}">
                <a16:creationId xmlns:a16="http://schemas.microsoft.com/office/drawing/2014/main" id="{55CB7178-4C2D-8700-4215-B5606CC86BD8}"/>
              </a:ext>
            </a:extLst>
          </p:cNvPr>
          <p:cNvSpPr>
            <a:spLocks noGrp="1"/>
          </p:cNvSpPr>
          <p:nvPr>
            <p:ph type="sldNum" sz="quarter" idx="4"/>
          </p:nvPr>
        </p:nvSpPr>
        <p:spPr/>
        <p:txBody>
          <a:bodyPr/>
          <a:lstStyle/>
          <a:p>
            <a:fld id="{A16AB2F8-5338-F742-A59E-35F5B82165E6}" type="slidenum">
              <a:rPr lang="en-GB" smtClean="0"/>
              <a:pPr/>
              <a:t>6</a:t>
            </a:fld>
            <a:endParaRPr lang="en-GB" dirty="0"/>
          </a:p>
        </p:txBody>
      </p:sp>
      <p:sp>
        <p:nvSpPr>
          <p:cNvPr id="5" name="Title 4">
            <a:extLst>
              <a:ext uri="{FF2B5EF4-FFF2-40B4-BE49-F238E27FC236}">
                <a16:creationId xmlns:a16="http://schemas.microsoft.com/office/drawing/2014/main" id="{A9815C76-B168-FEA8-C9C6-8C939E7C3D30}"/>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4134751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25605</TotalTime>
  <Words>429</Words>
  <Application>Microsoft Office PowerPoint</Application>
  <PresentationFormat>Widescreen</PresentationFormat>
  <Paragraphs>68</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Arial Narrow</vt:lpstr>
      <vt:lpstr>Calibri</vt:lpstr>
      <vt:lpstr>Wingdings</vt:lpstr>
      <vt:lpstr>Office Theme</vt:lpstr>
      <vt:lpstr>Technology Readiness (courtesy of Luca Bottura)</vt:lpstr>
      <vt:lpstr>R&amp;D Plan</vt:lpstr>
      <vt:lpstr>R&amp;D Plan – Resources</vt:lpstr>
      <vt:lpstr>R&amp;D Plan-activities</vt:lpstr>
      <vt:lpstr>R&amp;D Plan-timeline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TOMMASO MAIELLO</dc:creator>
  <cp:lastModifiedBy>Fulvio Boattini</cp:lastModifiedBy>
  <cp:revision>81</cp:revision>
  <dcterms:created xsi:type="dcterms:W3CDTF">2024-06-05T17:04:12Z</dcterms:created>
  <dcterms:modified xsi:type="dcterms:W3CDTF">2026-03-16T10:19:56Z</dcterms:modified>
</cp:coreProperties>
</file>